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83" r:id="rId2"/>
    <p:sldId id="333" r:id="rId3"/>
    <p:sldId id="381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8" r:id="rId12"/>
    <p:sldId id="367" r:id="rId13"/>
    <p:sldId id="366" r:id="rId14"/>
    <p:sldId id="369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78" r:id="rId24"/>
    <p:sldId id="379" r:id="rId25"/>
    <p:sldId id="38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04BA1C4-6E86-4F68-8EED-E9191A4CE8B3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596612-4969-4A74-ADE2-0D703E73D1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E923CE-9312-4E42-9DA2-954EA42A145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5EB619-8EAB-4524-BB9B-48A7EE64EB9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CEA138-A0D6-4349-A7B6-430E3A72E54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A18696-4641-464A-9F7B-642D3AFB99D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4D58B3-9BB5-4F00-9A13-4F1F570B50B6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D3A4E1-0042-4CCD-BBF9-F23B82A1BDD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396488-39E9-49AE-BFEF-787332852B1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4BF936-1A30-433C-80F8-D9BE7B51994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A80744-024C-4CD7-9381-DC6B7FC58A0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FB0E01-5DDF-4773-B352-6776150372A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0C3968-ECFB-40CF-BC15-C2459C98A70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12F69F-26A9-43AB-A9CB-259E8F0A538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EAE558-B90A-407C-809B-D59BE41E276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48EFB1-64DD-4E15-B7DC-69F3A3FE349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910469-B441-4E69-A15C-669BE719FD2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28A59C-B151-4ABC-A494-D49AA1B617E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56E8CB-559C-4586-8A12-CCBCAD20C97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1CE7C7-D44F-49ED-BD6D-08D2BD6AF72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E014A9-F6E0-49EC-9F36-B90F20002C0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DF31E8-3612-4CF6-93CF-4F1473422AC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3B77E-3326-4195-BE31-D66A26E8BE7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4864AD-4BAA-40C0-9FBC-721101C4C73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8B2B4D-4DD2-4E1D-A763-ED636047A00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C3AD46-20CA-434E-B60E-54F0BD0B862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426C8-81BF-485B-AB72-7F95FE2F0A87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49703-88E2-458C-82D8-8CE602D0ED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2B724-B79E-49E5-A54F-2035C2E08C94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C930-4A93-43D3-B60A-E5552D9244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00523-140E-49D5-8C7A-B7CC6D40AAF8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6E3A4-4D2B-4479-94DB-1A0EA0F78A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8873B-AEB1-45B3-9C52-7CA43FFFBC7B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52F89-BF60-477C-8FF8-3F099EC7F6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F0BE4-706B-4563-B7CD-F7FACC530478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A3698-91F9-429F-9B64-95B5FBE0D8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3E017-95FC-4572-98FB-43DA666644A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55456-FC7E-4017-84B9-840DBF9F1B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01522-571F-4594-A1F2-BEEDF97722C4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6DF84-6A81-47B2-A67A-1303B1325B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7F09F-EB79-45F0-A8D6-130F957A72EA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AE171-AC79-4ED8-B09F-13AC8A72B9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30DE-C9DD-4791-8DE9-3EE097E594BA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147CE-D3C1-4470-BD26-2D95A62822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EA11B-F13B-46F6-B5BD-168957E69357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6F7B9-48D7-40C1-8A5B-07A44CE3DC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0FFB1-2C79-41C7-8B58-510DC4A061E5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B9986-6A57-4409-8753-AF1700428A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6AD902-506D-4795-BB34-36BB6CEC24F9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6D4A96-A2CA-4F40-A4A6-5DEC47792E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Notion de fonction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5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 est le signe de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l’intervalle [1; 5]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Pour tout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[0 ; 10], à quel intervalle appartient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?</a:t>
            </a:r>
            <a:endParaRPr lang="fr-FR" sz="6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ZoneTexte 11"/>
          <p:cNvSpPr txBox="1">
            <a:spLocks noChangeArrowheads="1"/>
          </p:cNvSpPr>
          <p:nvPr/>
        </p:nvSpPr>
        <p:spPr bwMode="auto">
          <a:xfrm>
            <a:off x="0" y="4005263"/>
            <a:ext cx="9144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6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Donner un intervalle sur lequel </a:t>
            </a:r>
            <a:r>
              <a:rPr lang="fr-FR" sz="56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6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est décroissante et</a:t>
            </a:r>
          </a:p>
          <a:p>
            <a:pPr algn="ctr"/>
            <a:r>
              <a:rPr lang="fr-FR" sz="56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strictement positive.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60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Donner un intervalle fermé sur lequel </a:t>
            </a:r>
            <a:r>
              <a:rPr lang="fr-FR" sz="5600" i="1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60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 est décroissante et</a:t>
            </a:r>
          </a:p>
          <a:p>
            <a:pPr algn="ctr"/>
            <a:r>
              <a:rPr lang="fr-FR" sz="560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strictement négative.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ZoneTexte 11"/>
          <p:cNvSpPr txBox="1">
            <a:spLocks noChangeArrowheads="1"/>
          </p:cNvSpPr>
          <p:nvPr/>
        </p:nvSpPr>
        <p:spPr bwMode="auto">
          <a:xfrm>
            <a:off x="0" y="3933825"/>
            <a:ext cx="91440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Quelle est l’image de 0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L’image de 0 est –5. </a:t>
            </a:r>
          </a:p>
        </p:txBody>
      </p:sp>
      <p:sp>
        <p:nvSpPr>
          <p:cNvPr id="8" name="Ellipse 7"/>
          <p:cNvSpPr/>
          <p:nvPr/>
        </p:nvSpPr>
        <p:spPr>
          <a:xfrm flipV="1">
            <a:off x="4786313" y="1341438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Ellipse 8"/>
          <p:cNvSpPr/>
          <p:nvPr/>
        </p:nvSpPr>
        <p:spPr>
          <a:xfrm flipV="1">
            <a:off x="4787900" y="3213100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0" name="Connecteur droit avec flèche 9"/>
          <p:cNvCxnSpPr>
            <a:stCxn id="8" idx="0"/>
            <a:endCxn id="9" idx="4"/>
          </p:cNvCxnSpPr>
          <p:nvPr/>
        </p:nvCxnSpPr>
        <p:spPr>
          <a:xfrm>
            <a:off x="5111750" y="1989138"/>
            <a:ext cx="1588" cy="12239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ZoneTexte 11"/>
          <p:cNvSpPr txBox="1">
            <a:spLocks noChangeArrowheads="1"/>
          </p:cNvSpPr>
          <p:nvPr/>
        </p:nvSpPr>
        <p:spPr bwMode="auto">
          <a:xfrm>
            <a:off x="0" y="3933825"/>
            <a:ext cx="91440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Citer un antécédent de 3.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Un antécédent de 3 est –5. </a:t>
            </a:r>
          </a:p>
        </p:txBody>
      </p:sp>
      <p:sp>
        <p:nvSpPr>
          <p:cNvPr id="11" name="Ellipse 10"/>
          <p:cNvSpPr/>
          <p:nvPr/>
        </p:nvSpPr>
        <p:spPr>
          <a:xfrm flipV="1">
            <a:off x="1401763" y="1844675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Ellipse 11"/>
          <p:cNvSpPr/>
          <p:nvPr/>
        </p:nvSpPr>
        <p:spPr>
          <a:xfrm flipV="1">
            <a:off x="1474788" y="1341438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ZoneTexte 11"/>
          <p:cNvSpPr txBox="1">
            <a:spLocks noChangeArrowheads="1"/>
          </p:cNvSpPr>
          <p:nvPr/>
        </p:nvSpPr>
        <p:spPr bwMode="auto">
          <a:xfrm>
            <a:off x="0" y="38608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Combien – 4 a-t-il d’antécédents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pic>
        <p:nvPicPr>
          <p:cNvPr id="18437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4 a deux antécédents . 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4067175" y="1773238"/>
            <a:ext cx="0" cy="10795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 rot="10800000" flipV="1">
            <a:off x="3706813" y="2852738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–4 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 flipV="1">
            <a:off x="6011863" y="1773238"/>
            <a:ext cx="0" cy="93503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/>
          <p:nvPr/>
        </p:nvSpPr>
        <p:spPr>
          <a:xfrm rot="10800000" flipV="1">
            <a:off x="5651500" y="2708275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–4 </a:t>
            </a:r>
          </a:p>
        </p:txBody>
      </p:sp>
      <p:sp>
        <p:nvSpPr>
          <p:cNvPr id="18443" name="AutoShape 2"/>
          <p:cNvSpPr>
            <a:spLocks noChangeAspect="1" noChangeArrowheads="1"/>
          </p:cNvSpPr>
          <p:nvPr/>
        </p:nvSpPr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44" name="AutoShape 2"/>
          <p:cNvSpPr>
            <a:spLocks noChangeAspect="1" noChangeArrowheads="1"/>
          </p:cNvSpPr>
          <p:nvPr/>
        </p:nvSpPr>
        <p:spPr bwMode="auto">
          <a:xfrm>
            <a:off x="250825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ZoneTexte 11"/>
          <p:cNvSpPr txBox="1">
            <a:spLocks noChangeArrowheads="1"/>
          </p:cNvSpPr>
          <p:nvPr/>
        </p:nvSpPr>
        <p:spPr bwMode="auto">
          <a:xfrm>
            <a:off x="0" y="38608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Combien –1 a-t-il d’image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–1 a une seule image. 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3995738" y="1916113"/>
            <a:ext cx="0" cy="11525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/>
        </p:nvSpPr>
        <p:spPr>
          <a:xfrm rot="10800000" flipV="1">
            <a:off x="3635375" y="1341438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–1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ZoneTexte 11"/>
          <p:cNvSpPr txBox="1">
            <a:spLocks noChangeArrowheads="1"/>
          </p:cNvSpPr>
          <p:nvPr/>
        </p:nvSpPr>
        <p:spPr bwMode="auto">
          <a:xfrm>
            <a:off x="0" y="38608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 est le signe de l’image de 2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L’image de 2 est négative. 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6227763" y="1989138"/>
            <a:ext cx="0" cy="71913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/>
        </p:nvSpPr>
        <p:spPr>
          <a:xfrm rot="10800000" flipV="1">
            <a:off x="5867400" y="1341438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2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 bwMode="auto">
          <a:xfrm>
            <a:off x="0" y="0"/>
            <a:ext cx="91440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Aft>
                <a:spcPts val="0"/>
              </a:spcAft>
              <a:defRPr/>
            </a:pPr>
            <a:r>
              <a:rPr lang="fr-FR" sz="4000" dirty="0">
                <a:solidFill>
                  <a:schemeClr val="accent5"/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Voici le tableau des variations d’une fonct</a:t>
            </a: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ion</a:t>
            </a:r>
            <a:r>
              <a:rPr lang="fr-FR" sz="4000" dirty="0">
                <a:solidFill>
                  <a:schemeClr val="accent5"/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 </a:t>
            </a:r>
            <a:r>
              <a:rPr lang="fr-FR" sz="4000" i="1" dirty="0">
                <a:solidFill>
                  <a:schemeClr val="accent5"/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f </a:t>
            </a:r>
            <a:r>
              <a:rPr lang="fr-FR" sz="4000" dirty="0">
                <a:solidFill>
                  <a:schemeClr val="accent5"/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définie sur [–5 ; 10] :</a:t>
            </a:r>
            <a:endParaRPr lang="fr-FR" sz="4000" i="1" dirty="0">
              <a:solidFill>
                <a:schemeClr val="accent5"/>
              </a:solidFill>
              <a:latin typeface="Georgia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3075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979613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 txBox="1">
            <a:spLocks/>
          </p:cNvSpPr>
          <p:nvPr/>
        </p:nvSpPr>
        <p:spPr bwMode="auto">
          <a:xfrm>
            <a:off x="0" y="4941888"/>
            <a:ext cx="9144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Aft>
                <a:spcPts val="0"/>
              </a:spcAft>
              <a:defRPr/>
            </a:pP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Répondre aux 10 questions qui suivent.</a:t>
            </a:r>
            <a:endParaRPr lang="fr-FR" sz="4000" i="1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ZoneTexte 11"/>
          <p:cNvSpPr txBox="1">
            <a:spLocks noChangeArrowheads="1"/>
          </p:cNvSpPr>
          <p:nvPr/>
        </p:nvSpPr>
        <p:spPr bwMode="auto">
          <a:xfrm>
            <a:off x="0" y="38608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 est le signe de l’image de –3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L’image de –3 est positive. 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2484438" y="1989138"/>
            <a:ext cx="0" cy="50323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/>
        </p:nvSpPr>
        <p:spPr>
          <a:xfrm rot="10800000" flipV="1">
            <a:off x="2124075" y="1341438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–3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ZoneTexte 11"/>
          <p:cNvSpPr txBox="1">
            <a:spLocks noChangeArrowheads="1"/>
          </p:cNvSpPr>
          <p:nvPr/>
        </p:nvSpPr>
        <p:spPr bwMode="auto">
          <a:xfrm>
            <a:off x="0" y="386080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 est le signe de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l’intervalle [1; 5]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5724525" y="1989138"/>
            <a:ext cx="0" cy="10795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 rot="10800000" flipV="1">
            <a:off x="5364163" y="1341438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1  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7667625" y="1989138"/>
            <a:ext cx="0" cy="93503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 rot="10800000" flipV="1">
            <a:off x="7308850" y="1341438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5  </a:t>
            </a:r>
          </a:p>
        </p:txBody>
      </p:sp>
      <p:sp>
        <p:nvSpPr>
          <p:cNvPr id="13" name="ZoneTexte 11"/>
          <p:cNvSpPr txBox="1">
            <a:spLocks noChangeArrowheads="1"/>
          </p:cNvSpPr>
          <p:nvPr/>
        </p:nvSpPr>
        <p:spPr bwMode="auto">
          <a:xfrm>
            <a:off x="0" y="5241925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Sur [1 ; 5], </a:t>
            </a:r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≤ 0</a:t>
            </a:r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4" name="Connecteur droit avec flèche 13"/>
          <p:cNvCxnSpPr>
            <a:stCxn id="8" idx="2"/>
            <a:endCxn id="11" idx="6"/>
          </p:cNvCxnSpPr>
          <p:nvPr/>
        </p:nvCxnSpPr>
        <p:spPr>
          <a:xfrm>
            <a:off x="6013450" y="1665288"/>
            <a:ext cx="129540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ZoneTexte 11"/>
          <p:cNvSpPr txBox="1">
            <a:spLocks noChangeArrowheads="1"/>
          </p:cNvSpPr>
          <p:nvPr/>
        </p:nvSpPr>
        <p:spPr bwMode="auto">
          <a:xfrm>
            <a:off x="0" y="386080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Pour tout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[0 ; 10], </a:t>
            </a:r>
          </a:p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à quel intervalle appartient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?</a:t>
            </a:r>
            <a:endParaRPr lang="fr-FR" sz="4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5229225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Pour tout </a:t>
            </a:r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[0 ; 10], </a:t>
            </a:r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)[–5 ; 0]. 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8" name="Connecteur droit avec flèche 7"/>
          <p:cNvCxnSpPr>
            <a:stCxn id="9" idx="4"/>
            <a:endCxn id="14" idx="0"/>
          </p:cNvCxnSpPr>
          <p:nvPr/>
        </p:nvCxnSpPr>
        <p:spPr>
          <a:xfrm>
            <a:off x="5113338" y="1989138"/>
            <a:ext cx="0" cy="12239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/>
        </p:nvSpPr>
        <p:spPr>
          <a:xfrm rot="10800000" flipV="1">
            <a:off x="4787900" y="1341438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  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8459788" y="1989138"/>
            <a:ext cx="0" cy="12239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 rot="10800000" flipV="1">
            <a:off x="8101013" y="1341438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  </a:t>
            </a:r>
          </a:p>
        </p:txBody>
      </p:sp>
      <p:sp>
        <p:nvSpPr>
          <p:cNvPr id="14" name="Ellipse 13"/>
          <p:cNvSpPr/>
          <p:nvPr/>
        </p:nvSpPr>
        <p:spPr>
          <a:xfrm rot="10800000" flipV="1">
            <a:off x="4787900" y="3213100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  </a:t>
            </a:r>
          </a:p>
        </p:txBody>
      </p:sp>
      <p:sp>
        <p:nvSpPr>
          <p:cNvPr id="17" name="Ellipse 16"/>
          <p:cNvSpPr/>
          <p:nvPr/>
        </p:nvSpPr>
        <p:spPr>
          <a:xfrm rot="10800000" flipV="1">
            <a:off x="6588125" y="1844675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  </a:t>
            </a:r>
          </a:p>
        </p:txBody>
      </p:sp>
      <p:cxnSp>
        <p:nvCxnSpPr>
          <p:cNvPr id="18" name="Connecteur droit avec flèche 17"/>
          <p:cNvCxnSpPr>
            <a:stCxn id="9" idx="2"/>
            <a:endCxn id="12" idx="6"/>
          </p:cNvCxnSpPr>
          <p:nvPr/>
        </p:nvCxnSpPr>
        <p:spPr>
          <a:xfrm>
            <a:off x="5437188" y="1665288"/>
            <a:ext cx="266382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 animBg="1"/>
      <p:bldP spid="14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ZoneTexte 11"/>
          <p:cNvSpPr txBox="1">
            <a:spLocks noChangeArrowheads="1"/>
          </p:cNvSpPr>
          <p:nvPr/>
        </p:nvSpPr>
        <p:spPr bwMode="auto">
          <a:xfrm>
            <a:off x="0" y="3933825"/>
            <a:ext cx="91440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Donner un intervalle sur lequel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est décroissante et strictement positive.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5229225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est décroissante et strictement positive </a:t>
            </a:r>
          </a:p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sur [–5 ; –2[ par exemple. </a:t>
            </a:r>
            <a:endParaRPr lang="fr-FR" sz="4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908175" y="2349500"/>
            <a:ext cx="1223963" cy="50323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 rot="10800000" flipV="1">
            <a:off x="1476375" y="1341438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000" b="1" dirty="0">
                <a:solidFill>
                  <a:srgbClr val="00B050"/>
                </a:solidFill>
                <a:latin typeface="Cambria" pitchFamily="18" charset="0"/>
              </a:rPr>
              <a:t>  </a:t>
            </a:r>
          </a:p>
        </p:txBody>
      </p:sp>
      <p:sp>
        <p:nvSpPr>
          <p:cNvPr id="14" name="Ellipse 13"/>
          <p:cNvSpPr/>
          <p:nvPr/>
        </p:nvSpPr>
        <p:spPr>
          <a:xfrm rot="10800000" flipV="1">
            <a:off x="2987675" y="1341438"/>
            <a:ext cx="649288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fr-FR" sz="30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cxnSp>
        <p:nvCxnSpPr>
          <p:cNvPr id="15" name="Connecteur droit avec flèche 14"/>
          <p:cNvCxnSpPr>
            <a:stCxn id="13" idx="2"/>
            <a:endCxn id="14" idx="6"/>
          </p:cNvCxnSpPr>
          <p:nvPr/>
        </p:nvCxnSpPr>
        <p:spPr>
          <a:xfrm>
            <a:off x="2125663" y="1665288"/>
            <a:ext cx="862012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ZoneTexte 11"/>
          <p:cNvSpPr txBox="1">
            <a:spLocks noChangeArrowheads="1"/>
          </p:cNvSpPr>
          <p:nvPr/>
        </p:nvSpPr>
        <p:spPr bwMode="auto">
          <a:xfrm>
            <a:off x="0" y="386080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Donner un intervalle fermé sur lequel </a:t>
            </a:r>
            <a:r>
              <a:rPr lang="fr-FR" sz="4000" i="1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 est décroissante et strictement négative.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5229225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est décroissante et strictement négative </a:t>
            </a:r>
          </a:p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sur [4 ; 7] par exemple. </a:t>
            </a:r>
            <a:endParaRPr lang="fr-FR" sz="4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7092950" y="2420938"/>
            <a:ext cx="863600" cy="7921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>
            <a:spLocks noChangeAspect="1"/>
          </p:cNvSpPr>
          <p:nvPr/>
        </p:nvSpPr>
        <p:spPr>
          <a:xfrm rot="10800000" flipV="1">
            <a:off x="7091363" y="1412875"/>
            <a:ext cx="433387" cy="4318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000" b="1" dirty="0">
                <a:solidFill>
                  <a:srgbClr val="00B050"/>
                </a:solidFill>
                <a:latin typeface="Cambria" pitchFamily="18" charset="0"/>
              </a:rPr>
              <a:t>4</a:t>
            </a:r>
          </a:p>
        </p:txBody>
      </p:sp>
      <p:cxnSp>
        <p:nvCxnSpPr>
          <p:cNvPr id="11" name="Connecteur droit avec flèche 10"/>
          <p:cNvCxnSpPr>
            <a:stCxn id="9" idx="2"/>
            <a:endCxn id="18" idx="6"/>
          </p:cNvCxnSpPr>
          <p:nvPr/>
        </p:nvCxnSpPr>
        <p:spPr>
          <a:xfrm flipV="1">
            <a:off x="7524750" y="1628775"/>
            <a:ext cx="287338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>
            <a:spLocks noChangeAspect="1"/>
          </p:cNvSpPr>
          <p:nvPr/>
        </p:nvSpPr>
        <p:spPr>
          <a:xfrm rot="10800000" flipV="1">
            <a:off x="7812088" y="1412875"/>
            <a:ext cx="433387" cy="4318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000" b="1" dirty="0">
                <a:solidFill>
                  <a:srgbClr val="00B050"/>
                </a:solidFill>
                <a:latin typeface="Cambria" pitchFamily="18" charset="0"/>
              </a:rPr>
              <a:t>7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ZoneTexte 11"/>
          <p:cNvSpPr txBox="1">
            <a:spLocks noChangeArrowheads="1"/>
          </p:cNvSpPr>
          <p:nvPr/>
        </p:nvSpPr>
        <p:spPr bwMode="auto">
          <a:xfrm>
            <a:off x="0" y="39338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(–2) =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5078413"/>
            <a:ext cx="9144000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(–2) = 0 </a:t>
            </a:r>
          </a:p>
        </p:txBody>
      </p:sp>
      <p:sp>
        <p:nvSpPr>
          <p:cNvPr id="8" name="Ellipse 7"/>
          <p:cNvSpPr/>
          <p:nvPr/>
        </p:nvSpPr>
        <p:spPr>
          <a:xfrm flipV="1">
            <a:off x="2916238" y="1341438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Ellipse 8"/>
          <p:cNvSpPr/>
          <p:nvPr/>
        </p:nvSpPr>
        <p:spPr>
          <a:xfrm flipV="1">
            <a:off x="2916238" y="2493963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0" name="Connecteur droit avec flèche 9"/>
          <p:cNvCxnSpPr>
            <a:stCxn id="8" idx="0"/>
            <a:endCxn id="9" idx="4"/>
          </p:cNvCxnSpPr>
          <p:nvPr/>
        </p:nvCxnSpPr>
        <p:spPr>
          <a:xfrm>
            <a:off x="3240088" y="1989138"/>
            <a:ext cx="0" cy="5048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Quelle est l’image de 0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Citer un antécédent de 3.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Combien – 4 a-t-il d’antécédents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Combien –1 a-t-il d’image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 est le signe </a:t>
            </a:r>
          </a:p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 l’image de 2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7"/>
          <p:cNvPicPr>
            <a:picLocks noChangeAspect="1" noChangeArrowheads="1"/>
          </p:cNvPicPr>
          <p:nvPr/>
        </p:nvPicPr>
        <p:blipFill>
          <a:blip r:embed="rId3" cstate="print"/>
          <a:srcRect t="4878" r="11639" b="12195"/>
          <a:stretch>
            <a:fillRect/>
          </a:stretch>
        </p:blipFill>
        <p:spPr bwMode="auto">
          <a:xfrm>
            <a:off x="215900" y="1196975"/>
            <a:ext cx="87137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 est le signe </a:t>
            </a:r>
          </a:p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 l’image de –3 ?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410</Words>
  <Application>Microsoft Office PowerPoint</Application>
  <PresentationFormat>Affichage à l'écran (4:3)</PresentationFormat>
  <Paragraphs>107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253</cp:revision>
  <dcterms:created xsi:type="dcterms:W3CDTF">2008-11-15T15:38:50Z</dcterms:created>
  <dcterms:modified xsi:type="dcterms:W3CDTF">2015-04-23T09:53:53Z</dcterms:modified>
</cp:coreProperties>
</file>