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780" r:id="rId1"/>
  </p:sldMasterIdLst>
  <p:notesMasterIdLst>
    <p:notesMasterId r:id="rId27"/>
  </p:notesMasterIdLst>
  <p:handoutMasterIdLst>
    <p:handoutMasterId r:id="rId28"/>
  </p:handoutMasterIdLst>
  <p:sldIdLst>
    <p:sldId id="364" r:id="rId2"/>
    <p:sldId id="358" r:id="rId3"/>
    <p:sldId id="361" r:id="rId4"/>
    <p:sldId id="362" r:id="rId5"/>
    <p:sldId id="300" r:id="rId6"/>
    <p:sldId id="301" r:id="rId7"/>
    <p:sldId id="305" r:id="rId8"/>
    <p:sldId id="334" r:id="rId9"/>
    <p:sldId id="335" r:id="rId10"/>
    <p:sldId id="332" r:id="rId11"/>
    <p:sldId id="333" r:id="rId12"/>
    <p:sldId id="356" r:id="rId13"/>
    <p:sldId id="337" r:id="rId14"/>
    <p:sldId id="359" r:id="rId15"/>
    <p:sldId id="338" r:id="rId16"/>
    <p:sldId id="347" r:id="rId17"/>
    <p:sldId id="348" r:id="rId18"/>
    <p:sldId id="349" r:id="rId19"/>
    <p:sldId id="352" r:id="rId20"/>
    <p:sldId id="353" r:id="rId21"/>
    <p:sldId id="350" r:id="rId22"/>
    <p:sldId id="351" r:id="rId23"/>
    <p:sldId id="354" r:id="rId24"/>
    <p:sldId id="355" r:id="rId25"/>
    <p:sldId id="360" r:id="rId26"/>
  </p:sldIdLst>
  <p:sldSz cx="9144000" cy="6858000" type="screen4x3"/>
  <p:notesSz cx="6858000" cy="91440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CC"/>
    <a:srgbClr val="007434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94706" autoAdjust="0"/>
  </p:normalViewPr>
  <p:slideViewPr>
    <p:cSldViewPr>
      <p:cViewPr varScale="1">
        <p:scale>
          <a:sx n="47" d="100"/>
          <a:sy n="47" d="100"/>
        </p:scale>
        <p:origin x="-62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046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3834939-B745-4868-8DCB-B401B7605935}" type="datetimeFigureOut">
              <a:rPr lang="fr-FR"/>
              <a:pPr>
                <a:defRPr/>
              </a:pPr>
              <a:t>23/04/2015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r>
              <a:rPr lang="fr-FR"/>
              <a:t>MS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A6E2A797-7F74-4A84-BEC6-01AE454676D6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64FD8231-0003-414A-92E6-AF646502B9D4}" type="datetimeFigureOut">
              <a:rPr lang="fr-FR"/>
              <a:pPr>
                <a:defRPr/>
              </a:pPr>
              <a:t>23/04/2015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fr-FR" noProof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noProof="0" smtClean="0"/>
              <a:t>Cliquez pour 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  <a:endParaRPr lang="fr-FR" noProof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fr-FR"/>
              <a:t>MS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D4CB178E-9E22-4C34-9551-5A5BC647D6BF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28676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fld id="{846EA2C8-EA2C-4DB6-9A6A-0A73DFB5B9B7}" type="slidenum">
              <a:rPr lang="fr-FR" smtClean="0"/>
              <a:pPr>
                <a:defRPr/>
              </a:pPr>
              <a:t>0</a:t>
            </a:fld>
            <a:endParaRPr lang="fr-FR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1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7D59778-4368-4051-B5C8-E33DD6CB964A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6976135-D641-44E1-B6E8-AD69346379A1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9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0C74B4E-1C6B-4959-8EC8-191CD821229E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3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E1BC894-B11C-47E4-B1A8-19BD29C4A061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B1F044C-7D0B-4E95-8BFD-D449EF551FBB}" type="slidenum">
              <a:rPr lang="fr-FR" smtClean="0"/>
              <a:pPr>
                <a:defRPr/>
              </a:pPr>
              <a:t>13</a:t>
            </a:fld>
            <a:endParaRPr lang="fr-FR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1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538ECE2-3BC9-4CE7-99EF-32843FC75292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14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1F830AB-3F4A-41B9-A3DD-D89224F7F27B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15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59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B2402BC-711D-40A5-83A9-F23A4375882D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9227025-EB3E-4571-B4A4-3203B7683818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17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0487B1-156E-46C7-B1F3-3F228B6EABD1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18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C829519-67FC-431C-AD56-7B45FCD57861}" type="slidenum">
              <a:rPr lang="fr-FR" smtClean="0"/>
              <a:pPr>
                <a:defRPr/>
              </a:pPr>
              <a:t>1</a:t>
            </a:fld>
            <a:endParaRPr lang="fr-FR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1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36CE9E7-B63C-4BCE-BDAA-6E96FF6B785F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092ED0F-78CA-4220-AA8F-67B54C9BE850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0179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F4E05DC-F3F9-41AF-A5B2-6054C6CD93A0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21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03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74F5F7F-2365-48B8-8088-BD7FEB4D7182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22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222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94A2A4C-1124-4491-A1AB-17624AEE82C6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23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3251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D3EDF5E-3AFC-4EC6-AC2B-937760E81166}" type="slidenum">
              <a:rPr lang="fr-FR" smtClean="0"/>
              <a:pPr>
                <a:defRPr/>
              </a:pPr>
              <a:t>24</a:t>
            </a:fld>
            <a:endParaRPr lang="fr-F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C83820D-0013-43FD-B2F0-184CFBC8ECDB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C78CBE5-FC08-4583-822A-BF4841ADB2DE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1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E280F3-D037-48A4-80D5-D40EFD5732F8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555C30D-131C-4BA1-9809-EF4CD9ADB97D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9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1E9F5E1-86AE-4D40-9403-66B134FD9587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3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C2AFF1F-2409-4CC7-BA29-6FD0E7F5C130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02524BF-6B52-4C10-B87B-AE1D351EBFEE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3E38F4-C57F-4C66-BCC7-9FF6C3380A52}" type="datetime1">
              <a:rPr lang="fr-FR"/>
              <a:pPr>
                <a:defRPr/>
              </a:pPr>
              <a:t>23/04/2015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186A1E-AF42-4A47-99C3-AF278FAB015F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372923-E618-4DC8-AF5A-05F65F4A2EDD}" type="datetime1">
              <a:rPr lang="fr-FR"/>
              <a:pPr>
                <a:defRPr/>
              </a:pPr>
              <a:t>23/04/2015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6ED44C-0AD3-4FBA-A566-38D956A00B27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9475CC-7F84-43B3-9D56-8BCE31AA8AF3}" type="datetime1">
              <a:rPr lang="fr-FR"/>
              <a:pPr>
                <a:defRPr/>
              </a:pPr>
              <a:t>23/04/2015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DEC471-03C6-4711-8C97-E58174D6A798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18FFE5-596E-4916-B17E-A72F97AD476C}" type="datetime1">
              <a:rPr lang="fr-FR"/>
              <a:pPr>
                <a:defRPr/>
              </a:pPr>
              <a:t>23/04/2015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405B76-9152-4507-AF5D-2C1D8D5FA74B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DBB08E-1D51-40F9-8E06-03DEB0ED082F}" type="datetime1">
              <a:rPr lang="fr-FR"/>
              <a:pPr>
                <a:defRPr/>
              </a:pPr>
              <a:t>23/04/2015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24BC6A-8542-4629-8091-A48772FDC631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1B4EF7-7FF8-4450-85A8-0BAD5600F2BD}" type="datetime1">
              <a:rPr lang="fr-FR"/>
              <a:pPr>
                <a:defRPr/>
              </a:pPr>
              <a:t>23/04/2015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D9CB0E-8E20-4B8C-9778-A8DE92750434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F98F76-F08B-44FE-B0F0-3CAFD63C066F}" type="datetime1">
              <a:rPr lang="fr-FR"/>
              <a:pPr>
                <a:defRPr/>
              </a:pPr>
              <a:t>23/04/2015</a:t>
            </a:fld>
            <a:endParaRPr lang="fr-FR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B2C019-16EE-4CA4-9B52-ADD1CC668F69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45901B-0176-4A93-AD17-C35048B4EB3C}" type="datetime1">
              <a:rPr lang="fr-FR"/>
              <a:pPr>
                <a:defRPr/>
              </a:pPr>
              <a:t>23/04/2015</a:t>
            </a:fld>
            <a:endParaRPr lang="fr-FR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4393CA-2785-44C6-8E7E-D3C364C22F69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651A10-CEF0-4849-B1D1-227921D6738A}" type="datetime1">
              <a:rPr lang="fr-FR"/>
              <a:pPr>
                <a:defRPr/>
              </a:pPr>
              <a:t>23/04/2015</a:t>
            </a:fld>
            <a:endParaRPr lang="fr-FR"/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CC77E4-7F69-4C57-AE5C-BAF30F9F6111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8AAB1F-7E67-4867-BB7F-AF6FEF33EB8C}" type="datetime1">
              <a:rPr lang="fr-FR"/>
              <a:pPr>
                <a:defRPr/>
              </a:pPr>
              <a:t>23/04/2015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BA00AE-E135-4FE0-8A08-A45190CCB4E9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FDB133-1A02-473B-B6B3-D43522B03171}" type="datetime1">
              <a:rPr lang="fr-FR"/>
              <a:pPr>
                <a:defRPr/>
              </a:pPr>
              <a:t>23/04/2015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E7E25F-DD15-4AC0-BFF4-6B31B91FB25D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alpha val="30196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1027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8085184-B62F-45F2-81D9-26CE730FDD88}" type="datetime1">
              <a:rPr lang="fr-FR"/>
              <a:pPr>
                <a:defRPr/>
              </a:pPr>
              <a:t>23/04/2015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2C795FD-3EC2-46FE-B8D4-F388E5E65BFC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ransition>
    <p:fade thruBlk="1"/>
  </p:transition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1"/>
          <p:cNvSpPr txBox="1">
            <a:spLocks/>
          </p:cNvSpPr>
          <p:nvPr/>
        </p:nvSpPr>
        <p:spPr bwMode="auto">
          <a:xfrm>
            <a:off x="0" y="4032250"/>
            <a:ext cx="9144000" cy="1341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2400" dirty="0">
                <a:latin typeface="Arial" pitchFamily="34" charset="0"/>
                <a:ea typeface="+mj-ea"/>
                <a:cs typeface="Arial" pitchFamily="34" charset="0"/>
              </a:rPr>
              <a:t>Calcul mental et automatismes – IREM de Clermont-Ferrand</a:t>
            </a:r>
          </a:p>
        </p:txBody>
      </p:sp>
      <p:sp>
        <p:nvSpPr>
          <p:cNvPr id="4" name="Rectangle à coins arrondis 3"/>
          <p:cNvSpPr/>
          <p:nvPr/>
        </p:nvSpPr>
        <p:spPr>
          <a:xfrm>
            <a:off x="612775" y="1628775"/>
            <a:ext cx="7918450" cy="2160588"/>
          </a:xfrm>
          <a:prstGeom prst="roundRect">
            <a:avLst/>
          </a:prstGeom>
          <a:solidFill>
            <a:schemeClr val="bg1">
              <a:lumMod val="65000"/>
              <a:alpha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0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5800" b="1" cap="small" dirty="0">
                <a:solidFill>
                  <a:schemeClr val="accent6">
                    <a:lumMod val="75000"/>
                    <a:lumOff val="25000"/>
                  </a:schemeClr>
                </a:solidFill>
                <a:latin typeface="Georgia" pitchFamily="18" charset="0"/>
                <a:cs typeface="Arial" pitchFamily="34" charset="0"/>
              </a:rPr>
              <a:t>Notion de fonction </a:t>
            </a:r>
            <a:r>
              <a:rPr lang="fr-FR" sz="6600" b="1" cap="small" dirty="0">
                <a:solidFill>
                  <a:schemeClr val="accent6">
                    <a:lumMod val="75000"/>
                    <a:lumOff val="25000"/>
                  </a:schemeClr>
                </a:solidFill>
                <a:latin typeface="Georgia" pitchFamily="18" charset="0"/>
                <a:ea typeface="+mj-ea"/>
                <a:cs typeface="Arial" pitchFamily="34" charset="0"/>
              </a:rPr>
              <a:t/>
            </a:r>
            <a:br>
              <a:rPr lang="fr-FR" sz="6600" b="1" cap="small" dirty="0">
                <a:solidFill>
                  <a:schemeClr val="accent6">
                    <a:lumMod val="75000"/>
                    <a:lumOff val="25000"/>
                  </a:schemeClr>
                </a:solidFill>
                <a:latin typeface="Georgia" pitchFamily="18" charset="0"/>
                <a:ea typeface="+mj-ea"/>
                <a:cs typeface="Arial" pitchFamily="34" charset="0"/>
              </a:rPr>
            </a:br>
            <a:r>
              <a:rPr lang="fr-FR" sz="6600" b="1" cap="small">
                <a:solidFill>
                  <a:schemeClr val="accent6">
                    <a:lumMod val="75000"/>
                    <a:lumOff val="25000"/>
                  </a:schemeClr>
                </a:solidFill>
                <a:latin typeface="Georgia" pitchFamily="18" charset="0"/>
                <a:ea typeface="+mj-ea"/>
                <a:cs typeface="Arial" pitchFamily="34" charset="0"/>
              </a:rPr>
              <a:t>Série </a:t>
            </a:r>
            <a:r>
              <a:rPr lang="fr-FR" sz="6600" b="1" cap="small" smtClean="0">
                <a:solidFill>
                  <a:schemeClr val="accent6">
                    <a:lumMod val="75000"/>
                    <a:lumOff val="25000"/>
                  </a:schemeClr>
                </a:solidFill>
                <a:latin typeface="Georgia" pitchFamily="18" charset="0"/>
                <a:ea typeface="+mj-ea"/>
                <a:cs typeface="Arial" pitchFamily="34" charset="0"/>
              </a:rPr>
              <a:t>2</a:t>
            </a:r>
            <a:endParaRPr lang="fr-FR" dirty="0">
              <a:solidFill>
                <a:schemeClr val="accent6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000125" y="1571625"/>
            <a:ext cx="7572375" cy="371475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FR" sz="4000" dirty="0" smtClean="0">
                <a:solidFill>
                  <a:schemeClr val="accent5"/>
                </a:solidFill>
              </a:rPr>
              <a:t> </a:t>
            </a:r>
          </a:p>
        </p:txBody>
      </p:sp>
      <p:sp>
        <p:nvSpPr>
          <p:cNvPr id="11267" name="ZoneTexte 11"/>
          <p:cNvSpPr txBox="1">
            <a:spLocks noChangeArrowheads="1"/>
          </p:cNvSpPr>
          <p:nvPr/>
        </p:nvSpPr>
        <p:spPr bwMode="auto">
          <a:xfrm>
            <a:off x="0" y="4071938"/>
            <a:ext cx="9144000" cy="193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600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Une solution de l’équation </a:t>
            </a:r>
            <a:r>
              <a:rPr lang="fr-FR" sz="6000" i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f</a:t>
            </a:r>
            <a:r>
              <a:rPr lang="fr-FR" sz="600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fr-FR" sz="6000" i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fr-FR" sz="600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) = 2 est 4.</a:t>
            </a:r>
            <a:endParaRPr lang="fr-FR" sz="6000" i="1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Tableau 5"/>
          <p:cNvGraphicFramePr>
            <a:graphicFrameLocks noGrp="1"/>
          </p:cNvGraphicFramePr>
          <p:nvPr/>
        </p:nvGraphicFramePr>
        <p:xfrm>
          <a:off x="250825" y="1484313"/>
          <a:ext cx="8424000" cy="195359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00000"/>
                <a:gridCol w="828000"/>
                <a:gridCol w="828000"/>
                <a:gridCol w="828000"/>
                <a:gridCol w="828000"/>
                <a:gridCol w="828000"/>
                <a:gridCol w="828000"/>
                <a:gridCol w="828000"/>
                <a:gridCol w="828000"/>
              </a:tblGrid>
              <a:tr h="976796">
                <a:tc>
                  <a:txBody>
                    <a:bodyPr/>
                    <a:lstStyle/>
                    <a:p>
                      <a:pPr algn="ctr"/>
                      <a:r>
                        <a:rPr lang="fr-FR" sz="3200" b="0" i="1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x</a:t>
                      </a:r>
                      <a:endParaRPr lang="fr-FR" sz="3200" b="0" i="1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–5 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–3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–2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–1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976796">
                <a:tc>
                  <a:txBody>
                    <a:bodyPr/>
                    <a:lstStyle/>
                    <a:p>
                      <a:pPr algn="ctr"/>
                      <a:r>
                        <a:rPr lang="fr-FR" sz="3200" b="0" i="1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r>
                        <a:rPr lang="fr-FR" sz="3200" b="0" i="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</a:t>
                      </a:r>
                      <a:r>
                        <a:rPr lang="fr-FR" sz="3200" b="0" i="1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x</a:t>
                      </a:r>
                      <a:r>
                        <a:rPr lang="fr-FR" sz="3200" b="0" i="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fr-FR" sz="3200" b="0" i="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–3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–3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7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600" b="1" dirty="0">
                <a:latin typeface="Times New Roman" pitchFamily="18" charset="0"/>
                <a:ea typeface="+mj-ea"/>
                <a:cs typeface="Times New Roman" pitchFamily="18" charset="0"/>
              </a:rPr>
              <a:t>N°7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000125" y="1571625"/>
            <a:ext cx="7572375" cy="371475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FR" sz="4000" dirty="0" smtClean="0">
                <a:solidFill>
                  <a:schemeClr val="accent5"/>
                </a:solidFill>
              </a:rPr>
              <a:t> </a:t>
            </a:r>
          </a:p>
        </p:txBody>
      </p:sp>
      <p:sp>
        <p:nvSpPr>
          <p:cNvPr id="12291" name="ZoneTexte 11"/>
          <p:cNvSpPr txBox="1">
            <a:spLocks noChangeArrowheads="1"/>
          </p:cNvSpPr>
          <p:nvPr/>
        </p:nvSpPr>
        <p:spPr bwMode="auto">
          <a:xfrm>
            <a:off x="0" y="4071938"/>
            <a:ext cx="91440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6000" i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f</a:t>
            </a:r>
            <a:r>
              <a:rPr lang="fr-FR" sz="600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(5) = –2</a:t>
            </a:r>
          </a:p>
        </p:txBody>
      </p:sp>
      <p:graphicFrame>
        <p:nvGraphicFramePr>
          <p:cNvPr id="8" name="Tableau 7"/>
          <p:cNvGraphicFramePr>
            <a:graphicFrameLocks noGrp="1"/>
          </p:cNvGraphicFramePr>
          <p:nvPr/>
        </p:nvGraphicFramePr>
        <p:xfrm>
          <a:off x="250825" y="1484313"/>
          <a:ext cx="8424000" cy="195359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00000"/>
                <a:gridCol w="828000"/>
                <a:gridCol w="828000"/>
                <a:gridCol w="828000"/>
                <a:gridCol w="828000"/>
                <a:gridCol w="828000"/>
                <a:gridCol w="828000"/>
                <a:gridCol w="828000"/>
                <a:gridCol w="828000"/>
              </a:tblGrid>
              <a:tr h="976796">
                <a:tc>
                  <a:txBody>
                    <a:bodyPr/>
                    <a:lstStyle/>
                    <a:p>
                      <a:pPr algn="ctr"/>
                      <a:r>
                        <a:rPr lang="fr-FR" sz="3200" b="0" i="1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x</a:t>
                      </a:r>
                      <a:endParaRPr lang="fr-FR" sz="3200" b="0" i="1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–5 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–3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–2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–1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976796">
                <a:tc>
                  <a:txBody>
                    <a:bodyPr/>
                    <a:lstStyle/>
                    <a:p>
                      <a:pPr algn="ctr"/>
                      <a:r>
                        <a:rPr lang="fr-FR" sz="3200" b="0" i="1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r>
                        <a:rPr lang="fr-FR" sz="3200" b="0" i="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</a:t>
                      </a:r>
                      <a:r>
                        <a:rPr lang="fr-FR" sz="3200" b="0" i="1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x</a:t>
                      </a:r>
                      <a:r>
                        <a:rPr lang="fr-FR" sz="3200" b="0" i="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fr-FR" sz="3200" b="0" i="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–3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–3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600" b="1" dirty="0">
                <a:latin typeface="Times New Roman" pitchFamily="18" charset="0"/>
                <a:ea typeface="+mj-ea"/>
                <a:cs typeface="Times New Roman" pitchFamily="18" charset="0"/>
              </a:rPr>
              <a:t>N°8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ZoneTexte 11"/>
          <p:cNvSpPr txBox="1">
            <a:spLocks noChangeArrowheads="1"/>
          </p:cNvSpPr>
          <p:nvPr/>
        </p:nvSpPr>
        <p:spPr bwMode="auto">
          <a:xfrm>
            <a:off x="0" y="4005263"/>
            <a:ext cx="9144000" cy="193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600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–3 est une solution de l’équation </a:t>
            </a:r>
            <a:r>
              <a:rPr lang="fr-FR" sz="6000" i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f</a:t>
            </a:r>
            <a:r>
              <a:rPr lang="fr-FR" sz="600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fr-FR" sz="6000" i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fr-FR" sz="600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) = 0.</a:t>
            </a:r>
          </a:p>
        </p:txBody>
      </p:sp>
      <p:graphicFrame>
        <p:nvGraphicFramePr>
          <p:cNvPr id="6" name="Tableau 5"/>
          <p:cNvGraphicFramePr>
            <a:graphicFrameLocks noGrp="1"/>
          </p:cNvGraphicFramePr>
          <p:nvPr/>
        </p:nvGraphicFramePr>
        <p:xfrm>
          <a:off x="250825" y="1484313"/>
          <a:ext cx="8424000" cy="195359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00000"/>
                <a:gridCol w="828000"/>
                <a:gridCol w="828000"/>
                <a:gridCol w="828000"/>
                <a:gridCol w="828000"/>
                <a:gridCol w="828000"/>
                <a:gridCol w="828000"/>
                <a:gridCol w="828000"/>
                <a:gridCol w="828000"/>
              </a:tblGrid>
              <a:tr h="976796">
                <a:tc>
                  <a:txBody>
                    <a:bodyPr/>
                    <a:lstStyle/>
                    <a:p>
                      <a:pPr algn="ctr"/>
                      <a:r>
                        <a:rPr lang="fr-FR" sz="3200" b="0" i="1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x</a:t>
                      </a:r>
                      <a:endParaRPr lang="fr-FR" sz="3200" b="0" i="1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–5 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–3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–2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–1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976796">
                <a:tc>
                  <a:txBody>
                    <a:bodyPr/>
                    <a:lstStyle/>
                    <a:p>
                      <a:pPr algn="ctr"/>
                      <a:r>
                        <a:rPr lang="fr-FR" sz="3200" b="0" i="1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r>
                        <a:rPr lang="fr-FR" sz="3200" b="0" i="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</a:t>
                      </a:r>
                      <a:r>
                        <a:rPr lang="fr-FR" sz="3200" b="0" i="1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x</a:t>
                      </a:r>
                      <a:r>
                        <a:rPr lang="fr-FR" sz="3200" b="0" i="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fr-FR" sz="3200" b="0" i="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–3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–3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8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600" b="1">
                <a:latin typeface="Times New Roman" pitchFamily="18" charset="0"/>
                <a:ea typeface="+mj-ea"/>
                <a:cs typeface="Times New Roman" pitchFamily="18" charset="0"/>
              </a:rPr>
              <a:t>N°9</a:t>
            </a:r>
            <a:endParaRPr lang="fr-FR" sz="6600" b="1" dirty="0"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000125" y="1571625"/>
            <a:ext cx="7572375" cy="371475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FR" sz="4000" dirty="0" smtClean="0">
                <a:solidFill>
                  <a:schemeClr val="accent5"/>
                </a:solidFill>
              </a:rPr>
              <a:t> </a:t>
            </a:r>
          </a:p>
        </p:txBody>
      </p:sp>
      <p:sp>
        <p:nvSpPr>
          <p:cNvPr id="14339" name="ZoneTexte 11"/>
          <p:cNvSpPr txBox="1">
            <a:spLocks noChangeArrowheads="1"/>
          </p:cNvSpPr>
          <p:nvPr/>
        </p:nvSpPr>
        <p:spPr bwMode="auto">
          <a:xfrm>
            <a:off x="0" y="4071938"/>
            <a:ext cx="91440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600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–1 est l’image de 0.</a:t>
            </a:r>
          </a:p>
        </p:txBody>
      </p:sp>
      <p:graphicFrame>
        <p:nvGraphicFramePr>
          <p:cNvPr id="8" name="Tableau 7"/>
          <p:cNvGraphicFramePr>
            <a:graphicFrameLocks noGrp="1"/>
          </p:cNvGraphicFramePr>
          <p:nvPr/>
        </p:nvGraphicFramePr>
        <p:xfrm>
          <a:off x="250825" y="1484313"/>
          <a:ext cx="8424000" cy="195359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00000"/>
                <a:gridCol w="828000"/>
                <a:gridCol w="828000"/>
                <a:gridCol w="828000"/>
                <a:gridCol w="828000"/>
                <a:gridCol w="828000"/>
                <a:gridCol w="828000"/>
                <a:gridCol w="828000"/>
                <a:gridCol w="828000"/>
              </a:tblGrid>
              <a:tr h="976796">
                <a:tc>
                  <a:txBody>
                    <a:bodyPr/>
                    <a:lstStyle/>
                    <a:p>
                      <a:pPr algn="ctr"/>
                      <a:r>
                        <a:rPr lang="fr-FR" sz="3200" b="0" i="1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x</a:t>
                      </a:r>
                      <a:endParaRPr lang="fr-FR" sz="3200" b="0" i="1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–5 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–3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–2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–1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976796">
                <a:tc>
                  <a:txBody>
                    <a:bodyPr/>
                    <a:lstStyle/>
                    <a:p>
                      <a:pPr algn="ctr"/>
                      <a:r>
                        <a:rPr lang="fr-FR" sz="3200" b="0" i="1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r>
                        <a:rPr lang="fr-FR" sz="3200" b="0" i="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</a:t>
                      </a:r>
                      <a:r>
                        <a:rPr lang="fr-FR" sz="3200" b="0" i="1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x</a:t>
                      </a:r>
                      <a:r>
                        <a:rPr lang="fr-FR" sz="3200" b="0" i="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fr-FR" sz="3200" b="0" i="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–3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–3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600" b="1" dirty="0">
                <a:latin typeface="Times New Roman" pitchFamily="18" charset="0"/>
                <a:ea typeface="+mj-ea"/>
                <a:cs typeface="Times New Roman" pitchFamily="18" charset="0"/>
              </a:rPr>
              <a:t>N°10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2714625"/>
            <a:ext cx="9144000" cy="1143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sz="8000" cap="small" dirty="0" smtClean="0">
                <a:solidFill>
                  <a:schemeClr val="accent5"/>
                </a:solidFill>
                <a:latin typeface="Georgia" pitchFamily="18" charset="0"/>
                <a:cs typeface="Arial" pitchFamily="34" charset="0"/>
              </a:rPr>
              <a:t>Correction</a:t>
            </a:r>
            <a:endParaRPr lang="fr-FR" sz="8000" cap="small" dirty="0">
              <a:solidFill>
                <a:schemeClr val="accent5"/>
              </a:solidFill>
              <a:latin typeface="Georgia" pitchFamily="18" charset="0"/>
              <a:cs typeface="Arial" pitchFamily="34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000125" y="1571625"/>
            <a:ext cx="7572375" cy="371475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FR" sz="4000" dirty="0" smtClean="0">
                <a:solidFill>
                  <a:schemeClr val="accent5"/>
                </a:solidFill>
              </a:rPr>
              <a:t> </a:t>
            </a:r>
          </a:p>
        </p:txBody>
      </p:sp>
      <p:graphicFrame>
        <p:nvGraphicFramePr>
          <p:cNvPr id="8" name="Tableau 7"/>
          <p:cNvGraphicFramePr>
            <a:graphicFrameLocks noGrp="1"/>
          </p:cNvGraphicFramePr>
          <p:nvPr/>
        </p:nvGraphicFramePr>
        <p:xfrm>
          <a:off x="250825" y="1484313"/>
          <a:ext cx="8424000" cy="195359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00000"/>
                <a:gridCol w="828000"/>
                <a:gridCol w="828000"/>
                <a:gridCol w="828000"/>
                <a:gridCol w="828000"/>
                <a:gridCol w="828000"/>
                <a:gridCol w="828000"/>
                <a:gridCol w="828000"/>
                <a:gridCol w="828000"/>
              </a:tblGrid>
              <a:tr h="976796">
                <a:tc>
                  <a:txBody>
                    <a:bodyPr/>
                    <a:lstStyle/>
                    <a:p>
                      <a:pPr algn="ctr"/>
                      <a:r>
                        <a:rPr lang="fr-FR" sz="3200" b="0" i="1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x</a:t>
                      </a:r>
                      <a:endParaRPr lang="fr-FR" sz="3200" b="0" i="1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–5 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–3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–2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–1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976796">
                <a:tc>
                  <a:txBody>
                    <a:bodyPr/>
                    <a:lstStyle/>
                    <a:p>
                      <a:pPr algn="ctr"/>
                      <a:r>
                        <a:rPr lang="fr-FR" sz="3200" b="0" i="1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r>
                        <a:rPr lang="fr-FR" sz="3200" b="0" i="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</a:t>
                      </a:r>
                      <a:r>
                        <a:rPr lang="fr-FR" sz="3200" b="0" i="1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x</a:t>
                      </a:r>
                      <a:r>
                        <a:rPr lang="fr-FR" sz="3200" b="0" i="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fr-FR" sz="3200" b="0" i="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–3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–3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0" name="Ellipse 9"/>
          <p:cNvSpPr/>
          <p:nvPr/>
        </p:nvSpPr>
        <p:spPr>
          <a:xfrm>
            <a:off x="7019925" y="1700213"/>
            <a:ext cx="863600" cy="576262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13" name="Ellipse 12"/>
          <p:cNvSpPr/>
          <p:nvPr/>
        </p:nvSpPr>
        <p:spPr>
          <a:xfrm>
            <a:off x="7019925" y="2636838"/>
            <a:ext cx="863600" cy="576262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12" name="Ellipse 11"/>
          <p:cNvSpPr/>
          <p:nvPr/>
        </p:nvSpPr>
        <p:spPr>
          <a:xfrm>
            <a:off x="250825" y="1773238"/>
            <a:ext cx="1800225" cy="576262"/>
          </a:xfrm>
          <a:prstGeom prst="ellipse">
            <a:avLst/>
          </a:prstGeom>
          <a:solidFill>
            <a:srgbClr val="92D050"/>
          </a:soli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Antécédent</a:t>
            </a:r>
          </a:p>
        </p:txBody>
      </p:sp>
      <p:sp>
        <p:nvSpPr>
          <p:cNvPr id="15" name="Ellipse 14"/>
          <p:cNvSpPr/>
          <p:nvPr/>
        </p:nvSpPr>
        <p:spPr>
          <a:xfrm>
            <a:off x="250825" y="2708275"/>
            <a:ext cx="1800225" cy="576263"/>
          </a:xfrm>
          <a:prstGeom prst="ellipse">
            <a:avLst/>
          </a:prstGeom>
          <a:solidFill>
            <a:srgbClr val="92D050"/>
          </a:soli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Image</a:t>
            </a:r>
          </a:p>
        </p:txBody>
      </p:sp>
      <p:sp>
        <p:nvSpPr>
          <p:cNvPr id="16423" name="ZoneTexte 11"/>
          <p:cNvSpPr txBox="1">
            <a:spLocks noChangeArrowheads="1"/>
          </p:cNvSpPr>
          <p:nvPr/>
        </p:nvSpPr>
        <p:spPr bwMode="auto">
          <a:xfrm>
            <a:off x="0" y="4071938"/>
            <a:ext cx="91440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600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L’image de 5 est 3.</a:t>
            </a:r>
          </a:p>
        </p:txBody>
      </p:sp>
      <p:sp>
        <p:nvSpPr>
          <p:cNvPr id="16" name="ZoneTexte 11"/>
          <p:cNvSpPr txBox="1">
            <a:spLocks noChangeArrowheads="1"/>
          </p:cNvSpPr>
          <p:nvPr/>
        </p:nvSpPr>
        <p:spPr bwMode="auto">
          <a:xfrm rot="-871279">
            <a:off x="6673850" y="5681663"/>
            <a:ext cx="2592388" cy="1014412"/>
          </a:xfrm>
          <a:prstGeom prst="rect">
            <a:avLst/>
          </a:prstGeom>
          <a:solidFill>
            <a:srgbClr val="7030A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60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VRAI</a:t>
            </a:r>
            <a:r>
              <a:rPr lang="fr-FR" sz="600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17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600" b="1" dirty="0">
                <a:latin typeface="Times New Roman" pitchFamily="18" charset="0"/>
                <a:ea typeface="+mj-ea"/>
                <a:cs typeface="Times New Roman" pitchFamily="18" charset="0"/>
              </a:rPr>
              <a:t>N°1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5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3" grpId="0" animBg="1"/>
      <p:bldP spid="12" grpId="0" animBg="1"/>
      <p:bldP spid="15" grpId="0" animBg="1"/>
      <p:bldP spid="1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au 7"/>
          <p:cNvGraphicFramePr>
            <a:graphicFrameLocks noGrp="1"/>
          </p:cNvGraphicFramePr>
          <p:nvPr/>
        </p:nvGraphicFramePr>
        <p:xfrm>
          <a:off x="250825" y="1484313"/>
          <a:ext cx="8424000" cy="195359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00000"/>
                <a:gridCol w="828000"/>
                <a:gridCol w="828000"/>
                <a:gridCol w="828000"/>
                <a:gridCol w="828000"/>
                <a:gridCol w="828000"/>
                <a:gridCol w="828000"/>
                <a:gridCol w="828000"/>
                <a:gridCol w="828000"/>
              </a:tblGrid>
              <a:tr h="976796">
                <a:tc>
                  <a:txBody>
                    <a:bodyPr/>
                    <a:lstStyle/>
                    <a:p>
                      <a:pPr algn="ctr"/>
                      <a:r>
                        <a:rPr lang="fr-FR" sz="3200" b="0" i="1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x</a:t>
                      </a:r>
                      <a:endParaRPr lang="fr-FR" sz="3200" b="0" i="1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–5 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–3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–2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–1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976796">
                <a:tc>
                  <a:txBody>
                    <a:bodyPr/>
                    <a:lstStyle/>
                    <a:p>
                      <a:pPr algn="ctr"/>
                      <a:r>
                        <a:rPr lang="fr-FR" sz="3200" b="0" i="1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r>
                        <a:rPr lang="fr-FR" sz="3200" b="0" i="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</a:t>
                      </a:r>
                      <a:r>
                        <a:rPr lang="fr-FR" sz="3200" b="0" i="1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x</a:t>
                      </a:r>
                      <a:r>
                        <a:rPr lang="fr-FR" sz="3200" b="0" i="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fr-FR" sz="3200" b="0" i="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–3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–3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2" name="Ellipse 11"/>
          <p:cNvSpPr/>
          <p:nvPr/>
        </p:nvSpPr>
        <p:spPr>
          <a:xfrm>
            <a:off x="250825" y="1773238"/>
            <a:ext cx="1800225" cy="576262"/>
          </a:xfrm>
          <a:prstGeom prst="ellipse">
            <a:avLst/>
          </a:prstGeom>
          <a:solidFill>
            <a:srgbClr val="92D050"/>
          </a:soli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Antécédent</a:t>
            </a:r>
          </a:p>
        </p:txBody>
      </p:sp>
      <p:sp>
        <p:nvSpPr>
          <p:cNvPr id="15" name="Ellipse 14"/>
          <p:cNvSpPr/>
          <p:nvPr/>
        </p:nvSpPr>
        <p:spPr>
          <a:xfrm>
            <a:off x="250825" y="2708275"/>
            <a:ext cx="1800225" cy="576263"/>
          </a:xfrm>
          <a:prstGeom prst="ellipse">
            <a:avLst/>
          </a:prstGeom>
          <a:solidFill>
            <a:srgbClr val="92D050"/>
          </a:soli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Image</a:t>
            </a:r>
          </a:p>
        </p:txBody>
      </p:sp>
      <p:sp>
        <p:nvSpPr>
          <p:cNvPr id="11" name="ZoneTexte 11"/>
          <p:cNvSpPr txBox="1">
            <a:spLocks noChangeArrowheads="1"/>
          </p:cNvSpPr>
          <p:nvPr/>
        </p:nvSpPr>
        <p:spPr bwMode="auto">
          <a:xfrm rot="-871279">
            <a:off x="6673850" y="5681663"/>
            <a:ext cx="2592388" cy="1014412"/>
          </a:xfrm>
          <a:prstGeom prst="rect">
            <a:avLst/>
          </a:prstGeom>
          <a:solidFill>
            <a:srgbClr val="7030A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60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VRAI</a:t>
            </a:r>
            <a:r>
              <a:rPr lang="fr-FR" sz="600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17445" name="ZoneTexte 11"/>
          <p:cNvSpPr txBox="1">
            <a:spLocks noChangeArrowheads="1"/>
          </p:cNvSpPr>
          <p:nvPr/>
        </p:nvSpPr>
        <p:spPr bwMode="auto">
          <a:xfrm>
            <a:off x="0" y="4071938"/>
            <a:ext cx="9144000" cy="193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600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–1 est un antécédent de 0.</a:t>
            </a:r>
          </a:p>
          <a:p>
            <a:pPr algn="ctr"/>
            <a:endParaRPr lang="fr-FR" sz="600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Ellipse 18"/>
          <p:cNvSpPr/>
          <p:nvPr/>
        </p:nvSpPr>
        <p:spPr>
          <a:xfrm>
            <a:off x="4500563" y="1700213"/>
            <a:ext cx="863600" cy="576262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20" name="Ellipse 19"/>
          <p:cNvSpPr/>
          <p:nvPr/>
        </p:nvSpPr>
        <p:spPr>
          <a:xfrm>
            <a:off x="4500563" y="2636838"/>
            <a:ext cx="863600" cy="576262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14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600" b="1" dirty="0">
                <a:latin typeface="Times New Roman" pitchFamily="18" charset="0"/>
                <a:ea typeface="+mj-ea"/>
                <a:cs typeface="Times New Roman" pitchFamily="18" charset="0"/>
              </a:rPr>
              <a:t>N°2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5" grpId="0" animBg="1"/>
      <p:bldP spid="11" grpId="0" animBg="1"/>
      <p:bldP spid="19" grpId="0" animBg="1"/>
      <p:bldP spid="20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Tableau 10"/>
          <p:cNvGraphicFramePr>
            <a:graphicFrameLocks noGrp="1"/>
          </p:cNvGraphicFramePr>
          <p:nvPr/>
        </p:nvGraphicFramePr>
        <p:xfrm>
          <a:off x="250825" y="1484313"/>
          <a:ext cx="8424000" cy="195359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00000"/>
                <a:gridCol w="828000"/>
                <a:gridCol w="828000"/>
                <a:gridCol w="828000"/>
                <a:gridCol w="828000"/>
                <a:gridCol w="828000"/>
                <a:gridCol w="828000"/>
                <a:gridCol w="828000"/>
                <a:gridCol w="828000"/>
              </a:tblGrid>
              <a:tr h="976796">
                <a:tc>
                  <a:txBody>
                    <a:bodyPr/>
                    <a:lstStyle/>
                    <a:p>
                      <a:pPr algn="ctr"/>
                      <a:r>
                        <a:rPr lang="fr-FR" sz="3200" b="0" i="1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x</a:t>
                      </a:r>
                      <a:endParaRPr lang="fr-FR" sz="3200" b="0" i="1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–5 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–3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–2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–1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976796">
                <a:tc>
                  <a:txBody>
                    <a:bodyPr/>
                    <a:lstStyle/>
                    <a:p>
                      <a:pPr algn="ctr"/>
                      <a:r>
                        <a:rPr lang="fr-FR" sz="3200" b="0" i="1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r>
                        <a:rPr lang="fr-FR" sz="3200" b="0" i="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</a:t>
                      </a:r>
                      <a:r>
                        <a:rPr lang="fr-FR" sz="3200" b="0" i="1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x</a:t>
                      </a:r>
                      <a:r>
                        <a:rPr lang="fr-FR" sz="3200" b="0" i="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fr-FR" sz="3200" b="0" i="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–3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–3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8466" name="ZoneTexte 11"/>
          <p:cNvSpPr txBox="1">
            <a:spLocks noChangeArrowheads="1"/>
          </p:cNvSpPr>
          <p:nvPr/>
        </p:nvSpPr>
        <p:spPr bwMode="auto">
          <a:xfrm>
            <a:off x="0" y="4071938"/>
            <a:ext cx="91440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6000" i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f</a:t>
            </a:r>
            <a:r>
              <a:rPr lang="fr-FR" sz="600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(–3) = 9</a:t>
            </a:r>
            <a:endParaRPr lang="fr-FR" sz="5400">
              <a:solidFill>
                <a:schemeClr val="accent2"/>
              </a:solidFill>
            </a:endParaRPr>
          </a:p>
        </p:txBody>
      </p:sp>
      <p:sp>
        <p:nvSpPr>
          <p:cNvPr id="10" name="ZoneTexte 11"/>
          <p:cNvSpPr txBox="1">
            <a:spLocks noChangeArrowheads="1"/>
          </p:cNvSpPr>
          <p:nvPr/>
        </p:nvSpPr>
        <p:spPr bwMode="auto">
          <a:xfrm rot="-871279">
            <a:off x="6673850" y="5681663"/>
            <a:ext cx="2592388" cy="1016000"/>
          </a:xfrm>
          <a:prstGeom prst="rect">
            <a:avLst/>
          </a:prstGeom>
          <a:solidFill>
            <a:srgbClr val="7030A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60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FAUX</a:t>
            </a:r>
            <a:r>
              <a:rPr lang="fr-FR" sz="600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12" name="ZoneTexte 11"/>
          <p:cNvSpPr txBox="1">
            <a:spLocks noChangeArrowheads="1"/>
          </p:cNvSpPr>
          <p:nvPr/>
        </p:nvSpPr>
        <p:spPr bwMode="auto">
          <a:xfrm>
            <a:off x="0" y="4797425"/>
            <a:ext cx="91440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6000" i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f</a:t>
            </a:r>
            <a:r>
              <a:rPr lang="fr-FR" sz="600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(–3) = 3</a:t>
            </a:r>
          </a:p>
        </p:txBody>
      </p:sp>
      <p:cxnSp>
        <p:nvCxnSpPr>
          <p:cNvPr id="13" name="Connecteur droit 12"/>
          <p:cNvCxnSpPr/>
          <p:nvPr/>
        </p:nvCxnSpPr>
        <p:spPr>
          <a:xfrm>
            <a:off x="2916238" y="4581525"/>
            <a:ext cx="3240087" cy="0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7" name="Ellipse 16"/>
          <p:cNvSpPr/>
          <p:nvPr/>
        </p:nvSpPr>
        <p:spPr>
          <a:xfrm>
            <a:off x="395288" y="1700213"/>
            <a:ext cx="1368425" cy="576262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Ellipse 17"/>
          <p:cNvSpPr/>
          <p:nvPr/>
        </p:nvSpPr>
        <p:spPr>
          <a:xfrm>
            <a:off x="395288" y="2708275"/>
            <a:ext cx="1368425" cy="576263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Ellipse 19"/>
          <p:cNvSpPr/>
          <p:nvPr/>
        </p:nvSpPr>
        <p:spPr>
          <a:xfrm>
            <a:off x="2843213" y="1700213"/>
            <a:ext cx="863600" cy="576262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21" name="Ellipse 20"/>
          <p:cNvSpPr/>
          <p:nvPr/>
        </p:nvSpPr>
        <p:spPr>
          <a:xfrm>
            <a:off x="2843213" y="2636838"/>
            <a:ext cx="863600" cy="576262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22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600" b="1" dirty="0">
                <a:latin typeface="Times New Roman" pitchFamily="18" charset="0"/>
                <a:ea typeface="+mj-ea"/>
                <a:cs typeface="Times New Roman" pitchFamily="18" charset="0"/>
              </a:rPr>
              <a:t>N°3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55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000"/>
                            </p:stCondLst>
                            <p:childTnLst>
                              <p:par>
                                <p:cTn id="24" presetID="22" presetClass="entr" presetSubtype="4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500"/>
                            </p:stCondLst>
                            <p:childTnLst>
                              <p:par>
                                <p:cTn id="28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2" grpId="0"/>
      <p:bldP spid="17" grpId="0" animBg="1"/>
      <p:bldP spid="18" grpId="0" animBg="1"/>
      <p:bldP spid="20" grpId="0" animBg="1"/>
      <p:bldP spid="21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000125" y="1571625"/>
            <a:ext cx="7572375" cy="371475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FR" sz="4000" dirty="0" smtClean="0">
                <a:solidFill>
                  <a:schemeClr val="accent5"/>
                </a:solidFill>
              </a:rPr>
              <a:t> </a:t>
            </a:r>
          </a:p>
        </p:txBody>
      </p:sp>
      <p:sp>
        <p:nvSpPr>
          <p:cNvPr id="19459" name="ZoneTexte 11"/>
          <p:cNvSpPr txBox="1">
            <a:spLocks noChangeArrowheads="1"/>
          </p:cNvSpPr>
          <p:nvPr/>
        </p:nvSpPr>
        <p:spPr bwMode="auto">
          <a:xfrm>
            <a:off x="0" y="4071938"/>
            <a:ext cx="91440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600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Un antécédent de 2 est –5.</a:t>
            </a:r>
          </a:p>
        </p:txBody>
      </p:sp>
      <p:graphicFrame>
        <p:nvGraphicFramePr>
          <p:cNvPr id="6" name="Tableau 5"/>
          <p:cNvGraphicFramePr>
            <a:graphicFrameLocks noGrp="1"/>
          </p:cNvGraphicFramePr>
          <p:nvPr/>
        </p:nvGraphicFramePr>
        <p:xfrm>
          <a:off x="250825" y="1484313"/>
          <a:ext cx="8424000" cy="195359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00000"/>
                <a:gridCol w="828000"/>
                <a:gridCol w="828000"/>
                <a:gridCol w="828000"/>
                <a:gridCol w="828000"/>
                <a:gridCol w="828000"/>
                <a:gridCol w="828000"/>
                <a:gridCol w="828000"/>
                <a:gridCol w="828000"/>
              </a:tblGrid>
              <a:tr h="976796">
                <a:tc>
                  <a:txBody>
                    <a:bodyPr/>
                    <a:lstStyle/>
                    <a:p>
                      <a:pPr algn="ctr"/>
                      <a:r>
                        <a:rPr lang="fr-FR" sz="3200" b="0" i="1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x</a:t>
                      </a:r>
                      <a:endParaRPr lang="fr-FR" sz="3200" b="0" i="1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–5 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–3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–2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–1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976796">
                <a:tc>
                  <a:txBody>
                    <a:bodyPr/>
                    <a:lstStyle/>
                    <a:p>
                      <a:pPr algn="ctr"/>
                      <a:r>
                        <a:rPr lang="fr-FR" sz="3200" b="0" i="1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r>
                        <a:rPr lang="fr-FR" sz="3200" b="0" i="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</a:t>
                      </a:r>
                      <a:r>
                        <a:rPr lang="fr-FR" sz="3200" b="0" i="1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x</a:t>
                      </a:r>
                      <a:r>
                        <a:rPr lang="fr-FR" sz="3200" b="0" i="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fr-FR" sz="3200" b="0" i="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–3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–3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6" name="Ellipse 15"/>
          <p:cNvSpPr/>
          <p:nvPr/>
        </p:nvSpPr>
        <p:spPr>
          <a:xfrm>
            <a:off x="250825" y="1773238"/>
            <a:ext cx="1800225" cy="576262"/>
          </a:xfrm>
          <a:prstGeom prst="ellipse">
            <a:avLst/>
          </a:prstGeom>
          <a:solidFill>
            <a:srgbClr val="92D050"/>
          </a:soli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Antécédent</a:t>
            </a:r>
          </a:p>
        </p:txBody>
      </p:sp>
      <p:sp>
        <p:nvSpPr>
          <p:cNvPr id="17" name="Ellipse 16"/>
          <p:cNvSpPr/>
          <p:nvPr/>
        </p:nvSpPr>
        <p:spPr>
          <a:xfrm>
            <a:off x="250825" y="2708275"/>
            <a:ext cx="1800225" cy="576263"/>
          </a:xfrm>
          <a:prstGeom prst="ellipse">
            <a:avLst/>
          </a:prstGeom>
          <a:solidFill>
            <a:srgbClr val="92D050"/>
          </a:soli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Image</a:t>
            </a:r>
          </a:p>
        </p:txBody>
      </p:sp>
      <p:sp>
        <p:nvSpPr>
          <p:cNvPr id="21" name="ZoneTexte 11"/>
          <p:cNvSpPr txBox="1">
            <a:spLocks noChangeArrowheads="1"/>
          </p:cNvSpPr>
          <p:nvPr/>
        </p:nvSpPr>
        <p:spPr bwMode="auto">
          <a:xfrm rot="-871279">
            <a:off x="6673850" y="5681663"/>
            <a:ext cx="2592388" cy="1014412"/>
          </a:xfrm>
          <a:prstGeom prst="rect">
            <a:avLst/>
          </a:prstGeom>
          <a:solidFill>
            <a:srgbClr val="7030A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60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VRAI</a:t>
            </a:r>
            <a:r>
              <a:rPr lang="fr-FR" sz="600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13" name="Ellipse 12"/>
          <p:cNvSpPr/>
          <p:nvPr/>
        </p:nvSpPr>
        <p:spPr>
          <a:xfrm>
            <a:off x="2052638" y="1700213"/>
            <a:ext cx="863600" cy="576262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18" name="Ellipse 17"/>
          <p:cNvSpPr/>
          <p:nvPr/>
        </p:nvSpPr>
        <p:spPr>
          <a:xfrm>
            <a:off x="2052638" y="2636838"/>
            <a:ext cx="863600" cy="576262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14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600" b="1" dirty="0">
                <a:latin typeface="Times New Roman" pitchFamily="18" charset="0"/>
                <a:ea typeface="+mj-ea"/>
                <a:cs typeface="Times New Roman" pitchFamily="18" charset="0"/>
              </a:rPr>
              <a:t>N°4</a:t>
            </a:r>
          </a:p>
        </p:txBody>
      </p:sp>
      <p:sp>
        <p:nvSpPr>
          <p:cNvPr id="11" name="Ellipse 10"/>
          <p:cNvSpPr/>
          <p:nvPr/>
        </p:nvSpPr>
        <p:spPr>
          <a:xfrm>
            <a:off x="6156325" y="1700213"/>
            <a:ext cx="863600" cy="576262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12" name="Ellipse 11"/>
          <p:cNvSpPr/>
          <p:nvPr/>
        </p:nvSpPr>
        <p:spPr>
          <a:xfrm>
            <a:off x="6156325" y="2636838"/>
            <a:ext cx="863600" cy="576262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21" grpId="0" animBg="1"/>
      <p:bldP spid="13" grpId="0" animBg="1"/>
      <p:bldP spid="18" grpId="0" animBg="1"/>
      <p:bldP spid="11" grpId="0" animBg="1"/>
      <p:bldP spid="12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000125" y="1571625"/>
            <a:ext cx="7572375" cy="371475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FR" sz="4000" dirty="0" smtClean="0">
                <a:solidFill>
                  <a:schemeClr val="accent5"/>
                </a:solidFill>
              </a:rPr>
              <a:t> </a:t>
            </a:r>
          </a:p>
        </p:txBody>
      </p:sp>
      <p:sp>
        <p:nvSpPr>
          <p:cNvPr id="20483" name="ZoneTexte 11"/>
          <p:cNvSpPr txBox="1">
            <a:spLocks noChangeArrowheads="1"/>
          </p:cNvSpPr>
          <p:nvPr/>
        </p:nvSpPr>
        <p:spPr bwMode="auto">
          <a:xfrm>
            <a:off x="0" y="4071938"/>
            <a:ext cx="91440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6000" i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f</a:t>
            </a:r>
            <a:r>
              <a:rPr lang="fr-FR" sz="600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(0) = –3</a:t>
            </a:r>
          </a:p>
        </p:txBody>
      </p:sp>
      <p:graphicFrame>
        <p:nvGraphicFramePr>
          <p:cNvPr id="6" name="Tableau 5"/>
          <p:cNvGraphicFramePr>
            <a:graphicFrameLocks noGrp="1"/>
          </p:cNvGraphicFramePr>
          <p:nvPr/>
        </p:nvGraphicFramePr>
        <p:xfrm>
          <a:off x="250825" y="1484313"/>
          <a:ext cx="8424000" cy="195359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00000"/>
                <a:gridCol w="828000"/>
                <a:gridCol w="828000"/>
                <a:gridCol w="828000"/>
                <a:gridCol w="828000"/>
                <a:gridCol w="828000"/>
                <a:gridCol w="828000"/>
                <a:gridCol w="828000"/>
                <a:gridCol w="828000"/>
              </a:tblGrid>
              <a:tr h="976796">
                <a:tc>
                  <a:txBody>
                    <a:bodyPr/>
                    <a:lstStyle/>
                    <a:p>
                      <a:pPr algn="ctr"/>
                      <a:r>
                        <a:rPr lang="fr-FR" sz="3200" b="0" i="1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x</a:t>
                      </a:r>
                      <a:endParaRPr lang="fr-FR" sz="3200" b="0" i="1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–5 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–3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–2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–1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976796">
                <a:tc>
                  <a:txBody>
                    <a:bodyPr/>
                    <a:lstStyle/>
                    <a:p>
                      <a:pPr algn="ctr"/>
                      <a:r>
                        <a:rPr lang="fr-FR" sz="3200" b="0" i="1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r>
                        <a:rPr lang="fr-FR" sz="3200" b="0" i="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</a:t>
                      </a:r>
                      <a:r>
                        <a:rPr lang="fr-FR" sz="3200" b="0" i="1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x</a:t>
                      </a:r>
                      <a:r>
                        <a:rPr lang="fr-FR" sz="3200" b="0" i="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fr-FR" sz="3200" b="0" i="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–3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–3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0" name="Ellipse 9"/>
          <p:cNvSpPr/>
          <p:nvPr/>
        </p:nvSpPr>
        <p:spPr>
          <a:xfrm>
            <a:off x="468313" y="1700213"/>
            <a:ext cx="1366837" cy="576262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ZoneTexte 10"/>
          <p:cNvSpPr txBox="1">
            <a:spLocks noChangeArrowheads="1"/>
          </p:cNvSpPr>
          <p:nvPr/>
        </p:nvSpPr>
        <p:spPr bwMode="auto">
          <a:xfrm rot="-871279">
            <a:off x="6673850" y="5681663"/>
            <a:ext cx="2592388" cy="1014412"/>
          </a:xfrm>
          <a:prstGeom prst="rect">
            <a:avLst/>
          </a:prstGeom>
          <a:solidFill>
            <a:srgbClr val="7030A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60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VRAI</a:t>
            </a:r>
            <a:r>
              <a:rPr lang="fr-FR" sz="600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12" name="Ellipse 11"/>
          <p:cNvSpPr/>
          <p:nvPr/>
        </p:nvSpPr>
        <p:spPr>
          <a:xfrm>
            <a:off x="466725" y="2708275"/>
            <a:ext cx="1368425" cy="576263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Ellipse 14"/>
          <p:cNvSpPr/>
          <p:nvPr/>
        </p:nvSpPr>
        <p:spPr>
          <a:xfrm>
            <a:off x="5364163" y="1700213"/>
            <a:ext cx="863600" cy="576262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16" name="Ellipse 15"/>
          <p:cNvSpPr/>
          <p:nvPr/>
        </p:nvSpPr>
        <p:spPr>
          <a:xfrm>
            <a:off x="5364163" y="2636838"/>
            <a:ext cx="863600" cy="576262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13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600" b="1" dirty="0">
                <a:latin typeface="Times New Roman" pitchFamily="18" charset="0"/>
                <a:ea typeface="+mj-ea"/>
                <a:cs typeface="Times New Roman" pitchFamily="18" charset="0"/>
              </a:rPr>
              <a:t>N°5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5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5" grpId="0" animBg="1"/>
      <p:bldP spid="1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sz="5800" dirty="0" smtClean="0">
                <a:solidFill>
                  <a:schemeClr val="accent5"/>
                </a:solidFill>
                <a:latin typeface="Georgia" pitchFamily="18" charset="0"/>
                <a:ea typeface="Times New Roman"/>
                <a:cs typeface="Arial" pitchFamily="34" charset="0"/>
              </a:rPr>
              <a:t>À partir du tableau de valeurs d’une fonction </a:t>
            </a:r>
            <a:r>
              <a:rPr lang="fr-FR" sz="5800" i="1" dirty="0" smtClean="0">
                <a:solidFill>
                  <a:schemeClr val="accent5"/>
                </a:solidFill>
                <a:latin typeface="Georgia" pitchFamily="18" charset="0"/>
                <a:ea typeface="Times New Roman"/>
                <a:cs typeface="Arial" pitchFamily="34" charset="0"/>
              </a:rPr>
              <a:t>f</a:t>
            </a:r>
            <a:r>
              <a:rPr lang="fr-FR" sz="5800" dirty="0" smtClean="0">
                <a:solidFill>
                  <a:schemeClr val="accent5"/>
                </a:solidFill>
                <a:latin typeface="Georgia" pitchFamily="18" charset="0"/>
                <a:ea typeface="Times New Roman"/>
                <a:cs typeface="Arial" pitchFamily="34" charset="0"/>
              </a:rPr>
              <a:t>, répondre aux questions</a:t>
            </a:r>
            <a:br>
              <a:rPr lang="fr-FR" sz="5800" dirty="0" smtClean="0">
                <a:solidFill>
                  <a:schemeClr val="accent5"/>
                </a:solidFill>
                <a:latin typeface="Georgia" pitchFamily="18" charset="0"/>
                <a:ea typeface="Times New Roman"/>
                <a:cs typeface="Arial" pitchFamily="34" charset="0"/>
              </a:rPr>
            </a:br>
            <a:r>
              <a:rPr lang="fr-FR" sz="5800" dirty="0" smtClean="0">
                <a:solidFill>
                  <a:schemeClr val="accent5"/>
                </a:solidFill>
                <a:latin typeface="Georgia" pitchFamily="18" charset="0"/>
                <a:ea typeface="Times New Roman"/>
                <a:cs typeface="Arial" pitchFamily="34" charset="0"/>
              </a:rPr>
              <a:t>par VRAI ou FAUX. </a:t>
            </a:r>
            <a:endParaRPr lang="fr-FR" sz="5800" dirty="0">
              <a:solidFill>
                <a:schemeClr val="accent6">
                  <a:lumMod val="75000"/>
                  <a:lumOff val="25000"/>
                </a:schemeClr>
              </a:solidFill>
              <a:latin typeface="Georgia" pitchFamily="18" charset="0"/>
              <a:cs typeface="Arial" pitchFamily="34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000125" y="1571625"/>
            <a:ext cx="7572375" cy="371475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FR" sz="4000" dirty="0" smtClean="0">
                <a:solidFill>
                  <a:schemeClr val="accent5"/>
                </a:solidFill>
              </a:rPr>
              <a:t> </a:t>
            </a:r>
          </a:p>
        </p:txBody>
      </p:sp>
      <p:sp>
        <p:nvSpPr>
          <p:cNvPr id="21507" name="ZoneTexte 11"/>
          <p:cNvSpPr txBox="1">
            <a:spLocks noChangeArrowheads="1"/>
          </p:cNvSpPr>
          <p:nvPr/>
        </p:nvSpPr>
        <p:spPr bwMode="auto">
          <a:xfrm>
            <a:off x="0" y="4071938"/>
            <a:ext cx="91440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600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–3 a pour image 3.</a:t>
            </a:r>
          </a:p>
        </p:txBody>
      </p:sp>
      <p:graphicFrame>
        <p:nvGraphicFramePr>
          <p:cNvPr id="6" name="Tableau 5"/>
          <p:cNvGraphicFramePr>
            <a:graphicFrameLocks noGrp="1"/>
          </p:cNvGraphicFramePr>
          <p:nvPr/>
        </p:nvGraphicFramePr>
        <p:xfrm>
          <a:off x="250825" y="1484313"/>
          <a:ext cx="8424000" cy="195359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00000"/>
                <a:gridCol w="828000"/>
                <a:gridCol w="828000"/>
                <a:gridCol w="828000"/>
                <a:gridCol w="828000"/>
                <a:gridCol w="828000"/>
                <a:gridCol w="828000"/>
                <a:gridCol w="828000"/>
                <a:gridCol w="828000"/>
              </a:tblGrid>
              <a:tr h="976796">
                <a:tc>
                  <a:txBody>
                    <a:bodyPr/>
                    <a:lstStyle/>
                    <a:p>
                      <a:pPr algn="ctr"/>
                      <a:r>
                        <a:rPr lang="fr-FR" sz="3200" b="0" i="1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x</a:t>
                      </a:r>
                      <a:endParaRPr lang="fr-FR" sz="3200" b="0" i="1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–5 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–3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–2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–1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976796">
                <a:tc>
                  <a:txBody>
                    <a:bodyPr/>
                    <a:lstStyle/>
                    <a:p>
                      <a:pPr algn="ctr"/>
                      <a:r>
                        <a:rPr lang="fr-FR" sz="3200" b="0" i="1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r>
                        <a:rPr lang="fr-FR" sz="3200" b="0" i="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</a:t>
                      </a:r>
                      <a:r>
                        <a:rPr lang="fr-FR" sz="3200" b="0" i="1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x</a:t>
                      </a:r>
                      <a:r>
                        <a:rPr lang="fr-FR" sz="3200" b="0" i="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fr-FR" sz="3200" b="0" i="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–3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–3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0" name="Ellipse 9"/>
          <p:cNvSpPr/>
          <p:nvPr/>
        </p:nvSpPr>
        <p:spPr>
          <a:xfrm>
            <a:off x="250825" y="1773238"/>
            <a:ext cx="1800225" cy="576262"/>
          </a:xfrm>
          <a:prstGeom prst="ellipse">
            <a:avLst/>
          </a:prstGeom>
          <a:solidFill>
            <a:srgbClr val="92D050"/>
          </a:soli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Antécédent</a:t>
            </a:r>
          </a:p>
        </p:txBody>
      </p:sp>
      <p:sp>
        <p:nvSpPr>
          <p:cNvPr id="11" name="Ellipse 10"/>
          <p:cNvSpPr/>
          <p:nvPr/>
        </p:nvSpPr>
        <p:spPr>
          <a:xfrm>
            <a:off x="250825" y="2708275"/>
            <a:ext cx="1800225" cy="576263"/>
          </a:xfrm>
          <a:prstGeom prst="ellipse">
            <a:avLst/>
          </a:prstGeom>
          <a:solidFill>
            <a:srgbClr val="92D050"/>
          </a:soli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Image</a:t>
            </a:r>
          </a:p>
        </p:txBody>
      </p:sp>
      <p:sp>
        <p:nvSpPr>
          <p:cNvPr id="12" name="ZoneTexte 11"/>
          <p:cNvSpPr txBox="1">
            <a:spLocks noChangeArrowheads="1"/>
          </p:cNvSpPr>
          <p:nvPr/>
        </p:nvSpPr>
        <p:spPr bwMode="auto">
          <a:xfrm rot="-871279">
            <a:off x="6673850" y="5681663"/>
            <a:ext cx="2592388" cy="1014412"/>
          </a:xfrm>
          <a:prstGeom prst="rect">
            <a:avLst/>
          </a:prstGeom>
          <a:solidFill>
            <a:srgbClr val="7030A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60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VRAI</a:t>
            </a:r>
            <a:r>
              <a:rPr lang="fr-FR" sz="600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15" name="Ellipse 14"/>
          <p:cNvSpPr/>
          <p:nvPr/>
        </p:nvSpPr>
        <p:spPr>
          <a:xfrm>
            <a:off x="2844800" y="1700213"/>
            <a:ext cx="863600" cy="576262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16" name="Ellipse 15"/>
          <p:cNvSpPr/>
          <p:nvPr/>
        </p:nvSpPr>
        <p:spPr>
          <a:xfrm>
            <a:off x="2844800" y="2636838"/>
            <a:ext cx="863600" cy="576262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13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600" b="1" dirty="0">
                <a:latin typeface="Times New Roman" pitchFamily="18" charset="0"/>
                <a:ea typeface="+mj-ea"/>
                <a:cs typeface="Times New Roman" pitchFamily="18" charset="0"/>
              </a:rPr>
              <a:t>N°6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5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5" grpId="0" animBg="1"/>
      <p:bldP spid="16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000125" y="1571625"/>
            <a:ext cx="7572375" cy="371475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FR" sz="4000" dirty="0" smtClean="0">
                <a:solidFill>
                  <a:schemeClr val="accent5"/>
                </a:solidFill>
              </a:rPr>
              <a:t> </a:t>
            </a:r>
          </a:p>
        </p:txBody>
      </p:sp>
      <p:sp>
        <p:nvSpPr>
          <p:cNvPr id="22531" name="ZoneTexte 11"/>
          <p:cNvSpPr txBox="1">
            <a:spLocks noChangeArrowheads="1"/>
          </p:cNvSpPr>
          <p:nvPr/>
        </p:nvSpPr>
        <p:spPr bwMode="auto">
          <a:xfrm>
            <a:off x="0" y="3435350"/>
            <a:ext cx="9144000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600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Une solution de l’équation </a:t>
            </a:r>
            <a:r>
              <a:rPr lang="fr-FR" sz="6000" i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f</a:t>
            </a:r>
            <a:r>
              <a:rPr lang="fr-FR" sz="600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fr-FR" sz="6000" i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fr-FR" sz="600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) = 2 est 4.</a:t>
            </a:r>
            <a:endParaRPr lang="fr-FR" sz="6000" i="1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Tableau 5"/>
          <p:cNvGraphicFramePr>
            <a:graphicFrameLocks noGrp="1"/>
          </p:cNvGraphicFramePr>
          <p:nvPr/>
        </p:nvGraphicFramePr>
        <p:xfrm>
          <a:off x="250825" y="1484313"/>
          <a:ext cx="8424000" cy="195359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00000"/>
                <a:gridCol w="828000"/>
                <a:gridCol w="828000"/>
                <a:gridCol w="828000"/>
                <a:gridCol w="828000"/>
                <a:gridCol w="828000"/>
                <a:gridCol w="828000"/>
                <a:gridCol w="828000"/>
                <a:gridCol w="828000"/>
              </a:tblGrid>
              <a:tr h="976796">
                <a:tc>
                  <a:txBody>
                    <a:bodyPr/>
                    <a:lstStyle/>
                    <a:p>
                      <a:pPr algn="ctr"/>
                      <a:r>
                        <a:rPr lang="fr-FR" sz="3200" b="0" i="1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x</a:t>
                      </a:r>
                      <a:endParaRPr lang="fr-FR" sz="3200" b="0" i="1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–5 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–3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–2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–1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976796">
                <a:tc>
                  <a:txBody>
                    <a:bodyPr/>
                    <a:lstStyle/>
                    <a:p>
                      <a:pPr algn="ctr"/>
                      <a:r>
                        <a:rPr lang="fr-FR" sz="3200" b="0" i="1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r>
                        <a:rPr lang="fr-FR" sz="3200" b="0" i="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</a:t>
                      </a:r>
                      <a:r>
                        <a:rPr lang="fr-FR" sz="3200" b="0" i="1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x</a:t>
                      </a:r>
                      <a:r>
                        <a:rPr lang="fr-FR" sz="3200" b="0" i="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fr-FR" sz="3200" b="0" i="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–3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–3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0" name="Ellipse 9"/>
          <p:cNvSpPr/>
          <p:nvPr/>
        </p:nvSpPr>
        <p:spPr>
          <a:xfrm>
            <a:off x="395288" y="1700213"/>
            <a:ext cx="1368425" cy="576262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ZoneTexte 11"/>
          <p:cNvSpPr txBox="1">
            <a:spLocks noChangeArrowheads="1"/>
          </p:cNvSpPr>
          <p:nvPr/>
        </p:nvSpPr>
        <p:spPr bwMode="auto">
          <a:xfrm rot="-871279">
            <a:off x="6673850" y="5681663"/>
            <a:ext cx="2592388" cy="1014412"/>
          </a:xfrm>
          <a:prstGeom prst="rect">
            <a:avLst/>
          </a:prstGeom>
          <a:solidFill>
            <a:srgbClr val="7030A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60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VRAI</a:t>
            </a:r>
            <a:r>
              <a:rPr lang="fr-FR" sz="600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13" name="Ellipse 12"/>
          <p:cNvSpPr/>
          <p:nvPr/>
        </p:nvSpPr>
        <p:spPr>
          <a:xfrm>
            <a:off x="395288" y="2708275"/>
            <a:ext cx="1368425" cy="576263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Ellipse 14"/>
          <p:cNvSpPr/>
          <p:nvPr/>
        </p:nvSpPr>
        <p:spPr>
          <a:xfrm>
            <a:off x="6156325" y="1700213"/>
            <a:ext cx="863600" cy="576262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16" name="Ellipse 15"/>
          <p:cNvSpPr/>
          <p:nvPr/>
        </p:nvSpPr>
        <p:spPr>
          <a:xfrm>
            <a:off x="6156325" y="2636838"/>
            <a:ext cx="863600" cy="576262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17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600" b="1" dirty="0">
                <a:latin typeface="Times New Roman" pitchFamily="18" charset="0"/>
                <a:ea typeface="+mj-ea"/>
                <a:cs typeface="Times New Roman" pitchFamily="18" charset="0"/>
              </a:rPr>
              <a:t>N°7</a:t>
            </a:r>
          </a:p>
        </p:txBody>
      </p:sp>
      <p:sp>
        <p:nvSpPr>
          <p:cNvPr id="11" name="Ellipse 10"/>
          <p:cNvSpPr/>
          <p:nvPr/>
        </p:nvSpPr>
        <p:spPr>
          <a:xfrm>
            <a:off x="2051050" y="1700213"/>
            <a:ext cx="863600" cy="576262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14" name="Ellipse 13"/>
          <p:cNvSpPr/>
          <p:nvPr/>
        </p:nvSpPr>
        <p:spPr>
          <a:xfrm>
            <a:off x="2051050" y="2636838"/>
            <a:ext cx="863600" cy="576262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5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2" grpId="0" animBg="1"/>
      <p:bldP spid="13" grpId="0" animBg="1"/>
      <p:bldP spid="15" grpId="0" animBg="1"/>
      <p:bldP spid="16" grpId="0" animBg="1"/>
      <p:bldP spid="11" grpId="0" animBg="1"/>
      <p:bldP spid="14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ZoneTexte 11"/>
          <p:cNvSpPr txBox="1">
            <a:spLocks noChangeArrowheads="1"/>
          </p:cNvSpPr>
          <p:nvPr/>
        </p:nvSpPr>
        <p:spPr bwMode="auto">
          <a:xfrm>
            <a:off x="0" y="4071938"/>
            <a:ext cx="91440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6000" i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f</a:t>
            </a:r>
            <a:r>
              <a:rPr lang="fr-FR" sz="600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(5) = –2</a:t>
            </a:r>
          </a:p>
        </p:txBody>
      </p:sp>
      <p:graphicFrame>
        <p:nvGraphicFramePr>
          <p:cNvPr id="6" name="Tableau 5"/>
          <p:cNvGraphicFramePr>
            <a:graphicFrameLocks noGrp="1"/>
          </p:cNvGraphicFramePr>
          <p:nvPr/>
        </p:nvGraphicFramePr>
        <p:xfrm>
          <a:off x="250825" y="1484313"/>
          <a:ext cx="8424000" cy="195359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00000"/>
                <a:gridCol w="828000"/>
                <a:gridCol w="828000"/>
                <a:gridCol w="828000"/>
                <a:gridCol w="828000"/>
                <a:gridCol w="828000"/>
                <a:gridCol w="828000"/>
                <a:gridCol w="828000"/>
                <a:gridCol w="828000"/>
              </a:tblGrid>
              <a:tr h="976796">
                <a:tc>
                  <a:txBody>
                    <a:bodyPr/>
                    <a:lstStyle/>
                    <a:p>
                      <a:pPr algn="ctr"/>
                      <a:r>
                        <a:rPr lang="fr-FR" sz="3200" b="0" i="1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x</a:t>
                      </a:r>
                      <a:endParaRPr lang="fr-FR" sz="3200" b="0" i="1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–5 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–3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–2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–1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976796">
                <a:tc>
                  <a:txBody>
                    <a:bodyPr/>
                    <a:lstStyle/>
                    <a:p>
                      <a:pPr algn="ctr"/>
                      <a:r>
                        <a:rPr lang="fr-FR" sz="3200" b="0" i="1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r>
                        <a:rPr lang="fr-FR" sz="3200" b="0" i="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</a:t>
                      </a:r>
                      <a:r>
                        <a:rPr lang="fr-FR" sz="3200" b="0" i="1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x</a:t>
                      </a:r>
                      <a:r>
                        <a:rPr lang="fr-FR" sz="3200" b="0" i="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fr-FR" sz="3200" b="0" i="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–3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–3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0" name="Ellipse 9"/>
          <p:cNvSpPr/>
          <p:nvPr/>
        </p:nvSpPr>
        <p:spPr>
          <a:xfrm>
            <a:off x="395288" y="1700213"/>
            <a:ext cx="1368425" cy="576262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ZoneTexte 10"/>
          <p:cNvSpPr txBox="1">
            <a:spLocks noChangeArrowheads="1"/>
          </p:cNvSpPr>
          <p:nvPr/>
        </p:nvSpPr>
        <p:spPr bwMode="auto">
          <a:xfrm rot="-871279">
            <a:off x="6673850" y="5681663"/>
            <a:ext cx="2592388" cy="1014412"/>
          </a:xfrm>
          <a:prstGeom prst="rect">
            <a:avLst/>
          </a:prstGeom>
          <a:solidFill>
            <a:srgbClr val="7030A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60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FAUX</a:t>
            </a:r>
            <a:r>
              <a:rPr lang="fr-FR" sz="600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12" name="Ellipse 11"/>
          <p:cNvSpPr/>
          <p:nvPr/>
        </p:nvSpPr>
        <p:spPr>
          <a:xfrm>
            <a:off x="395288" y="2708275"/>
            <a:ext cx="1368425" cy="576263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ZoneTexte 12"/>
          <p:cNvSpPr txBox="1">
            <a:spLocks noChangeArrowheads="1"/>
          </p:cNvSpPr>
          <p:nvPr/>
        </p:nvSpPr>
        <p:spPr bwMode="auto">
          <a:xfrm>
            <a:off x="0" y="4797425"/>
            <a:ext cx="91440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6000" i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f</a:t>
            </a:r>
            <a:r>
              <a:rPr lang="fr-FR" sz="600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(5) = 3</a:t>
            </a:r>
          </a:p>
        </p:txBody>
      </p:sp>
      <p:cxnSp>
        <p:nvCxnSpPr>
          <p:cNvPr id="14" name="Connecteur droit 13"/>
          <p:cNvCxnSpPr/>
          <p:nvPr/>
        </p:nvCxnSpPr>
        <p:spPr>
          <a:xfrm>
            <a:off x="2916238" y="4581525"/>
            <a:ext cx="3240087" cy="0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1" name="Ellipse 20"/>
          <p:cNvSpPr/>
          <p:nvPr/>
        </p:nvSpPr>
        <p:spPr>
          <a:xfrm>
            <a:off x="7019925" y="1700213"/>
            <a:ext cx="863600" cy="576262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22" name="Ellipse 21"/>
          <p:cNvSpPr/>
          <p:nvPr/>
        </p:nvSpPr>
        <p:spPr>
          <a:xfrm>
            <a:off x="7019925" y="2636838"/>
            <a:ext cx="863600" cy="576262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15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600" b="1" dirty="0">
                <a:latin typeface="Times New Roman" pitchFamily="18" charset="0"/>
                <a:ea typeface="+mj-ea"/>
                <a:cs typeface="Times New Roman" pitchFamily="18" charset="0"/>
              </a:rPr>
              <a:t>N°8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5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/>
      <p:bldP spid="21" grpId="0" animBg="1"/>
      <p:bldP spid="22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ZoneTexte 11"/>
          <p:cNvSpPr txBox="1">
            <a:spLocks noChangeArrowheads="1"/>
          </p:cNvSpPr>
          <p:nvPr/>
        </p:nvSpPr>
        <p:spPr bwMode="auto">
          <a:xfrm>
            <a:off x="0" y="3433763"/>
            <a:ext cx="9144000" cy="193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600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–3 est une solution de l’équation </a:t>
            </a:r>
            <a:r>
              <a:rPr lang="fr-FR" sz="6000" i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f</a:t>
            </a:r>
            <a:r>
              <a:rPr lang="fr-FR" sz="600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fr-FR" sz="6000" i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fr-FR" sz="600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) = 0.</a:t>
            </a:r>
          </a:p>
        </p:txBody>
      </p:sp>
      <p:graphicFrame>
        <p:nvGraphicFramePr>
          <p:cNvPr id="6" name="Tableau 5"/>
          <p:cNvGraphicFramePr>
            <a:graphicFrameLocks noGrp="1"/>
          </p:cNvGraphicFramePr>
          <p:nvPr/>
        </p:nvGraphicFramePr>
        <p:xfrm>
          <a:off x="250825" y="1484313"/>
          <a:ext cx="8424000" cy="195359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00000"/>
                <a:gridCol w="828000"/>
                <a:gridCol w="828000"/>
                <a:gridCol w="828000"/>
                <a:gridCol w="828000"/>
                <a:gridCol w="828000"/>
                <a:gridCol w="828000"/>
                <a:gridCol w="828000"/>
                <a:gridCol w="828000"/>
              </a:tblGrid>
              <a:tr h="976796">
                <a:tc>
                  <a:txBody>
                    <a:bodyPr/>
                    <a:lstStyle/>
                    <a:p>
                      <a:pPr algn="ctr"/>
                      <a:r>
                        <a:rPr lang="fr-FR" sz="3200" b="0" i="1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x</a:t>
                      </a:r>
                      <a:endParaRPr lang="fr-FR" sz="3200" b="0" i="1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–5 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–3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–2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–1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976796">
                <a:tc>
                  <a:txBody>
                    <a:bodyPr/>
                    <a:lstStyle/>
                    <a:p>
                      <a:pPr algn="ctr"/>
                      <a:r>
                        <a:rPr lang="fr-FR" sz="3200" b="0" i="1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r>
                        <a:rPr lang="fr-FR" sz="3200" b="0" i="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</a:t>
                      </a:r>
                      <a:r>
                        <a:rPr lang="fr-FR" sz="3200" b="0" i="1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x</a:t>
                      </a:r>
                      <a:r>
                        <a:rPr lang="fr-FR" sz="3200" b="0" i="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fr-FR" sz="3200" b="0" i="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–3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–3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2" name="ZoneTexte 11"/>
          <p:cNvSpPr txBox="1">
            <a:spLocks noChangeArrowheads="1"/>
          </p:cNvSpPr>
          <p:nvPr/>
        </p:nvSpPr>
        <p:spPr bwMode="auto">
          <a:xfrm rot="-871279">
            <a:off x="6673850" y="5681663"/>
            <a:ext cx="2592388" cy="1014412"/>
          </a:xfrm>
          <a:prstGeom prst="rect">
            <a:avLst/>
          </a:prstGeom>
          <a:solidFill>
            <a:srgbClr val="7030A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60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FAUX</a:t>
            </a:r>
            <a:r>
              <a:rPr lang="fr-FR" sz="600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13" name="ZoneTexte 12"/>
          <p:cNvSpPr txBox="1">
            <a:spLocks noChangeArrowheads="1"/>
          </p:cNvSpPr>
          <p:nvPr/>
        </p:nvSpPr>
        <p:spPr bwMode="auto">
          <a:xfrm>
            <a:off x="0" y="5229225"/>
            <a:ext cx="6372225" cy="163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500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–3 est une solution </a:t>
            </a:r>
          </a:p>
          <a:p>
            <a:pPr algn="ctr"/>
            <a:r>
              <a:rPr lang="fr-FR" sz="500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de </a:t>
            </a:r>
            <a:r>
              <a:rPr lang="fr-FR" sz="5000" i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f</a:t>
            </a:r>
            <a:r>
              <a:rPr lang="fr-FR" sz="500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fr-FR" sz="5000" i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fr-FR" sz="500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) = 3 </a:t>
            </a:r>
          </a:p>
        </p:txBody>
      </p:sp>
      <p:cxnSp>
        <p:nvCxnSpPr>
          <p:cNvPr id="14" name="Connecteur droit 13"/>
          <p:cNvCxnSpPr/>
          <p:nvPr/>
        </p:nvCxnSpPr>
        <p:spPr>
          <a:xfrm>
            <a:off x="5003800" y="4868863"/>
            <a:ext cx="2376488" cy="0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2" name="Ellipse 21"/>
          <p:cNvSpPr/>
          <p:nvPr/>
        </p:nvSpPr>
        <p:spPr>
          <a:xfrm>
            <a:off x="395288" y="1700213"/>
            <a:ext cx="1368425" cy="576262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Ellipse 22"/>
          <p:cNvSpPr/>
          <p:nvPr/>
        </p:nvSpPr>
        <p:spPr>
          <a:xfrm>
            <a:off x="395288" y="2708275"/>
            <a:ext cx="1368425" cy="576263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Ellipse 23"/>
          <p:cNvSpPr/>
          <p:nvPr/>
        </p:nvSpPr>
        <p:spPr>
          <a:xfrm>
            <a:off x="2843213" y="1700213"/>
            <a:ext cx="863600" cy="576262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25" name="Ellipse 24"/>
          <p:cNvSpPr/>
          <p:nvPr/>
        </p:nvSpPr>
        <p:spPr>
          <a:xfrm>
            <a:off x="2843213" y="2636838"/>
            <a:ext cx="863600" cy="576262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27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600" b="1" dirty="0">
                <a:latin typeface="Times New Roman" pitchFamily="18" charset="0"/>
                <a:ea typeface="+mj-ea"/>
                <a:cs typeface="Times New Roman" pitchFamily="18" charset="0"/>
              </a:rPr>
              <a:t>N°9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5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/>
      <p:bldP spid="22" grpId="0" animBg="1"/>
      <p:bldP spid="23" grpId="0" animBg="1"/>
      <p:bldP spid="24" grpId="0" animBg="1"/>
      <p:bldP spid="25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000125" y="1571625"/>
            <a:ext cx="7572375" cy="371475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FR" sz="4000" dirty="0" smtClean="0">
                <a:solidFill>
                  <a:schemeClr val="accent5"/>
                </a:solidFill>
              </a:rPr>
              <a:t> </a:t>
            </a:r>
          </a:p>
        </p:txBody>
      </p:sp>
      <p:sp>
        <p:nvSpPr>
          <p:cNvPr id="25603" name="ZoneTexte 11"/>
          <p:cNvSpPr txBox="1">
            <a:spLocks noChangeArrowheads="1"/>
          </p:cNvSpPr>
          <p:nvPr/>
        </p:nvSpPr>
        <p:spPr bwMode="auto">
          <a:xfrm>
            <a:off x="0" y="3997325"/>
            <a:ext cx="91440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600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–1 est l’image de 0.</a:t>
            </a:r>
          </a:p>
        </p:txBody>
      </p:sp>
      <p:graphicFrame>
        <p:nvGraphicFramePr>
          <p:cNvPr id="6" name="Tableau 5"/>
          <p:cNvGraphicFramePr>
            <a:graphicFrameLocks noGrp="1"/>
          </p:cNvGraphicFramePr>
          <p:nvPr/>
        </p:nvGraphicFramePr>
        <p:xfrm>
          <a:off x="250825" y="1484313"/>
          <a:ext cx="8424000" cy="195359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00000"/>
                <a:gridCol w="828000"/>
                <a:gridCol w="828000"/>
                <a:gridCol w="828000"/>
                <a:gridCol w="828000"/>
                <a:gridCol w="828000"/>
                <a:gridCol w="828000"/>
                <a:gridCol w="828000"/>
                <a:gridCol w="828000"/>
              </a:tblGrid>
              <a:tr h="976796">
                <a:tc>
                  <a:txBody>
                    <a:bodyPr/>
                    <a:lstStyle/>
                    <a:p>
                      <a:pPr algn="ctr"/>
                      <a:r>
                        <a:rPr lang="fr-FR" sz="3200" b="0" i="1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x</a:t>
                      </a:r>
                      <a:endParaRPr lang="fr-FR" sz="3200" b="0" i="1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–5 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–3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–2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–1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976796">
                <a:tc>
                  <a:txBody>
                    <a:bodyPr/>
                    <a:lstStyle/>
                    <a:p>
                      <a:pPr algn="ctr"/>
                      <a:r>
                        <a:rPr lang="fr-FR" sz="3200" b="0" i="1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r>
                        <a:rPr lang="fr-FR" sz="3200" b="0" i="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</a:t>
                      </a:r>
                      <a:r>
                        <a:rPr lang="fr-FR" sz="3200" b="0" i="1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x</a:t>
                      </a:r>
                      <a:r>
                        <a:rPr lang="fr-FR" sz="3200" b="0" i="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fr-FR" sz="3200" b="0" i="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–3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–3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8" name="Ellipse 7"/>
          <p:cNvSpPr/>
          <p:nvPr/>
        </p:nvSpPr>
        <p:spPr>
          <a:xfrm>
            <a:off x="5364163" y="2636838"/>
            <a:ext cx="863600" cy="576262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9" name="Ellipse 8"/>
          <p:cNvSpPr/>
          <p:nvPr/>
        </p:nvSpPr>
        <p:spPr>
          <a:xfrm>
            <a:off x="5364163" y="1700213"/>
            <a:ext cx="863600" cy="576262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10" name="Ellipse 9"/>
          <p:cNvSpPr/>
          <p:nvPr/>
        </p:nvSpPr>
        <p:spPr>
          <a:xfrm>
            <a:off x="250825" y="1773238"/>
            <a:ext cx="1800225" cy="576262"/>
          </a:xfrm>
          <a:prstGeom prst="ellipse">
            <a:avLst/>
          </a:prstGeom>
          <a:solidFill>
            <a:srgbClr val="92D050"/>
          </a:soli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Antécédent</a:t>
            </a:r>
          </a:p>
        </p:txBody>
      </p:sp>
      <p:sp>
        <p:nvSpPr>
          <p:cNvPr id="11" name="Ellipse 10"/>
          <p:cNvSpPr/>
          <p:nvPr/>
        </p:nvSpPr>
        <p:spPr>
          <a:xfrm>
            <a:off x="250825" y="2708275"/>
            <a:ext cx="1800225" cy="576263"/>
          </a:xfrm>
          <a:prstGeom prst="ellipse">
            <a:avLst/>
          </a:prstGeom>
          <a:solidFill>
            <a:srgbClr val="92D050"/>
          </a:soli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Image</a:t>
            </a:r>
          </a:p>
        </p:txBody>
      </p:sp>
      <p:sp>
        <p:nvSpPr>
          <p:cNvPr id="12" name="ZoneTexte 11"/>
          <p:cNvSpPr txBox="1">
            <a:spLocks noChangeArrowheads="1"/>
          </p:cNvSpPr>
          <p:nvPr/>
        </p:nvSpPr>
        <p:spPr bwMode="auto">
          <a:xfrm rot="-871279">
            <a:off x="6673850" y="5681663"/>
            <a:ext cx="2592388" cy="1014412"/>
          </a:xfrm>
          <a:prstGeom prst="rect">
            <a:avLst/>
          </a:prstGeom>
          <a:solidFill>
            <a:srgbClr val="7030A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60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FAUX</a:t>
            </a:r>
            <a:r>
              <a:rPr lang="fr-FR" sz="600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13" name="ZoneTexte 12"/>
          <p:cNvSpPr txBox="1">
            <a:spLocks noChangeArrowheads="1"/>
          </p:cNvSpPr>
          <p:nvPr/>
        </p:nvSpPr>
        <p:spPr bwMode="auto">
          <a:xfrm>
            <a:off x="0" y="4860925"/>
            <a:ext cx="91440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600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–3 est l’image de 0.</a:t>
            </a:r>
          </a:p>
        </p:txBody>
      </p:sp>
      <p:cxnSp>
        <p:nvCxnSpPr>
          <p:cNvPr id="14" name="Connecteur droit 13"/>
          <p:cNvCxnSpPr/>
          <p:nvPr/>
        </p:nvCxnSpPr>
        <p:spPr>
          <a:xfrm>
            <a:off x="1258888" y="4508500"/>
            <a:ext cx="6408737" cy="0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5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600" b="1" dirty="0">
                <a:latin typeface="Times New Roman" pitchFamily="18" charset="0"/>
                <a:ea typeface="+mj-ea"/>
                <a:cs typeface="Times New Roman" pitchFamily="18" charset="0"/>
              </a:rPr>
              <a:t>N°10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5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 animBg="1"/>
      <p:bldP spid="1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2714625"/>
            <a:ext cx="9144000" cy="1143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sz="8000" cap="small" dirty="0" smtClean="0">
                <a:solidFill>
                  <a:schemeClr val="accent5"/>
                </a:solidFill>
                <a:latin typeface="Georgia" pitchFamily="18" charset="0"/>
                <a:cs typeface="Arial" pitchFamily="34" charset="0"/>
              </a:rPr>
              <a:t>FIN</a:t>
            </a:r>
            <a:endParaRPr lang="fr-FR" sz="8000" cap="small" dirty="0">
              <a:solidFill>
                <a:schemeClr val="accent5"/>
              </a:solidFill>
              <a:latin typeface="Georgia" pitchFamily="18" charset="0"/>
              <a:cs typeface="Arial" pitchFamily="34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000125" y="1571625"/>
            <a:ext cx="7572375" cy="371475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FR" sz="4000" dirty="0" smtClean="0">
                <a:solidFill>
                  <a:schemeClr val="accent5"/>
                </a:solidFill>
              </a:rPr>
              <a:t> </a:t>
            </a:r>
          </a:p>
        </p:txBody>
      </p:sp>
      <p:graphicFrame>
        <p:nvGraphicFramePr>
          <p:cNvPr id="8" name="Tableau 7"/>
          <p:cNvGraphicFramePr>
            <a:graphicFrameLocks noGrp="1"/>
          </p:cNvGraphicFramePr>
          <p:nvPr/>
        </p:nvGraphicFramePr>
        <p:xfrm>
          <a:off x="250825" y="1484313"/>
          <a:ext cx="8424000" cy="195359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00000"/>
                <a:gridCol w="828000"/>
                <a:gridCol w="828000"/>
                <a:gridCol w="828000"/>
                <a:gridCol w="828000"/>
                <a:gridCol w="828000"/>
                <a:gridCol w="828000"/>
                <a:gridCol w="828000"/>
                <a:gridCol w="828000"/>
              </a:tblGrid>
              <a:tr h="976796">
                <a:tc>
                  <a:txBody>
                    <a:bodyPr/>
                    <a:lstStyle/>
                    <a:p>
                      <a:pPr algn="ctr"/>
                      <a:r>
                        <a:rPr lang="fr-FR" sz="3200" b="0" i="1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x</a:t>
                      </a:r>
                      <a:endParaRPr lang="fr-FR" sz="3200" b="0" i="1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–5 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–3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–2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–1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976796">
                <a:tc>
                  <a:txBody>
                    <a:bodyPr/>
                    <a:lstStyle/>
                    <a:p>
                      <a:pPr algn="ctr"/>
                      <a:r>
                        <a:rPr lang="fr-FR" sz="3200" b="0" i="1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r>
                        <a:rPr lang="fr-FR" sz="3200" b="0" i="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</a:t>
                      </a:r>
                      <a:r>
                        <a:rPr lang="fr-FR" sz="3200" b="0" i="1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x</a:t>
                      </a:r>
                      <a:r>
                        <a:rPr lang="fr-FR" sz="3200" b="0" i="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fr-FR" sz="3200" b="0" i="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–3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–3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0" name="Ellipse 9"/>
          <p:cNvSpPr/>
          <p:nvPr/>
        </p:nvSpPr>
        <p:spPr>
          <a:xfrm>
            <a:off x="6156325" y="1700213"/>
            <a:ext cx="863600" cy="576262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13" name="Ellipse 12"/>
          <p:cNvSpPr/>
          <p:nvPr/>
        </p:nvSpPr>
        <p:spPr>
          <a:xfrm>
            <a:off x="6156325" y="2636838"/>
            <a:ext cx="863600" cy="576262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12" name="Ellipse 11"/>
          <p:cNvSpPr/>
          <p:nvPr/>
        </p:nvSpPr>
        <p:spPr>
          <a:xfrm>
            <a:off x="250825" y="1773238"/>
            <a:ext cx="1800225" cy="576262"/>
          </a:xfrm>
          <a:prstGeom prst="ellipse">
            <a:avLst/>
          </a:prstGeom>
          <a:solidFill>
            <a:srgbClr val="92D050"/>
          </a:soli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Antécédent</a:t>
            </a:r>
          </a:p>
        </p:txBody>
      </p:sp>
      <p:sp>
        <p:nvSpPr>
          <p:cNvPr id="4134" name="ZoneTexte 11"/>
          <p:cNvSpPr txBox="1">
            <a:spLocks noChangeArrowheads="1"/>
          </p:cNvSpPr>
          <p:nvPr/>
        </p:nvSpPr>
        <p:spPr bwMode="auto">
          <a:xfrm>
            <a:off x="0" y="4071938"/>
            <a:ext cx="91440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600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4 a pour image 2.</a:t>
            </a:r>
          </a:p>
        </p:txBody>
      </p:sp>
      <p:sp>
        <p:nvSpPr>
          <p:cNvPr id="16" name="ZoneTexte 11"/>
          <p:cNvSpPr txBox="1">
            <a:spLocks noChangeArrowheads="1"/>
          </p:cNvSpPr>
          <p:nvPr/>
        </p:nvSpPr>
        <p:spPr bwMode="auto">
          <a:xfrm rot="-871279">
            <a:off x="6673850" y="5681663"/>
            <a:ext cx="2592388" cy="1014412"/>
          </a:xfrm>
          <a:prstGeom prst="rect">
            <a:avLst/>
          </a:prstGeom>
          <a:solidFill>
            <a:srgbClr val="7030A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60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VRAI</a:t>
            </a:r>
            <a:r>
              <a:rPr lang="fr-FR" sz="600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11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600" b="1" dirty="0">
                <a:latin typeface="Times New Roman" pitchFamily="18" charset="0"/>
                <a:ea typeface="+mj-ea"/>
                <a:cs typeface="Times New Roman" pitchFamily="18" charset="0"/>
              </a:rPr>
              <a:t>N°0</a:t>
            </a:r>
          </a:p>
        </p:txBody>
      </p:sp>
      <p:sp>
        <p:nvSpPr>
          <p:cNvPr id="14" name="Ellipse 13"/>
          <p:cNvSpPr/>
          <p:nvPr/>
        </p:nvSpPr>
        <p:spPr>
          <a:xfrm>
            <a:off x="250825" y="2708275"/>
            <a:ext cx="1800225" cy="576263"/>
          </a:xfrm>
          <a:prstGeom prst="ellipse">
            <a:avLst/>
          </a:prstGeom>
          <a:solidFill>
            <a:srgbClr val="92D050"/>
          </a:soli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Image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5" presetClass="entr" presetSubtype="1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3" grpId="0" animBg="1"/>
      <p:bldP spid="12" grpId="0" animBg="1"/>
      <p:bldP spid="16" grpId="0" animBg="1"/>
      <p:bldP spid="1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000125" y="1571625"/>
            <a:ext cx="7572375" cy="371475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FR" sz="4000" dirty="0" smtClean="0">
                <a:solidFill>
                  <a:schemeClr val="accent5"/>
                </a:solidFill>
              </a:rPr>
              <a:t> </a:t>
            </a:r>
          </a:p>
        </p:txBody>
      </p:sp>
      <p:sp>
        <p:nvSpPr>
          <p:cNvPr id="5123" name="ZoneTexte 11"/>
          <p:cNvSpPr txBox="1">
            <a:spLocks noChangeArrowheads="1"/>
          </p:cNvSpPr>
          <p:nvPr/>
        </p:nvSpPr>
        <p:spPr bwMode="auto">
          <a:xfrm>
            <a:off x="0" y="4071938"/>
            <a:ext cx="91440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600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L’image de 5 est 3.</a:t>
            </a:r>
          </a:p>
        </p:txBody>
      </p:sp>
      <p:graphicFrame>
        <p:nvGraphicFramePr>
          <p:cNvPr id="7" name="Tableau 6"/>
          <p:cNvGraphicFramePr>
            <a:graphicFrameLocks noGrp="1"/>
          </p:cNvGraphicFramePr>
          <p:nvPr/>
        </p:nvGraphicFramePr>
        <p:xfrm>
          <a:off x="250825" y="1484313"/>
          <a:ext cx="8424000" cy="195359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00000"/>
                <a:gridCol w="828000"/>
                <a:gridCol w="828000"/>
                <a:gridCol w="828000"/>
                <a:gridCol w="828000"/>
                <a:gridCol w="828000"/>
                <a:gridCol w="828000"/>
                <a:gridCol w="828000"/>
                <a:gridCol w="828000"/>
              </a:tblGrid>
              <a:tr h="976796">
                <a:tc>
                  <a:txBody>
                    <a:bodyPr/>
                    <a:lstStyle/>
                    <a:p>
                      <a:pPr algn="ctr"/>
                      <a:r>
                        <a:rPr lang="fr-FR" sz="3200" b="0" i="1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x</a:t>
                      </a:r>
                      <a:endParaRPr lang="fr-FR" sz="3200" b="0" i="1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–5 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–3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–2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–1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976796">
                <a:tc>
                  <a:txBody>
                    <a:bodyPr/>
                    <a:lstStyle/>
                    <a:p>
                      <a:pPr algn="ctr"/>
                      <a:r>
                        <a:rPr lang="fr-FR" sz="3200" b="0" i="1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r>
                        <a:rPr lang="fr-FR" sz="3200" b="0" i="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</a:t>
                      </a:r>
                      <a:r>
                        <a:rPr lang="fr-FR" sz="3200" b="0" i="1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x</a:t>
                      </a:r>
                      <a:r>
                        <a:rPr lang="fr-FR" sz="3200" b="0" i="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fr-FR" sz="3200" b="0" i="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–3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–3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600" b="1" dirty="0">
                <a:latin typeface="Times New Roman" pitchFamily="18" charset="0"/>
                <a:ea typeface="+mj-ea"/>
                <a:cs typeface="Times New Roman" pitchFamily="18" charset="0"/>
              </a:rPr>
              <a:t>N°1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000125" y="1571625"/>
            <a:ext cx="7572375" cy="371475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FR" sz="4000" dirty="0" smtClean="0">
                <a:solidFill>
                  <a:schemeClr val="accent5"/>
                </a:solidFill>
              </a:rPr>
              <a:t> </a:t>
            </a:r>
          </a:p>
        </p:txBody>
      </p:sp>
      <p:sp>
        <p:nvSpPr>
          <p:cNvPr id="6147" name="ZoneTexte 11"/>
          <p:cNvSpPr txBox="1">
            <a:spLocks noChangeArrowheads="1"/>
          </p:cNvSpPr>
          <p:nvPr/>
        </p:nvSpPr>
        <p:spPr bwMode="auto">
          <a:xfrm>
            <a:off x="0" y="4071938"/>
            <a:ext cx="91440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600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–1 est un antécédent de 0.</a:t>
            </a:r>
          </a:p>
        </p:txBody>
      </p:sp>
      <p:graphicFrame>
        <p:nvGraphicFramePr>
          <p:cNvPr id="7" name="Tableau 6"/>
          <p:cNvGraphicFramePr>
            <a:graphicFrameLocks noGrp="1"/>
          </p:cNvGraphicFramePr>
          <p:nvPr/>
        </p:nvGraphicFramePr>
        <p:xfrm>
          <a:off x="250825" y="1484313"/>
          <a:ext cx="8424000" cy="195359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00000"/>
                <a:gridCol w="828000"/>
                <a:gridCol w="828000"/>
                <a:gridCol w="828000"/>
                <a:gridCol w="828000"/>
                <a:gridCol w="828000"/>
                <a:gridCol w="828000"/>
                <a:gridCol w="828000"/>
                <a:gridCol w="828000"/>
              </a:tblGrid>
              <a:tr h="976796">
                <a:tc>
                  <a:txBody>
                    <a:bodyPr/>
                    <a:lstStyle/>
                    <a:p>
                      <a:pPr algn="ctr"/>
                      <a:r>
                        <a:rPr lang="fr-FR" sz="3200" b="0" i="1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x</a:t>
                      </a:r>
                      <a:endParaRPr lang="fr-FR" sz="3200" b="0" i="1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–5 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–3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–2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–1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976796">
                <a:tc>
                  <a:txBody>
                    <a:bodyPr/>
                    <a:lstStyle/>
                    <a:p>
                      <a:pPr algn="ctr"/>
                      <a:r>
                        <a:rPr lang="fr-FR" sz="3200" b="0" i="1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r>
                        <a:rPr lang="fr-FR" sz="3200" b="0" i="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</a:t>
                      </a:r>
                      <a:r>
                        <a:rPr lang="fr-FR" sz="3200" b="0" i="1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x</a:t>
                      </a:r>
                      <a:r>
                        <a:rPr lang="fr-FR" sz="3200" b="0" i="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fr-FR" sz="3200" b="0" i="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–3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–3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600" b="1" dirty="0">
                <a:latin typeface="Times New Roman" pitchFamily="18" charset="0"/>
                <a:ea typeface="+mj-ea"/>
                <a:cs typeface="Times New Roman" pitchFamily="18" charset="0"/>
              </a:rPr>
              <a:t>N°2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ZoneTexte 11"/>
          <p:cNvSpPr txBox="1">
            <a:spLocks noChangeArrowheads="1"/>
          </p:cNvSpPr>
          <p:nvPr/>
        </p:nvSpPr>
        <p:spPr bwMode="auto">
          <a:xfrm>
            <a:off x="0" y="4071938"/>
            <a:ext cx="91440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6000" i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f</a:t>
            </a:r>
            <a:r>
              <a:rPr lang="fr-FR" sz="600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(–3) = 9</a:t>
            </a:r>
            <a:endParaRPr lang="fr-FR" sz="5400">
              <a:solidFill>
                <a:schemeClr val="accent2"/>
              </a:solidFill>
            </a:endParaRPr>
          </a:p>
        </p:txBody>
      </p:sp>
      <p:graphicFrame>
        <p:nvGraphicFramePr>
          <p:cNvPr id="5" name="Tableau 4"/>
          <p:cNvGraphicFramePr>
            <a:graphicFrameLocks noGrp="1"/>
          </p:cNvGraphicFramePr>
          <p:nvPr/>
        </p:nvGraphicFramePr>
        <p:xfrm>
          <a:off x="250825" y="1484313"/>
          <a:ext cx="8424000" cy="195359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00000"/>
                <a:gridCol w="828000"/>
                <a:gridCol w="828000"/>
                <a:gridCol w="828000"/>
                <a:gridCol w="828000"/>
                <a:gridCol w="828000"/>
                <a:gridCol w="828000"/>
                <a:gridCol w="828000"/>
                <a:gridCol w="828000"/>
              </a:tblGrid>
              <a:tr h="976796">
                <a:tc>
                  <a:txBody>
                    <a:bodyPr/>
                    <a:lstStyle/>
                    <a:p>
                      <a:pPr algn="ctr"/>
                      <a:r>
                        <a:rPr lang="fr-FR" sz="3200" b="0" i="1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x</a:t>
                      </a:r>
                      <a:endParaRPr lang="fr-FR" sz="3200" b="0" i="1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–5 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–3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–2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–1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976796">
                <a:tc>
                  <a:txBody>
                    <a:bodyPr/>
                    <a:lstStyle/>
                    <a:p>
                      <a:pPr algn="ctr"/>
                      <a:r>
                        <a:rPr lang="fr-FR" sz="3200" b="0" i="1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r>
                        <a:rPr lang="fr-FR" sz="3200" b="0" i="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</a:t>
                      </a:r>
                      <a:r>
                        <a:rPr lang="fr-FR" sz="3200" b="0" i="1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x</a:t>
                      </a:r>
                      <a:r>
                        <a:rPr lang="fr-FR" sz="3200" b="0" i="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fr-FR" sz="3200" b="0" i="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–2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–3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–3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6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600" b="1" dirty="0">
                <a:latin typeface="Times New Roman" pitchFamily="18" charset="0"/>
                <a:ea typeface="+mj-ea"/>
                <a:cs typeface="Times New Roman" pitchFamily="18" charset="0"/>
              </a:rPr>
              <a:t>N°3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000125" y="1571625"/>
            <a:ext cx="7572375" cy="371475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FR" sz="4000" dirty="0" smtClean="0">
                <a:solidFill>
                  <a:schemeClr val="accent5"/>
                </a:solidFill>
              </a:rPr>
              <a:t> </a:t>
            </a:r>
          </a:p>
        </p:txBody>
      </p:sp>
      <p:sp>
        <p:nvSpPr>
          <p:cNvPr id="8195" name="ZoneTexte 11"/>
          <p:cNvSpPr txBox="1">
            <a:spLocks noChangeArrowheads="1"/>
          </p:cNvSpPr>
          <p:nvPr/>
        </p:nvSpPr>
        <p:spPr bwMode="auto">
          <a:xfrm>
            <a:off x="0" y="4071938"/>
            <a:ext cx="91440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600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Un antécédent de 2 est –5 .</a:t>
            </a:r>
          </a:p>
        </p:txBody>
      </p:sp>
      <p:graphicFrame>
        <p:nvGraphicFramePr>
          <p:cNvPr id="6" name="Tableau 5"/>
          <p:cNvGraphicFramePr>
            <a:graphicFrameLocks noGrp="1"/>
          </p:cNvGraphicFramePr>
          <p:nvPr/>
        </p:nvGraphicFramePr>
        <p:xfrm>
          <a:off x="250825" y="1484313"/>
          <a:ext cx="8424000" cy="195359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00000"/>
                <a:gridCol w="828000"/>
                <a:gridCol w="828000"/>
                <a:gridCol w="828000"/>
                <a:gridCol w="828000"/>
                <a:gridCol w="828000"/>
                <a:gridCol w="828000"/>
                <a:gridCol w="828000"/>
                <a:gridCol w="828000"/>
              </a:tblGrid>
              <a:tr h="976796">
                <a:tc>
                  <a:txBody>
                    <a:bodyPr/>
                    <a:lstStyle/>
                    <a:p>
                      <a:pPr algn="ctr"/>
                      <a:r>
                        <a:rPr lang="fr-FR" sz="3200" b="0" i="1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x</a:t>
                      </a:r>
                      <a:endParaRPr lang="fr-FR" sz="3200" b="0" i="1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–5 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–3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–2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–1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976796">
                <a:tc>
                  <a:txBody>
                    <a:bodyPr/>
                    <a:lstStyle/>
                    <a:p>
                      <a:pPr algn="ctr"/>
                      <a:r>
                        <a:rPr lang="fr-FR" sz="3200" b="0" i="1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r>
                        <a:rPr lang="fr-FR" sz="3200" b="0" i="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</a:t>
                      </a:r>
                      <a:r>
                        <a:rPr lang="fr-FR" sz="3200" b="0" i="1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x</a:t>
                      </a:r>
                      <a:r>
                        <a:rPr lang="fr-FR" sz="3200" b="0" i="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fr-FR" sz="3200" b="0" i="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–3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–3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7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600" b="1" dirty="0">
                <a:latin typeface="Times New Roman" pitchFamily="18" charset="0"/>
                <a:ea typeface="+mj-ea"/>
                <a:cs typeface="Times New Roman" pitchFamily="18" charset="0"/>
              </a:rPr>
              <a:t>N°4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000125" y="1571625"/>
            <a:ext cx="7572375" cy="371475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FR" sz="4000" dirty="0" smtClean="0">
                <a:solidFill>
                  <a:schemeClr val="accent5"/>
                </a:solidFill>
              </a:rPr>
              <a:t> </a:t>
            </a:r>
          </a:p>
        </p:txBody>
      </p:sp>
      <p:sp>
        <p:nvSpPr>
          <p:cNvPr id="9219" name="ZoneTexte 11"/>
          <p:cNvSpPr txBox="1">
            <a:spLocks noChangeArrowheads="1"/>
          </p:cNvSpPr>
          <p:nvPr/>
        </p:nvSpPr>
        <p:spPr bwMode="auto">
          <a:xfrm>
            <a:off x="0" y="4071938"/>
            <a:ext cx="91440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6000" i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f</a:t>
            </a:r>
            <a:r>
              <a:rPr lang="fr-FR" sz="600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(0) = –3</a:t>
            </a:r>
          </a:p>
        </p:txBody>
      </p:sp>
      <p:graphicFrame>
        <p:nvGraphicFramePr>
          <p:cNvPr id="8" name="Tableau 7"/>
          <p:cNvGraphicFramePr>
            <a:graphicFrameLocks noGrp="1"/>
          </p:cNvGraphicFramePr>
          <p:nvPr/>
        </p:nvGraphicFramePr>
        <p:xfrm>
          <a:off x="250825" y="1484313"/>
          <a:ext cx="8424000" cy="195359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00000"/>
                <a:gridCol w="828000"/>
                <a:gridCol w="828000"/>
                <a:gridCol w="828000"/>
                <a:gridCol w="828000"/>
                <a:gridCol w="828000"/>
                <a:gridCol w="828000"/>
                <a:gridCol w="828000"/>
                <a:gridCol w="828000"/>
              </a:tblGrid>
              <a:tr h="976796">
                <a:tc>
                  <a:txBody>
                    <a:bodyPr/>
                    <a:lstStyle/>
                    <a:p>
                      <a:pPr algn="ctr"/>
                      <a:r>
                        <a:rPr lang="fr-FR" sz="3200" b="0" i="1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x</a:t>
                      </a:r>
                      <a:endParaRPr lang="fr-FR" sz="3200" b="0" i="1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–5 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–3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–2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–1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976796">
                <a:tc>
                  <a:txBody>
                    <a:bodyPr/>
                    <a:lstStyle/>
                    <a:p>
                      <a:pPr algn="ctr"/>
                      <a:r>
                        <a:rPr lang="fr-FR" sz="3200" b="0" i="1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r>
                        <a:rPr lang="fr-FR" sz="3200" b="0" i="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</a:t>
                      </a:r>
                      <a:r>
                        <a:rPr lang="fr-FR" sz="3200" b="0" i="1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x</a:t>
                      </a:r>
                      <a:r>
                        <a:rPr lang="fr-FR" sz="3200" b="0" i="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fr-FR" sz="3200" b="0" i="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–3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–3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600" b="1" dirty="0">
                <a:latin typeface="Times New Roman" pitchFamily="18" charset="0"/>
                <a:ea typeface="+mj-ea"/>
                <a:cs typeface="Times New Roman" pitchFamily="18" charset="0"/>
              </a:rPr>
              <a:t>N°5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000125" y="1571625"/>
            <a:ext cx="7572375" cy="371475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FR" sz="4000" dirty="0" smtClean="0">
                <a:solidFill>
                  <a:schemeClr val="accent5"/>
                </a:solidFill>
              </a:rPr>
              <a:t> </a:t>
            </a:r>
          </a:p>
        </p:txBody>
      </p:sp>
      <p:sp>
        <p:nvSpPr>
          <p:cNvPr id="10243" name="ZoneTexte 11"/>
          <p:cNvSpPr txBox="1">
            <a:spLocks noChangeArrowheads="1"/>
          </p:cNvSpPr>
          <p:nvPr/>
        </p:nvSpPr>
        <p:spPr bwMode="auto">
          <a:xfrm>
            <a:off x="0" y="4071938"/>
            <a:ext cx="91440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600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–3 a pour image 3.</a:t>
            </a:r>
          </a:p>
        </p:txBody>
      </p:sp>
      <p:graphicFrame>
        <p:nvGraphicFramePr>
          <p:cNvPr id="8" name="Tableau 7"/>
          <p:cNvGraphicFramePr>
            <a:graphicFrameLocks noGrp="1"/>
          </p:cNvGraphicFramePr>
          <p:nvPr/>
        </p:nvGraphicFramePr>
        <p:xfrm>
          <a:off x="250825" y="1484313"/>
          <a:ext cx="8424000" cy="195359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00000"/>
                <a:gridCol w="828000"/>
                <a:gridCol w="828000"/>
                <a:gridCol w="828000"/>
                <a:gridCol w="828000"/>
                <a:gridCol w="828000"/>
                <a:gridCol w="828000"/>
                <a:gridCol w="828000"/>
                <a:gridCol w="828000"/>
              </a:tblGrid>
              <a:tr h="976796">
                <a:tc>
                  <a:txBody>
                    <a:bodyPr/>
                    <a:lstStyle/>
                    <a:p>
                      <a:pPr algn="ctr"/>
                      <a:r>
                        <a:rPr lang="fr-FR" sz="3200" b="0" i="1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x</a:t>
                      </a:r>
                      <a:endParaRPr lang="fr-FR" sz="3200" b="0" i="1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–5 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–3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–2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–1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976796">
                <a:tc>
                  <a:txBody>
                    <a:bodyPr/>
                    <a:lstStyle/>
                    <a:p>
                      <a:pPr algn="ctr"/>
                      <a:r>
                        <a:rPr lang="fr-FR" sz="3200" b="0" i="1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r>
                        <a:rPr lang="fr-FR" sz="3200" b="0" i="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</a:t>
                      </a:r>
                      <a:r>
                        <a:rPr lang="fr-FR" sz="3200" b="0" i="1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x</a:t>
                      </a:r>
                      <a:r>
                        <a:rPr lang="fr-FR" sz="3200" b="0" i="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fr-FR" sz="3200" b="0" i="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–3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accent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–3</a:t>
                      </a:r>
                      <a:endParaRPr lang="fr-FR" sz="3200" dirty="0">
                        <a:solidFill>
                          <a:schemeClr val="accent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600" b="1" dirty="0">
                <a:latin typeface="Times New Roman" pitchFamily="18" charset="0"/>
                <a:ea typeface="+mj-ea"/>
                <a:cs typeface="Times New Roman" pitchFamily="18" charset="0"/>
              </a:rPr>
              <a:t>N°6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Personnalisé 2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2060"/>
      </a:accent6>
      <a:hlink>
        <a:srgbClr val="17BBFD"/>
      </a:hlink>
      <a:folHlink>
        <a:srgbClr val="FF79C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834</Words>
  <Application>Microsoft Office PowerPoint</Application>
  <PresentationFormat>Affichage à l'écran (4:3)</PresentationFormat>
  <Paragraphs>514</Paragraphs>
  <Slides>25</Slides>
  <Notes>25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25</vt:i4>
      </vt:variant>
    </vt:vector>
  </HeadingPairs>
  <TitlesOfParts>
    <vt:vector size="26" baseType="lpstr">
      <vt:lpstr>Thème Office</vt:lpstr>
      <vt:lpstr>Diapositive 0</vt:lpstr>
      <vt:lpstr>À partir du tableau de valeurs d’une fonction f, répondre aux questions par VRAI ou FAUX. </vt:lpstr>
      <vt:lpstr>Diapositive 2</vt:lpstr>
      <vt:lpstr>Diapositive 3</vt:lpstr>
      <vt:lpstr>Diapositive 4</vt:lpstr>
      <vt:lpstr>Diapositive 5</vt:lpstr>
      <vt:lpstr>Diapositive 6</vt:lpstr>
      <vt:lpstr>Diapositive 7</vt:lpstr>
      <vt:lpstr>Diapositive 8</vt:lpstr>
      <vt:lpstr>Diapositive 9</vt:lpstr>
      <vt:lpstr>Diapositive 10</vt:lpstr>
      <vt:lpstr>Diapositive 11</vt:lpstr>
      <vt:lpstr>Diapositive 12</vt:lpstr>
      <vt:lpstr>Correction</vt:lpstr>
      <vt:lpstr>Diapositive 14</vt:lpstr>
      <vt:lpstr>Diapositive 15</vt:lpstr>
      <vt:lpstr>Diapositive 16</vt:lpstr>
      <vt:lpstr>Diapositive 17</vt:lpstr>
      <vt:lpstr>Diapositive 18</vt:lpstr>
      <vt:lpstr>Diapositive 19</vt:lpstr>
      <vt:lpstr>Diapositive 20</vt:lpstr>
      <vt:lpstr>Diapositive 21</vt:lpstr>
      <vt:lpstr>Diapositive 22</vt:lpstr>
      <vt:lpstr>Diapositive 23</vt:lpstr>
      <vt:lpstr>FIN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0</dc:title>
  <dc:creator>Marielle Séguy</dc:creator>
  <cp:lastModifiedBy>Marielle Séguy</cp:lastModifiedBy>
  <cp:revision>243</cp:revision>
  <dcterms:created xsi:type="dcterms:W3CDTF">2008-11-15T15:38:50Z</dcterms:created>
  <dcterms:modified xsi:type="dcterms:W3CDTF">2015-04-23T10:00:49Z</dcterms:modified>
</cp:coreProperties>
</file>