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notesSlides/notesSlide25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notesSlides/notesSlide23.xml" ContentType="application/vnd.openxmlformats-officedocument.presentationml.notesSlide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emf" ContentType="image/x-emf"/>
  <Override PartName="/ppt/notesSlides/notesSlide17.xml" ContentType="application/vnd.openxmlformats-officedocument.presentationml.notesSlide+xml"/>
  <Default Extension="jpeg" ContentType="image/jpeg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ppt/notesSlides/notesSlide24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aveSubsetFonts="1">
  <p:sldMasterIdLst>
    <p:sldMasterId id="2147483780" r:id="rId1"/>
  </p:sldMasterIdLst>
  <p:notesMasterIdLst>
    <p:notesMasterId r:id="rId27"/>
  </p:notesMasterIdLst>
  <p:sldIdLst>
    <p:sldId id="395" r:id="rId2"/>
    <p:sldId id="333" r:id="rId3"/>
    <p:sldId id="382" r:id="rId4"/>
    <p:sldId id="360" r:id="rId5"/>
    <p:sldId id="359" r:id="rId6"/>
    <p:sldId id="391" r:id="rId7"/>
    <p:sldId id="364" r:id="rId8"/>
    <p:sldId id="368" r:id="rId9"/>
    <p:sldId id="363" r:id="rId10"/>
    <p:sldId id="361" r:id="rId11"/>
    <p:sldId id="367" r:id="rId12"/>
    <p:sldId id="362" r:id="rId13"/>
    <p:sldId id="366" r:id="rId14"/>
    <p:sldId id="369" r:id="rId15"/>
    <p:sldId id="383" r:id="rId16"/>
    <p:sldId id="381" r:id="rId17"/>
    <p:sldId id="393" r:id="rId18"/>
    <p:sldId id="384" r:id="rId19"/>
    <p:sldId id="385" r:id="rId20"/>
    <p:sldId id="386" r:id="rId21"/>
    <p:sldId id="387" r:id="rId22"/>
    <p:sldId id="388" r:id="rId23"/>
    <p:sldId id="389" r:id="rId24"/>
    <p:sldId id="390" r:id="rId25"/>
    <p:sldId id="380" r:id="rId26"/>
  </p:sldIdLst>
  <p:sldSz cx="9144000" cy="6858000" type="screen4x3"/>
  <p:notesSz cx="6858000" cy="9144000"/>
  <p:defaultTextStyle>
    <a:defPPr>
      <a:defRPr lang="fr-FR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Style moyen 2 - Accentuation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5940675A-B579-460E-94D1-54222C63F5DA}" styleName="Aucun style, grille du tableau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591" autoAdjust="0"/>
    <p:restoredTop sz="94706" autoAdjust="0"/>
  </p:normalViewPr>
  <p:slideViewPr>
    <p:cSldViewPr>
      <p:cViewPr varScale="1">
        <p:scale>
          <a:sx n="47" d="100"/>
          <a:sy n="47" d="100"/>
        </p:scale>
        <p:origin x="-62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2046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notesMaster" Target="notesMasters/notesMaster1.xml"/><Relationship Id="rId30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'en-tête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3" name="Espace réservé de la date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0A685BEA-75DC-47AB-A68A-FD389E740EAD}" type="datetimeFigureOut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4" name="Espace réservé de l'image des diapositives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fr-FR" noProof="0"/>
          </a:p>
        </p:txBody>
      </p:sp>
      <p:sp>
        <p:nvSpPr>
          <p:cNvPr id="5" name="Espace réservé des commentaires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fr-FR" noProof="0" smtClean="0"/>
              <a:t>Cliquez pour modifier les styles du texte du masque</a:t>
            </a:r>
          </a:p>
          <a:p>
            <a:pPr lvl="1"/>
            <a:r>
              <a:rPr lang="fr-FR" noProof="0" smtClean="0"/>
              <a:t>Deuxième niveau</a:t>
            </a:r>
          </a:p>
          <a:p>
            <a:pPr lvl="2"/>
            <a:r>
              <a:rPr lang="fr-FR" noProof="0" smtClean="0"/>
              <a:t>Troisième niveau</a:t>
            </a:r>
          </a:p>
          <a:p>
            <a:pPr lvl="3"/>
            <a:r>
              <a:rPr lang="fr-FR" noProof="0" smtClean="0"/>
              <a:t>Quatrième niveau</a:t>
            </a:r>
          </a:p>
          <a:p>
            <a:pPr lvl="4"/>
            <a:r>
              <a:rPr lang="fr-FR" noProof="0" smtClean="0"/>
              <a:t>Cinquième niveau</a:t>
            </a:r>
            <a:endParaRPr lang="fr-FR" noProof="0"/>
          </a:p>
        </p:txBody>
      </p:sp>
      <p:sp>
        <p:nvSpPr>
          <p:cNvPr id="6" name="Espace réservé du pied de page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latin typeface="+mn-lt"/>
                <a:cs typeface="+mn-cs"/>
              </a:defRPr>
            </a:lvl1pPr>
          </a:lstStyle>
          <a:p>
            <a:pPr>
              <a:defRPr/>
            </a:pPr>
            <a:fld id="{C864A707-DDA8-4E4D-AF7C-3E7542F301E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867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28676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/>
          <a:lstStyle/>
          <a:p>
            <a:fld id="{4949D494-3221-4F9F-AA6E-8D4126525EAC}" type="slidenum">
              <a:rPr lang="fr-FR" smtClean="0"/>
              <a:pPr/>
              <a:t>0</a:t>
            </a:fld>
            <a:endParaRPr lang="fr-FR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9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789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193445-A44A-40AA-97C9-56C1565FDD64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9</a:t>
            </a:fld>
            <a:endParaRPr lang="fr-FR" smtClean="0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891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891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48EB723-5A7D-4541-BD90-05C8A68A2E2C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10</a:t>
            </a:fld>
            <a:endParaRPr lang="fr-FR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993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F1C6638-8B8A-4853-914B-4D89DD2C2A61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11</a:t>
            </a:fld>
            <a:endParaRPr lang="fr-FR" smtClean="0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096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A681C34-5A77-4ECD-95D8-F9A6F50EA9BB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12</a:t>
            </a:fld>
            <a:endParaRPr lang="fr-FR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198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FEE1F3FA-2A03-49A6-8ADA-236CE5EC0444}" type="slidenum">
              <a:rPr lang="fr-FR" smtClean="0"/>
              <a:pPr>
                <a:defRPr/>
              </a:pPr>
              <a:t>13</a:t>
            </a:fld>
            <a:endParaRPr lang="fr-FR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1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301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2B7C92E-AB1C-4A51-878D-BADABF14CBB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14</a:t>
            </a:fld>
            <a:endParaRPr lang="fr-FR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403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E8DF927D-C53B-4E4B-BECF-0E4A8CC4E09B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15</a:t>
            </a:fld>
            <a:endParaRPr lang="fr-FR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505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E4E13D3-597B-4DE2-847A-0D5938EEF04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16</a:t>
            </a:fld>
            <a:endParaRPr lang="fr-FR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608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4A66E1F3-42FD-4575-8524-2356CCF7620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17</a:t>
            </a:fld>
            <a:endParaRPr lang="fr-FR" smtClean="0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710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286ACB92-931E-44BE-A3D4-ED3ABB5822CE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18</a:t>
            </a:fld>
            <a:endParaRPr lang="fr-FR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969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6BABFA98-CB7B-4D79-B068-3D00F7D28E39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</a:t>
            </a:fld>
            <a:endParaRPr lang="fr-FR" smtClean="0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3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813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A0D018A-8EBF-4285-8E86-07DB61E6FA5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19</a:t>
            </a:fld>
            <a:endParaRPr lang="fr-FR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4915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17A0752E-AFD1-4F20-91BF-DA33101C9625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20</a:t>
            </a:fld>
            <a:endParaRPr lang="fr-FR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017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AFC8CCE8-F1FB-4991-BE81-93A99E061A8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21</a:t>
            </a:fld>
            <a:endParaRPr lang="fr-FR" smtClean="0"/>
          </a:p>
        </p:txBody>
      </p:sp>
    </p:spTree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120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EE378F2-E2BD-4790-8013-BDAD46063C33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22</a:t>
            </a:fld>
            <a:endParaRPr lang="fr-FR" smtClean="0"/>
          </a:p>
        </p:txBody>
      </p:sp>
    </p:spTree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222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864A91F-C7AD-4C76-BD1A-E5ADD45619E7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23</a:t>
            </a:fld>
            <a:endParaRPr lang="fr-FR" smtClean="0"/>
          </a:p>
        </p:txBody>
      </p:sp>
    </p:spTree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5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5325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/>
            <a:endParaRPr lang="fr-FR" smtClean="0"/>
          </a:p>
        </p:txBody>
      </p:sp>
      <p:sp>
        <p:nvSpPr>
          <p:cNvPr id="4" name="Espace réservé du numéro de diapositive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pPr>
              <a:defRPr/>
            </a:pPr>
            <a:fld id="{C5E26B6F-E5D7-470B-ABA2-06B9EA36F12A}" type="slidenum">
              <a:rPr lang="fr-FR" smtClean="0"/>
              <a:pPr>
                <a:defRPr/>
              </a:pPr>
              <a:t>24</a:t>
            </a:fld>
            <a:endParaRPr lang="fr-FR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072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B43EAD39-849F-4C2E-A8E0-C6878A438C13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2</a:t>
            </a:fld>
            <a:endParaRPr lang="fr-FR" smtClean="0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174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3272065D-AC69-4AE8-9976-E8DBCD10E148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3</a:t>
            </a:fld>
            <a:endParaRPr lang="fr-FR" smtClean="0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70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2771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0C9224C2-AE2A-4DA0-8765-ED69E4D339E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4</a:t>
            </a:fld>
            <a:endParaRPr lang="fr-FR" smtClean="0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4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3795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72756EF0-4ACC-40BA-88DB-C9D4CDD4273F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5</a:t>
            </a:fld>
            <a:endParaRPr lang="fr-FR" smtClean="0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C8F54D4F-C73B-4CFC-8B9B-DEC6D1BD6532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6</a:t>
            </a:fld>
            <a:endParaRPr lang="fr-FR" smtClean="0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842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5843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5222A8EE-3445-412F-9961-673ECC077D70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7</a:t>
            </a:fld>
            <a:endParaRPr lang="fr-FR" smtClean="0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Espace réservé de l'image des diapositives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6867" name="Espace réservé des commentaires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endParaRPr lang="fr-FR" smtClean="0"/>
          </a:p>
        </p:txBody>
      </p:sp>
      <p:sp>
        <p:nvSpPr>
          <p:cNvPr id="16388" name="Espace réservé du numéro de diapositive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  <a:defRPr/>
            </a:pPr>
            <a:fld id="{FFD4AEBD-420D-4F15-8F93-49A7A23BCAFF}" type="slidenum">
              <a:rPr lang="fr-FR" smtClean="0"/>
              <a:pPr fontAlgn="base">
                <a:spcBef>
                  <a:spcPct val="0"/>
                </a:spcBef>
                <a:spcAft>
                  <a:spcPct val="0"/>
                </a:spcAft>
                <a:defRPr/>
              </a:pPr>
              <a:t>8</a:t>
            </a:fld>
            <a:endParaRPr lang="fr-FR" smtClean="0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e de tit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Sous-titr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fr-FR" smtClean="0"/>
              <a:t>Cliquez pour modifier le style des sous-titres du masque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227F6E3-CC9A-4A69-A822-3D0C43F85584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221C679-A80F-442A-94F0-CBA83AB3089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re et texte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5C9FAD-B6FC-4F78-A5C8-D5B3FE7F1C30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A2C7125-4ABB-415B-81FE-A76BCCAEA160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itre vertical et tex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vertica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vertical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593472E-876E-4167-AFC2-C574266401D1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637F8D7-2076-4CAD-92E7-D68877DE3F7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re et contenu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2C8C555D-7746-4271-9CE3-9C15466C164B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253BD6C-21CA-4D07-B69B-0E568D13C72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Titre de sec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89F395-8540-4EB4-A743-9A80778E9B3B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C45B5C8-0179-4DD5-8AB6-0005B3A4F245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eux contenu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24C68F-FAEA-4B31-B629-D785DADD3B6C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2C95095-B434-40F2-AE94-381D033E5DBD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texte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4" name="Espace réservé du contenu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5" name="Espace réservé du texte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6" name="Espace réservé du contenu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7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1F9036C-F32D-4011-90F6-1E2B64E1A672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8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9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1F76674-B502-4488-BDF3-3A81302471C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re seu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80FACF25-8C86-46DB-A98D-74D2A488BC9F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4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5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4BBFF74-D683-410B-868A-69909E1F8AD7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V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6149B2E-8E5F-4611-B6AA-EE2C061E843F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3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4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61EF7B9-77A0-48C0-B79F-59251F32B166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u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du contenu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  <a:endParaRPr lang="fr-FR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FD9EF33-D590-4DB8-B577-1337FDA9F15E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847612-BEDE-4EAC-AD7C-97630D3C834E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 avec légen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fr-FR" smtClean="0"/>
              <a:t>Cliquez pour modifier le style du titre</a:t>
            </a:r>
            <a:endParaRPr lang="fr-FR"/>
          </a:p>
        </p:txBody>
      </p:sp>
      <p:sp>
        <p:nvSpPr>
          <p:cNvPr id="3" name="Espace réservé pour une image 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fr-FR" noProof="0"/>
          </a:p>
        </p:txBody>
      </p:sp>
      <p:sp>
        <p:nvSpPr>
          <p:cNvPr id="4" name="Espace réservé du texte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fr-FR" smtClean="0"/>
              <a:t>Cliquez pour modifier les styles du texte du masque</a:t>
            </a:r>
          </a:p>
        </p:txBody>
      </p:sp>
      <p:sp>
        <p:nvSpPr>
          <p:cNvPr id="5" name="Espace réservé de la date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8380301-DF95-480E-8AF5-52FAAFB8BDDD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6" name="Espace réservé du pied de page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7" name="Espace réservé du numéro de diapositive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A2C8F7C-078A-4FE7-930C-984E57524AF8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Ovr>
    <a:masterClrMapping/>
  </p:clrMapOvr>
  <p:transition>
    <p:fade thruBlk="1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>
            <a:alpha val="30196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Espace réservé du titre 1"/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 style du titre</a:t>
            </a:r>
          </a:p>
        </p:txBody>
      </p:sp>
      <p:sp>
        <p:nvSpPr>
          <p:cNvPr id="1027" name="Espace réservé du texte 2"/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fr-FR" smtClean="0"/>
              <a:t>Cliquez pour modifier les styles du texte du masque</a:t>
            </a:r>
          </a:p>
          <a:p>
            <a:pPr lvl="1"/>
            <a:r>
              <a:rPr lang="fr-FR" smtClean="0"/>
              <a:t>Deuxième niveau</a:t>
            </a:r>
          </a:p>
          <a:p>
            <a:pPr lvl="2"/>
            <a:r>
              <a:rPr lang="fr-FR" smtClean="0"/>
              <a:t>Troisième niveau</a:t>
            </a:r>
          </a:p>
          <a:p>
            <a:pPr lvl="3"/>
            <a:r>
              <a:rPr lang="fr-FR" smtClean="0"/>
              <a:t>Quatrième niveau</a:t>
            </a:r>
          </a:p>
          <a:p>
            <a:pPr lvl="4"/>
            <a:r>
              <a:rPr lang="fr-FR" smtClean="0"/>
              <a:t>Cinquième niveau</a:t>
            </a:r>
          </a:p>
        </p:txBody>
      </p:sp>
      <p:sp>
        <p:nvSpPr>
          <p:cNvPr id="4" name="Espace réservé de la date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9AF88B85-4103-4308-AC88-60299FD554B4}" type="datetime1">
              <a:rPr lang="fr-FR"/>
              <a:pPr>
                <a:defRPr/>
              </a:pPr>
              <a:t>23/04/2015</a:t>
            </a:fld>
            <a:endParaRPr lang="fr-FR"/>
          </a:p>
        </p:txBody>
      </p:sp>
      <p:sp>
        <p:nvSpPr>
          <p:cNvPr id="5" name="Espace réservé du pied de page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fr-FR"/>
          </a:p>
        </p:txBody>
      </p:sp>
      <p:sp>
        <p:nvSpPr>
          <p:cNvPr id="6" name="Espace réservé du numéro de diapositive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68157A3-CE25-41F0-A898-B2803827D4CC}" type="slidenum">
              <a:rPr lang="fr-FR"/>
              <a:pPr>
                <a:defRPr/>
              </a:pPr>
              <a:t>‹N°›</a:t>
            </a:fld>
            <a:endParaRPr lang="fr-FR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81" r:id="rId1"/>
    <p:sldLayoutId id="2147483782" r:id="rId2"/>
    <p:sldLayoutId id="2147483783" r:id="rId3"/>
    <p:sldLayoutId id="2147483784" r:id="rId4"/>
    <p:sldLayoutId id="2147483785" r:id="rId5"/>
    <p:sldLayoutId id="2147483786" r:id="rId6"/>
    <p:sldLayoutId id="2147483787" r:id="rId7"/>
    <p:sldLayoutId id="2147483788" r:id="rId8"/>
    <p:sldLayoutId id="2147483789" r:id="rId9"/>
    <p:sldLayoutId id="2147483790" r:id="rId10"/>
    <p:sldLayoutId id="2147483791" r:id="rId11"/>
  </p:sldLayoutIdLst>
  <p:transition>
    <p:fade thruBlk="1"/>
  </p:transition>
  <p:hf sldNum="0" hdr="0" ftr="0" dt="0"/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fr-FR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1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re 1"/>
          <p:cNvSpPr txBox="1">
            <a:spLocks/>
          </p:cNvSpPr>
          <p:nvPr/>
        </p:nvSpPr>
        <p:spPr bwMode="auto">
          <a:xfrm>
            <a:off x="0" y="4032250"/>
            <a:ext cx="9144000" cy="13414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2400" dirty="0">
                <a:latin typeface="Arial" pitchFamily="34" charset="0"/>
                <a:ea typeface="+mj-ea"/>
                <a:cs typeface="Arial" pitchFamily="34" charset="0"/>
              </a:rPr>
              <a:t>Calcul mental et automatismes – IREM de Clermont-Ferrand</a:t>
            </a:r>
          </a:p>
        </p:txBody>
      </p:sp>
      <p:sp>
        <p:nvSpPr>
          <p:cNvPr id="4" name="Rectangle à coins arrondis 3"/>
          <p:cNvSpPr/>
          <p:nvPr/>
        </p:nvSpPr>
        <p:spPr>
          <a:xfrm>
            <a:off x="612775" y="1628775"/>
            <a:ext cx="7918450" cy="2160588"/>
          </a:xfrm>
          <a:prstGeom prst="roundRect">
            <a:avLst/>
          </a:prstGeom>
          <a:solidFill>
            <a:schemeClr val="bg1">
              <a:lumMod val="65000"/>
              <a:alpha val="60000"/>
            </a:schemeClr>
          </a:solidFill>
          <a:ln>
            <a:noFill/>
          </a:ln>
          <a:effectLst>
            <a:outerShdw blurRad="44450" dist="27940" dir="5400000" algn="ctr">
              <a:srgbClr val="000000">
                <a:alpha val="30000"/>
              </a:srgbClr>
            </a:outerShdw>
            <a:softEdge rad="12700"/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r>
              <a:rPr lang="fr-FR" sz="58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cs typeface="Arial" pitchFamily="34" charset="0"/>
              </a:rPr>
              <a:t>Notion de fonction </a:t>
            </a:r>
            <a: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/>
            </a:r>
            <a:br>
              <a:rPr lang="fr-FR" sz="6600" b="1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</a:br>
            <a:r>
              <a:rPr lang="fr-FR" sz="6600" b="1" cap="small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Série </a:t>
            </a:r>
            <a:r>
              <a:rPr lang="fr-FR" sz="6600" b="1" cap="small" dirty="0" smtClean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+mj-ea"/>
                <a:cs typeface="Arial" pitchFamily="34" charset="0"/>
              </a:rPr>
              <a:t>6</a:t>
            </a:r>
            <a:endParaRPr lang="fr-FR" dirty="0">
              <a:solidFill>
                <a:schemeClr val="accent6">
                  <a:lumMod val="75000"/>
                  <a:lumOff val="25000"/>
                </a:schemeClr>
              </a:solidFill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6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La fonction </a:t>
            </a:r>
            <a:r>
              <a:rPr lang="fr-FR" sz="6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est </a:t>
            </a:r>
          </a:p>
          <a:p>
            <a:pPr algn="ctr">
              <a:defRPr/>
            </a:pPr>
            <a:r>
              <a:rPr lang="fr-FR" sz="6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décroissante sur [–10 ; 5].</a:t>
            </a:r>
            <a:endParaRPr lang="fr-FR" sz="6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  <p:pic>
        <p:nvPicPr>
          <p:cNvPr id="11268" name="Picture 5"/>
          <p:cNvPicPr>
            <a:picLocks noChangeAspect="1" noChangeArrowheads="1"/>
          </p:cNvPicPr>
          <p:nvPr/>
        </p:nvPicPr>
        <p:blipFill>
          <a:blip r:embed="rId3" cstate="print"/>
          <a:srcRect l="851" t="6374" r="7230" b="14342"/>
          <a:stretch>
            <a:fillRect/>
          </a:stretch>
        </p:blipFill>
        <p:spPr bwMode="auto">
          <a:xfrm>
            <a:off x="179388" y="1619250"/>
            <a:ext cx="877411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  <p:pic>
        <p:nvPicPr>
          <p:cNvPr id="12291" name="Picture 5"/>
          <p:cNvPicPr>
            <a:picLocks noChangeAspect="1" noChangeArrowheads="1"/>
          </p:cNvPicPr>
          <p:nvPr/>
        </p:nvPicPr>
        <p:blipFill>
          <a:blip r:embed="rId3" cstate="print"/>
          <a:srcRect l="851" t="6374" r="7230" b="14342"/>
          <a:stretch>
            <a:fillRect/>
          </a:stretch>
        </p:blipFill>
        <p:spPr bwMode="auto">
          <a:xfrm>
            <a:off x="179388" y="1619250"/>
            <a:ext cx="877411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2292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rgbClr val="E40059"/>
                </a:solidFill>
                <a:latin typeface="Times New Roman" pitchFamily="18" charset="0"/>
                <a:cs typeface="Times New Roman" pitchFamily="18" charset="0"/>
              </a:rPr>
              <a:t>0 a un antécédent positif.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La fonction 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change de signe sur [–9 ; –4].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  <p:pic>
        <p:nvPicPr>
          <p:cNvPr id="13316" name="Picture 5"/>
          <p:cNvPicPr>
            <a:picLocks noChangeAspect="1" noChangeArrowheads="1"/>
          </p:cNvPicPr>
          <p:nvPr/>
        </p:nvPicPr>
        <p:blipFill>
          <a:blip r:embed="rId3" cstate="print"/>
          <a:srcRect l="851" t="6374" r="7230" b="14342"/>
          <a:stretch>
            <a:fillRect/>
          </a:stretch>
        </p:blipFill>
        <p:spPr bwMode="auto">
          <a:xfrm>
            <a:off x="179388" y="1619250"/>
            <a:ext cx="877411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 dirty="0" smtClean="0">
                <a:solidFill>
                  <a:srgbClr val="E40059"/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fr-FR" sz="6000" dirty="0">
                <a:solidFill>
                  <a:srgbClr val="E40059"/>
                </a:solidFill>
                <a:latin typeface="Times New Roman" pitchFamily="18" charset="0"/>
                <a:cs typeface="Times New Roman" pitchFamily="18" charset="0"/>
              </a:rPr>
              <a:t>a une image positive.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  <p:pic>
        <p:nvPicPr>
          <p:cNvPr id="14340" name="Picture 5"/>
          <p:cNvPicPr>
            <a:picLocks noChangeAspect="1" noChangeArrowheads="1"/>
          </p:cNvPicPr>
          <p:nvPr/>
        </p:nvPicPr>
        <p:blipFill>
          <a:blip r:embed="rId3" cstate="print"/>
          <a:srcRect l="851" t="6374" r="7230" b="14342"/>
          <a:stretch>
            <a:fillRect/>
          </a:stretch>
        </p:blipFill>
        <p:spPr bwMode="auto">
          <a:xfrm>
            <a:off x="179388" y="1619250"/>
            <a:ext cx="877411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Correction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pic>
        <p:nvPicPr>
          <p:cNvPr id="16387" name="Picture 5"/>
          <p:cNvPicPr>
            <a:picLocks noChangeAspect="1" noChangeArrowheads="1"/>
          </p:cNvPicPr>
          <p:nvPr/>
        </p:nvPicPr>
        <p:blipFill>
          <a:blip r:embed="rId3" cstate="print"/>
          <a:srcRect l="851" t="6374" r="7230" b="14342"/>
          <a:stretch>
            <a:fillRect/>
          </a:stretch>
        </p:blipFill>
        <p:spPr bwMode="auto">
          <a:xfrm>
            <a:off x="179388" y="1619250"/>
            <a:ext cx="877411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11"/>
          <p:cNvSpPr txBox="1">
            <a:spLocks noChangeArrowheads="1"/>
          </p:cNvSpPr>
          <p:nvPr/>
        </p:nvSpPr>
        <p:spPr bwMode="auto">
          <a:xfrm>
            <a:off x="0" y="3644900"/>
            <a:ext cx="914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6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La fonction </a:t>
            </a:r>
            <a:r>
              <a:rPr lang="fr-FR" sz="6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est </a:t>
            </a:r>
          </a:p>
          <a:p>
            <a:pPr algn="ctr">
              <a:defRPr/>
            </a:pPr>
            <a:r>
              <a:rPr lang="fr-FR" sz="6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décroissante sur [–8 ; 0].</a:t>
            </a:r>
            <a:endParaRPr lang="fr-FR" sz="6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Connecteur droit avec flèche 7"/>
          <p:cNvCxnSpPr/>
          <p:nvPr/>
        </p:nvCxnSpPr>
        <p:spPr>
          <a:xfrm>
            <a:off x="1908175" y="2133600"/>
            <a:ext cx="0" cy="4318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Ellipse 8"/>
          <p:cNvSpPr>
            <a:spLocks noChangeAspect="1"/>
          </p:cNvSpPr>
          <p:nvPr/>
        </p:nvSpPr>
        <p:spPr>
          <a:xfrm rot="10800000" flipV="1">
            <a:off x="1619250" y="1619250"/>
            <a:ext cx="539750" cy="541338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400" dirty="0">
                <a:solidFill>
                  <a:srgbClr val="00B050"/>
                </a:solidFill>
                <a:latin typeface="Cambria" pitchFamily="18" charset="0"/>
              </a:rPr>
              <a:t>–8 </a:t>
            </a:r>
          </a:p>
        </p:txBody>
      </p:sp>
      <p:cxnSp>
        <p:nvCxnSpPr>
          <p:cNvPr id="10" name="Connecteur droit avec flèche 9"/>
          <p:cNvCxnSpPr/>
          <p:nvPr/>
        </p:nvCxnSpPr>
        <p:spPr>
          <a:xfrm>
            <a:off x="2916238" y="2141538"/>
            <a:ext cx="0" cy="9271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1" name="Ellipse 10"/>
          <p:cNvSpPr>
            <a:spLocks noChangeAspect="1"/>
          </p:cNvSpPr>
          <p:nvPr/>
        </p:nvSpPr>
        <p:spPr>
          <a:xfrm rot="10800000" flipV="1">
            <a:off x="2627313" y="1628775"/>
            <a:ext cx="539750" cy="53975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400" dirty="0">
                <a:solidFill>
                  <a:srgbClr val="00B050"/>
                </a:solidFill>
                <a:latin typeface="Cambria" pitchFamily="18" charset="0"/>
              </a:rPr>
              <a:t>0 </a:t>
            </a:r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1835150" y="2636838"/>
            <a:ext cx="1081088" cy="50482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4000"/>
                            </p:stCondLst>
                            <p:childTnLst>
                              <p:par>
                                <p:cTn id="25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1" grpId="0" animBg="1"/>
      <p:bldP spid="17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oneTexte 11"/>
          <p:cNvSpPr txBox="1">
            <a:spLocks noChangeArrowheads="1"/>
          </p:cNvSpPr>
          <p:nvPr/>
        </p:nvSpPr>
        <p:spPr bwMode="auto">
          <a:xfrm>
            <a:off x="0" y="3779838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La fonction </a:t>
            </a:r>
            <a:r>
              <a:rPr lang="fr-FR" sz="4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est croissante sur [–3 ; 8].</a:t>
            </a:r>
            <a:endParaRPr lang="fr-FR" sz="4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  <p:pic>
        <p:nvPicPr>
          <p:cNvPr id="17412" name="Picture 5"/>
          <p:cNvPicPr>
            <a:picLocks noChangeAspect="1" noChangeArrowheads="1"/>
          </p:cNvPicPr>
          <p:nvPr/>
        </p:nvPicPr>
        <p:blipFill>
          <a:blip r:embed="rId3" cstate="print"/>
          <a:srcRect l="851" t="6374" r="7230" b="14342"/>
          <a:stretch>
            <a:fillRect/>
          </a:stretch>
        </p:blipFill>
        <p:spPr bwMode="auto">
          <a:xfrm>
            <a:off x="179388" y="1619250"/>
            <a:ext cx="877411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11"/>
          <p:cNvSpPr txBox="1">
            <a:spLocks noChangeArrowheads="1"/>
          </p:cNvSpPr>
          <p:nvPr/>
        </p:nvSpPr>
        <p:spPr bwMode="auto">
          <a:xfrm>
            <a:off x="0" y="4652963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est croissante sur [5 ; 12]. </a:t>
            </a:r>
          </a:p>
        </p:txBody>
      </p:sp>
      <p:sp>
        <p:nvSpPr>
          <p:cNvPr id="8" name="Ellipse 7"/>
          <p:cNvSpPr>
            <a:spLocks noChangeAspect="1"/>
          </p:cNvSpPr>
          <p:nvPr/>
        </p:nvSpPr>
        <p:spPr>
          <a:xfrm flipV="1">
            <a:off x="6011863" y="3105150"/>
            <a:ext cx="541337" cy="53975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9" name="Ellipse 8"/>
          <p:cNvSpPr>
            <a:spLocks noChangeAspect="1"/>
          </p:cNvSpPr>
          <p:nvPr/>
        </p:nvSpPr>
        <p:spPr>
          <a:xfrm flipV="1">
            <a:off x="8351838" y="2087563"/>
            <a:ext cx="541337" cy="53975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10" name="Connecteur droit avec flèche 9"/>
          <p:cNvCxnSpPr/>
          <p:nvPr/>
        </p:nvCxnSpPr>
        <p:spPr>
          <a:xfrm flipV="1">
            <a:off x="6659563" y="2420938"/>
            <a:ext cx="1728787" cy="792162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7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18" name="Ellipse 17"/>
          <p:cNvSpPr>
            <a:spLocks noChangeAspect="1"/>
          </p:cNvSpPr>
          <p:nvPr/>
        </p:nvSpPr>
        <p:spPr>
          <a:xfrm flipV="1">
            <a:off x="5975350" y="1619250"/>
            <a:ext cx="541338" cy="541338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sp>
        <p:nvSpPr>
          <p:cNvPr id="19" name="Ellipse 18"/>
          <p:cNvSpPr>
            <a:spLocks noChangeAspect="1"/>
          </p:cNvSpPr>
          <p:nvPr/>
        </p:nvSpPr>
        <p:spPr>
          <a:xfrm flipV="1">
            <a:off x="8351838" y="1619250"/>
            <a:ext cx="541337" cy="541338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fr-FR"/>
          </a:p>
        </p:txBody>
      </p:sp>
      <p:cxnSp>
        <p:nvCxnSpPr>
          <p:cNvPr id="23" name="Connecteur droit 22"/>
          <p:cNvCxnSpPr/>
          <p:nvPr/>
        </p:nvCxnSpPr>
        <p:spPr>
          <a:xfrm>
            <a:off x="6156325" y="4149725"/>
            <a:ext cx="2376488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6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2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500"/>
                            </p:stCondLst>
                            <p:childTnLst>
                              <p:par>
                                <p:cTn id="24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8" grpId="0" animBg="1"/>
      <p:bldP spid="9" grpId="0" animBg="1"/>
      <p:bldP spid="17" grpId="0" animBg="1"/>
      <p:bldP spid="18" grpId="0" animBg="1"/>
      <p:bldP spid="1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 n’a pas d’image.</a:t>
            </a:r>
            <a:endParaRPr lang="fr-FR" sz="6000" i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  <p:pic>
        <p:nvPicPr>
          <p:cNvPr id="18436" name="Picture 5"/>
          <p:cNvPicPr>
            <a:picLocks noChangeAspect="1" noChangeArrowheads="1"/>
          </p:cNvPicPr>
          <p:nvPr/>
        </p:nvPicPr>
        <p:blipFill>
          <a:blip r:embed="rId3" cstate="print"/>
          <a:srcRect l="851" t="6374" r="7230" b="14342"/>
          <a:stretch>
            <a:fillRect/>
          </a:stretch>
        </p:blipFill>
        <p:spPr bwMode="auto">
          <a:xfrm>
            <a:off x="179388" y="1619250"/>
            <a:ext cx="877411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Ellipse 8"/>
          <p:cNvSpPr>
            <a:spLocks noChangeAspect="1"/>
          </p:cNvSpPr>
          <p:nvPr/>
        </p:nvSpPr>
        <p:spPr>
          <a:xfrm rot="10800000" flipV="1">
            <a:off x="3348038" y="1619250"/>
            <a:ext cx="539750" cy="541338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400" dirty="0">
                <a:solidFill>
                  <a:srgbClr val="00B050"/>
                </a:solidFill>
                <a:latin typeface="Cambria" pitchFamily="18" charset="0"/>
              </a:rPr>
              <a:t> </a:t>
            </a:r>
          </a:p>
        </p:txBody>
      </p:sp>
      <p:sp>
        <p:nvSpPr>
          <p:cNvPr id="10" name="Ellipse 9"/>
          <p:cNvSpPr>
            <a:spLocks noChangeAspect="1"/>
          </p:cNvSpPr>
          <p:nvPr/>
        </p:nvSpPr>
        <p:spPr>
          <a:xfrm rot="10800000" flipV="1">
            <a:off x="3384550" y="2133600"/>
            <a:ext cx="539750" cy="1439863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400" dirty="0">
                <a:solidFill>
                  <a:srgbClr val="00B050"/>
                </a:solidFill>
                <a:latin typeface="Cambria" pitchFamily="18" charset="0"/>
              </a:rPr>
              <a:t>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  <p:bldP spid="10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8" name="ZoneTexte 11"/>
          <p:cNvSpPr txBox="1">
            <a:spLocks noChangeArrowheads="1"/>
          </p:cNvSpPr>
          <p:nvPr/>
        </p:nvSpPr>
        <p:spPr bwMode="auto">
          <a:xfrm>
            <a:off x="0" y="3644900"/>
            <a:ext cx="914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La fonction 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est positive </a:t>
            </a:r>
          </a:p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sur [8 ; 11].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  <p:pic>
        <p:nvPicPr>
          <p:cNvPr id="19460" name="Picture 5"/>
          <p:cNvPicPr>
            <a:picLocks noChangeAspect="1" noChangeArrowheads="1"/>
          </p:cNvPicPr>
          <p:nvPr/>
        </p:nvPicPr>
        <p:blipFill>
          <a:blip r:embed="rId3" cstate="print"/>
          <a:srcRect l="851" t="6374" r="7230" b="14342"/>
          <a:stretch>
            <a:fillRect/>
          </a:stretch>
        </p:blipFill>
        <p:spPr bwMode="auto">
          <a:xfrm>
            <a:off x="179388" y="1619250"/>
            <a:ext cx="877411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2" name="Connecteur droit avec flèche 11"/>
          <p:cNvCxnSpPr/>
          <p:nvPr/>
        </p:nvCxnSpPr>
        <p:spPr>
          <a:xfrm>
            <a:off x="6985000" y="2133600"/>
            <a:ext cx="0" cy="89852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3" name="Ellipse 12"/>
          <p:cNvSpPr>
            <a:spLocks noChangeAspect="1"/>
          </p:cNvSpPr>
          <p:nvPr/>
        </p:nvSpPr>
        <p:spPr>
          <a:xfrm rot="10800000" flipV="1">
            <a:off x="6696075" y="1619250"/>
            <a:ext cx="539750" cy="541338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400" dirty="0">
                <a:solidFill>
                  <a:srgbClr val="00B050"/>
                </a:solidFill>
                <a:latin typeface="Cambria" pitchFamily="18" charset="0"/>
              </a:rPr>
              <a:t>8</a:t>
            </a:r>
          </a:p>
        </p:txBody>
      </p:sp>
      <p:cxnSp>
        <p:nvCxnSpPr>
          <p:cNvPr id="14" name="Connecteur droit avec flèche 13"/>
          <p:cNvCxnSpPr/>
          <p:nvPr/>
        </p:nvCxnSpPr>
        <p:spPr>
          <a:xfrm>
            <a:off x="7993063" y="2141538"/>
            <a:ext cx="0" cy="468312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5" name="Ellipse 14"/>
          <p:cNvSpPr>
            <a:spLocks noChangeAspect="1"/>
          </p:cNvSpPr>
          <p:nvPr/>
        </p:nvSpPr>
        <p:spPr>
          <a:xfrm rot="10800000" flipV="1">
            <a:off x="7704138" y="1628775"/>
            <a:ext cx="539750" cy="53975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400" dirty="0">
                <a:solidFill>
                  <a:srgbClr val="00B050"/>
                </a:solidFill>
                <a:latin typeface="Cambria" pitchFamily="18" charset="0"/>
              </a:rPr>
              <a:t>11 </a:t>
            </a:r>
          </a:p>
        </p:txBody>
      </p:sp>
      <p:sp>
        <p:nvSpPr>
          <p:cNvPr id="16" name="ZoneTexte 11"/>
          <p:cNvSpPr txBox="1">
            <a:spLocks noChangeArrowheads="1"/>
          </p:cNvSpPr>
          <p:nvPr/>
        </p:nvSpPr>
        <p:spPr bwMode="auto">
          <a:xfrm rot="-282042">
            <a:off x="2724150" y="5803900"/>
            <a:ext cx="6596063" cy="8620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5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On ne peut pas savoir.</a:t>
            </a:r>
            <a:r>
              <a:rPr lang="fr-FR" sz="5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15" grpId="0" animBg="1"/>
      <p:bldP spid="16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2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L’image de –2 est négative.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  <p:pic>
        <p:nvPicPr>
          <p:cNvPr id="20484" name="Picture 5"/>
          <p:cNvPicPr>
            <a:picLocks noChangeAspect="1" noChangeArrowheads="1"/>
          </p:cNvPicPr>
          <p:nvPr/>
        </p:nvPicPr>
        <p:blipFill>
          <a:blip r:embed="rId3" cstate="print"/>
          <a:srcRect l="851" t="6374" r="7230" b="14342"/>
          <a:stretch>
            <a:fillRect/>
          </a:stretch>
        </p:blipFill>
        <p:spPr bwMode="auto">
          <a:xfrm>
            <a:off x="179388" y="1619250"/>
            <a:ext cx="877411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Connecteur droit avec flèche 6"/>
          <p:cNvCxnSpPr/>
          <p:nvPr/>
        </p:nvCxnSpPr>
        <p:spPr>
          <a:xfrm>
            <a:off x="2987675" y="2133600"/>
            <a:ext cx="0" cy="97155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Ellipse 8"/>
          <p:cNvSpPr>
            <a:spLocks noChangeAspect="1"/>
          </p:cNvSpPr>
          <p:nvPr/>
        </p:nvSpPr>
        <p:spPr>
          <a:xfrm rot="10800000" flipV="1">
            <a:off x="2700338" y="1619250"/>
            <a:ext cx="539750" cy="541338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400" dirty="0">
                <a:solidFill>
                  <a:srgbClr val="00B050"/>
                </a:solidFill>
                <a:latin typeface="Cambria" pitchFamily="18" charset="0"/>
              </a:rPr>
              <a:t>–2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Titre 1"/>
          <p:cNvSpPr txBox="1">
            <a:spLocks/>
          </p:cNvSpPr>
          <p:nvPr/>
        </p:nvSpPr>
        <p:spPr bwMode="auto">
          <a:xfrm>
            <a:off x="0" y="0"/>
            <a:ext cx="9144000" cy="177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/>
            <a:r>
              <a:rPr lang="fr-FR" sz="4000">
                <a:solidFill>
                  <a:srgbClr val="005BD3"/>
                </a:solidFill>
                <a:latin typeface="Georgia" pitchFamily="18" charset="0"/>
                <a:cs typeface="Times New Roman" pitchFamily="18" charset="0"/>
              </a:rPr>
              <a:t>Voici le tableau des variations d’une fonct</a:t>
            </a:r>
            <a:r>
              <a:rPr lang="fr-FR" sz="4000">
                <a:solidFill>
                  <a:srgbClr val="0042C8"/>
                </a:solidFill>
                <a:latin typeface="Georgia" pitchFamily="18" charset="0"/>
                <a:cs typeface="Times New Roman" pitchFamily="18" charset="0"/>
              </a:rPr>
              <a:t>ion</a:t>
            </a:r>
            <a:r>
              <a:rPr lang="fr-FR" sz="4000">
                <a:solidFill>
                  <a:srgbClr val="005BD3"/>
                </a:solidFill>
                <a:latin typeface="Georgia" pitchFamily="18" charset="0"/>
                <a:cs typeface="Times New Roman" pitchFamily="18" charset="0"/>
              </a:rPr>
              <a:t> </a:t>
            </a:r>
            <a:r>
              <a:rPr lang="fr-FR" sz="4000" i="1">
                <a:solidFill>
                  <a:srgbClr val="005BD3"/>
                </a:solidFill>
                <a:latin typeface="Georgia" pitchFamily="18" charset="0"/>
                <a:cs typeface="Times New Roman" pitchFamily="18" charset="0"/>
              </a:rPr>
              <a:t>f </a:t>
            </a:r>
            <a:r>
              <a:rPr lang="fr-FR" sz="4000">
                <a:solidFill>
                  <a:srgbClr val="005BD3"/>
                </a:solidFill>
                <a:latin typeface="Georgia" pitchFamily="18" charset="0"/>
                <a:cs typeface="Times New Roman" pitchFamily="18" charset="0"/>
              </a:rPr>
              <a:t>définie sur [–10 ; 2[</a:t>
            </a:r>
            <a:r>
              <a:rPr lang="fr-FR" sz="4000">
                <a:solidFill>
                  <a:srgbClr val="005BD3"/>
                </a:solidFill>
                <a:latin typeface="OpenSymbol" pitchFamily="2" charset="0"/>
                <a:cs typeface="Times New Roman" pitchFamily="18" charset="0"/>
              </a:rPr>
              <a:t>∪</a:t>
            </a:r>
            <a:r>
              <a:rPr lang="fr-FR" sz="4000">
                <a:solidFill>
                  <a:srgbClr val="005BD3"/>
                </a:solidFill>
                <a:latin typeface="Georgia" pitchFamily="18" charset="0"/>
                <a:cs typeface="Times New Roman" pitchFamily="18" charset="0"/>
              </a:rPr>
              <a:t>]2 ;12] :</a:t>
            </a:r>
            <a:endParaRPr lang="fr-FR" sz="4000" i="1">
              <a:solidFill>
                <a:srgbClr val="005BD3"/>
              </a:solidFill>
              <a:latin typeface="Georgia" pitchFamily="18" charset="0"/>
              <a:cs typeface="Times New Roman" pitchFamily="18" charset="0"/>
            </a:endParaRPr>
          </a:p>
        </p:txBody>
      </p:sp>
      <p:sp>
        <p:nvSpPr>
          <p:cNvPr id="10" name="Titre 1"/>
          <p:cNvSpPr txBox="1">
            <a:spLocks/>
          </p:cNvSpPr>
          <p:nvPr/>
        </p:nvSpPr>
        <p:spPr bwMode="auto">
          <a:xfrm>
            <a:off x="0" y="4581525"/>
            <a:ext cx="9144000" cy="1439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0" hangingPunct="0">
              <a:spcAft>
                <a:spcPts val="0"/>
              </a:spcAft>
              <a:defRPr/>
            </a:pPr>
            <a:r>
              <a:rPr lang="fr-FR" sz="4000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Times New Roman"/>
                <a:cs typeface="Times New Roman" pitchFamily="18" charset="0"/>
              </a:rPr>
              <a:t>Répondre par « </a:t>
            </a:r>
            <a:r>
              <a:rPr lang="fr-FR" sz="4000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Times New Roman"/>
                <a:cs typeface="Times New Roman" pitchFamily="18" charset="0"/>
              </a:rPr>
              <a:t>Vrai »</a:t>
            </a:r>
            <a:r>
              <a:rPr lang="fr-FR" sz="4000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Times New Roman"/>
                <a:cs typeface="Times New Roman" pitchFamily="18" charset="0"/>
              </a:rPr>
              <a:t> ou « </a:t>
            </a:r>
            <a:r>
              <a:rPr lang="fr-FR" sz="4000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Times New Roman"/>
                <a:cs typeface="Times New Roman" pitchFamily="18" charset="0"/>
              </a:rPr>
              <a:t>Faux »</a:t>
            </a:r>
            <a:r>
              <a:rPr lang="fr-FR" sz="4000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Times New Roman"/>
                <a:cs typeface="Times New Roman" pitchFamily="18" charset="0"/>
              </a:rPr>
              <a:t> ou « </a:t>
            </a:r>
            <a:r>
              <a:rPr lang="fr-FR" sz="4000" cap="small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Times New Roman"/>
                <a:cs typeface="Times New Roman" pitchFamily="18" charset="0"/>
              </a:rPr>
              <a:t>On ne peut pas savoir »</a:t>
            </a:r>
            <a:r>
              <a:rPr lang="fr-FR" sz="4000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Times New Roman"/>
                <a:cs typeface="Times New Roman" pitchFamily="18" charset="0"/>
              </a:rPr>
              <a:t> </a:t>
            </a:r>
          </a:p>
          <a:p>
            <a:pPr algn="ctr" eaLnBrk="0" hangingPunct="0">
              <a:spcAft>
                <a:spcPts val="0"/>
              </a:spcAft>
              <a:defRPr/>
            </a:pPr>
            <a:r>
              <a:rPr lang="fr-FR" sz="4000" dirty="0">
                <a:solidFill>
                  <a:schemeClr val="accent6">
                    <a:lumMod val="75000"/>
                    <a:lumOff val="25000"/>
                  </a:schemeClr>
                </a:solidFill>
                <a:latin typeface="Georgia" pitchFamily="18" charset="0"/>
                <a:ea typeface="Times New Roman"/>
                <a:cs typeface="Times New Roman" pitchFamily="18" charset="0"/>
              </a:rPr>
              <a:t>aux 10 questions qui suivent.</a:t>
            </a:r>
            <a:endParaRPr lang="fr-FR" sz="4000" i="1" dirty="0">
              <a:solidFill>
                <a:schemeClr val="accent6">
                  <a:lumMod val="75000"/>
                  <a:lumOff val="25000"/>
                </a:schemeClr>
              </a:solidFill>
              <a:latin typeface="Georgia" pitchFamily="18" charset="0"/>
              <a:ea typeface="Times New Roman"/>
              <a:cs typeface="Times New Roman" pitchFamily="18" charset="0"/>
            </a:endParaRPr>
          </a:p>
        </p:txBody>
      </p:sp>
      <p:pic>
        <p:nvPicPr>
          <p:cNvPr id="3076" name="Picture 5"/>
          <p:cNvPicPr>
            <a:picLocks noChangeAspect="1" noChangeArrowheads="1"/>
          </p:cNvPicPr>
          <p:nvPr/>
        </p:nvPicPr>
        <p:blipFill>
          <a:blip r:embed="rId3" cstate="print"/>
          <a:srcRect l="851" t="6374" r="7230" b="14342"/>
          <a:stretch>
            <a:fillRect/>
          </a:stretch>
        </p:blipFill>
        <p:spPr bwMode="auto">
          <a:xfrm>
            <a:off x="179388" y="1979613"/>
            <a:ext cx="8774112" cy="2016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ZoneTexte 11"/>
          <p:cNvSpPr txBox="1">
            <a:spLocks noChangeArrowheads="1"/>
          </p:cNvSpPr>
          <p:nvPr/>
        </p:nvSpPr>
        <p:spPr bwMode="auto">
          <a:xfrm>
            <a:off x="0" y="3649663"/>
            <a:ext cx="9144000" cy="1939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La fonction 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est négative </a:t>
            </a:r>
          </a:p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sur [3 ; 5].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  <p:pic>
        <p:nvPicPr>
          <p:cNvPr id="21508" name="Picture 5"/>
          <p:cNvPicPr>
            <a:picLocks noChangeAspect="1" noChangeArrowheads="1"/>
          </p:cNvPicPr>
          <p:nvPr/>
        </p:nvPicPr>
        <p:blipFill>
          <a:blip r:embed="rId3" cstate="print"/>
          <a:srcRect l="851" t="6374" r="7230" b="14342"/>
          <a:stretch>
            <a:fillRect/>
          </a:stretch>
        </p:blipFill>
        <p:spPr bwMode="auto">
          <a:xfrm>
            <a:off x="179388" y="1619250"/>
            <a:ext cx="877411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Connecteur droit avec flèche 6"/>
          <p:cNvCxnSpPr/>
          <p:nvPr/>
        </p:nvCxnSpPr>
        <p:spPr>
          <a:xfrm>
            <a:off x="5256213" y="2133600"/>
            <a:ext cx="0" cy="75565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>
            <a:spLocks noChangeAspect="1"/>
          </p:cNvSpPr>
          <p:nvPr/>
        </p:nvSpPr>
        <p:spPr>
          <a:xfrm rot="10800000" flipV="1">
            <a:off x="4968875" y="1619250"/>
            <a:ext cx="539750" cy="541338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400" dirty="0">
                <a:solidFill>
                  <a:srgbClr val="00B050"/>
                </a:solidFill>
                <a:latin typeface="Cambria" pitchFamily="18" charset="0"/>
              </a:rPr>
              <a:t>3 </a:t>
            </a:r>
          </a:p>
        </p:txBody>
      </p:sp>
      <p:cxnSp>
        <p:nvCxnSpPr>
          <p:cNvPr id="9" name="Connecteur droit avec flèche 8"/>
          <p:cNvCxnSpPr/>
          <p:nvPr/>
        </p:nvCxnSpPr>
        <p:spPr>
          <a:xfrm>
            <a:off x="6264275" y="2141538"/>
            <a:ext cx="0" cy="9271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0" name="Ellipse 9"/>
          <p:cNvSpPr>
            <a:spLocks noChangeAspect="1"/>
          </p:cNvSpPr>
          <p:nvPr/>
        </p:nvSpPr>
        <p:spPr>
          <a:xfrm rot="10800000" flipV="1">
            <a:off x="5976938" y="1628775"/>
            <a:ext cx="539750" cy="53975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400" dirty="0">
                <a:solidFill>
                  <a:srgbClr val="00B050"/>
                </a:solidFill>
                <a:latin typeface="Cambria" pitchFamily="18" charset="0"/>
              </a:rPr>
              <a:t> </a:t>
            </a:r>
          </a:p>
        </p:txBody>
      </p:sp>
      <p:sp>
        <p:nvSpPr>
          <p:cNvPr id="11" name="ZoneTexte 11"/>
          <p:cNvSpPr txBox="1">
            <a:spLocks noChangeArrowheads="1"/>
          </p:cNvSpPr>
          <p:nvPr/>
        </p:nvSpPr>
        <p:spPr bwMode="auto">
          <a:xfrm rot="-282042">
            <a:off x="2724150" y="5803900"/>
            <a:ext cx="6596063" cy="8620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5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On ne peut pas savoir.</a:t>
            </a:r>
            <a:r>
              <a:rPr lang="fr-FR" sz="5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0" grpId="0" animBg="1"/>
      <p:bldP spid="11" grpId="0" animBg="1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1" name="ZoneTexte 11"/>
          <p:cNvSpPr txBox="1">
            <a:spLocks noChangeArrowheads="1"/>
          </p:cNvSpPr>
          <p:nvPr/>
        </p:nvSpPr>
        <p:spPr bwMode="auto">
          <a:xfrm>
            <a:off x="0" y="3729038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La fonction </a:t>
            </a:r>
            <a:r>
              <a:rPr lang="fr-FR" sz="4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4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est décroissante sur [–10 ; 5].</a:t>
            </a:r>
            <a:endParaRPr lang="fr-FR" sz="4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N°7</a:t>
            </a:r>
          </a:p>
        </p:txBody>
      </p:sp>
      <p:pic>
        <p:nvPicPr>
          <p:cNvPr id="22532" name="Picture 5"/>
          <p:cNvPicPr>
            <a:picLocks noChangeAspect="1" noChangeArrowheads="1"/>
          </p:cNvPicPr>
          <p:nvPr/>
        </p:nvPicPr>
        <p:blipFill>
          <a:blip r:embed="rId3" cstate="print"/>
          <a:srcRect l="851" t="6374" r="7230" b="14342"/>
          <a:stretch>
            <a:fillRect/>
          </a:stretch>
        </p:blipFill>
        <p:spPr bwMode="auto">
          <a:xfrm>
            <a:off x="179388" y="1619250"/>
            <a:ext cx="877411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Ellipse 6"/>
          <p:cNvSpPr>
            <a:spLocks noChangeAspect="1"/>
          </p:cNvSpPr>
          <p:nvPr/>
        </p:nvSpPr>
        <p:spPr>
          <a:xfrm rot="10800000" flipV="1">
            <a:off x="3384550" y="2133600"/>
            <a:ext cx="539750" cy="1439863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400" dirty="0">
                <a:solidFill>
                  <a:srgbClr val="00B050"/>
                </a:solidFill>
                <a:latin typeface="Cambria" pitchFamily="18" charset="0"/>
              </a:rPr>
              <a:t> </a:t>
            </a:r>
          </a:p>
        </p:txBody>
      </p:sp>
      <p:sp>
        <p:nvSpPr>
          <p:cNvPr id="8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FAUX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ZoneTexte 11"/>
          <p:cNvSpPr txBox="1">
            <a:spLocks noChangeArrowheads="1"/>
          </p:cNvSpPr>
          <p:nvPr/>
        </p:nvSpPr>
        <p:spPr bwMode="auto">
          <a:xfrm>
            <a:off x="0" y="4652963"/>
            <a:ext cx="9144000" cy="708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4000" i="1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4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est décroissante sur [–10 ; 2[ et sur ]2 ; 5]. </a:t>
            </a:r>
          </a:p>
        </p:txBody>
      </p:sp>
      <p:cxnSp>
        <p:nvCxnSpPr>
          <p:cNvPr id="10" name="Connecteur droit 9"/>
          <p:cNvCxnSpPr/>
          <p:nvPr/>
        </p:nvCxnSpPr>
        <p:spPr>
          <a:xfrm>
            <a:off x="6300788" y="4149725"/>
            <a:ext cx="2519362" cy="0"/>
          </a:xfrm>
          <a:prstGeom prst="line">
            <a:avLst/>
          </a:prstGeom>
          <a:ln/>
        </p:spPr>
        <p:style>
          <a:lnRef idx="2">
            <a:schemeClr val="dk1"/>
          </a:lnRef>
          <a:fillRef idx="0">
            <a:schemeClr val="dk1"/>
          </a:fillRef>
          <a:effectRef idx="1">
            <a:schemeClr val="dk1"/>
          </a:effectRef>
          <a:fontRef idx="minor">
            <a:schemeClr val="tx1"/>
          </a:fontRef>
        </p:style>
      </p:cxnSp>
      <p:cxnSp>
        <p:nvCxnSpPr>
          <p:cNvPr id="11" name="Connecteur droit avec flèche 10"/>
          <p:cNvCxnSpPr/>
          <p:nvPr/>
        </p:nvCxnSpPr>
        <p:spPr>
          <a:xfrm>
            <a:off x="1403350" y="2420938"/>
            <a:ext cx="2016125" cy="93662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5" name="Connecteur droit avec flèche 14"/>
          <p:cNvCxnSpPr/>
          <p:nvPr/>
        </p:nvCxnSpPr>
        <p:spPr>
          <a:xfrm>
            <a:off x="3995738" y="2349500"/>
            <a:ext cx="2016125" cy="935038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Ellipse 15"/>
          <p:cNvSpPr>
            <a:spLocks noChangeAspect="1"/>
          </p:cNvSpPr>
          <p:nvPr/>
        </p:nvSpPr>
        <p:spPr>
          <a:xfrm rot="10800000" flipV="1">
            <a:off x="1116013" y="1663700"/>
            <a:ext cx="576262" cy="541338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400" dirty="0">
                <a:solidFill>
                  <a:srgbClr val="00B050"/>
                </a:solidFill>
                <a:latin typeface="Cambria" pitchFamily="18" charset="0"/>
              </a:rPr>
              <a:t> </a:t>
            </a:r>
          </a:p>
        </p:txBody>
      </p:sp>
      <p:sp>
        <p:nvSpPr>
          <p:cNvPr id="17" name="Ellipse 16"/>
          <p:cNvSpPr>
            <a:spLocks noChangeAspect="1"/>
          </p:cNvSpPr>
          <p:nvPr/>
        </p:nvSpPr>
        <p:spPr>
          <a:xfrm rot="10800000" flipV="1">
            <a:off x="3348038" y="1628775"/>
            <a:ext cx="576262" cy="541338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400" dirty="0">
                <a:solidFill>
                  <a:srgbClr val="00B050"/>
                </a:solidFill>
                <a:latin typeface="Cambria" pitchFamily="18" charset="0"/>
              </a:rPr>
              <a:t> </a:t>
            </a:r>
          </a:p>
        </p:txBody>
      </p:sp>
      <p:sp>
        <p:nvSpPr>
          <p:cNvPr id="18" name="Ellipse 17"/>
          <p:cNvSpPr>
            <a:spLocks noChangeAspect="1"/>
          </p:cNvSpPr>
          <p:nvPr/>
        </p:nvSpPr>
        <p:spPr>
          <a:xfrm rot="10800000" flipV="1">
            <a:off x="5940425" y="1628775"/>
            <a:ext cx="576263" cy="541338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400" dirty="0">
                <a:solidFill>
                  <a:srgbClr val="00B050"/>
                </a:solidFill>
                <a:latin typeface="Cambria" pitchFamily="18" charset="0"/>
              </a:rPr>
              <a:t>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1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30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10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0"/>
                            </p:stCondLst>
                            <p:childTnLst>
                              <p:par>
                                <p:cTn id="21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6000"/>
                            </p:stCondLst>
                            <p:childTnLst>
                              <p:par>
                                <p:cTn id="25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7500"/>
                            </p:stCondLst>
                            <p:childTnLst>
                              <p:par>
                                <p:cTn id="33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3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5" presetClass="entr" presetSubtype="0" fill="hold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/>
      <p:bldP spid="16" grpId="0" animBg="1"/>
      <p:bldP spid="17" grpId="0" animBg="1"/>
      <p:bldP spid="18" grpId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N°8</a:t>
            </a:r>
          </a:p>
        </p:txBody>
      </p:sp>
      <p:pic>
        <p:nvPicPr>
          <p:cNvPr id="23555" name="Picture 5"/>
          <p:cNvPicPr>
            <a:picLocks noChangeAspect="1" noChangeArrowheads="1"/>
          </p:cNvPicPr>
          <p:nvPr/>
        </p:nvPicPr>
        <p:blipFill>
          <a:blip r:embed="rId3" cstate="print"/>
          <a:srcRect l="851" t="6374" r="7230" b="14342"/>
          <a:stretch>
            <a:fillRect/>
          </a:stretch>
        </p:blipFill>
        <p:spPr bwMode="auto">
          <a:xfrm>
            <a:off x="179388" y="1619250"/>
            <a:ext cx="877411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Connecteur droit avec flèche 6"/>
          <p:cNvCxnSpPr/>
          <p:nvPr/>
        </p:nvCxnSpPr>
        <p:spPr>
          <a:xfrm flipV="1">
            <a:off x="7451725" y="1989138"/>
            <a:ext cx="0" cy="611187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Ellipse 7"/>
          <p:cNvSpPr>
            <a:spLocks noChangeAspect="1"/>
          </p:cNvSpPr>
          <p:nvPr/>
        </p:nvSpPr>
        <p:spPr>
          <a:xfrm rot="10800000" flipV="1">
            <a:off x="7164388" y="2600325"/>
            <a:ext cx="539750" cy="541338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400" dirty="0">
                <a:solidFill>
                  <a:srgbClr val="00B050"/>
                </a:solidFill>
                <a:latin typeface="Cambria" pitchFamily="18" charset="0"/>
              </a:rPr>
              <a:t>0 </a:t>
            </a:r>
          </a:p>
        </p:txBody>
      </p:sp>
      <p:sp>
        <p:nvSpPr>
          <p:cNvPr id="11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23559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rgbClr val="E40059"/>
                </a:solidFill>
                <a:latin typeface="Times New Roman" pitchFamily="18" charset="0"/>
                <a:cs typeface="Times New Roman" pitchFamily="18" charset="0"/>
              </a:rPr>
              <a:t>0 a un antécédent positif.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11" grpId="0" animBg="1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ZoneTexte 11"/>
          <p:cNvSpPr txBox="1">
            <a:spLocks noChangeArrowheads="1"/>
          </p:cNvSpPr>
          <p:nvPr/>
        </p:nvSpPr>
        <p:spPr bwMode="auto">
          <a:xfrm>
            <a:off x="0" y="4149725"/>
            <a:ext cx="817245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La fonction 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change de signe sur [–9 ; –4].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N°9</a:t>
            </a:r>
          </a:p>
        </p:txBody>
      </p:sp>
      <p:pic>
        <p:nvPicPr>
          <p:cNvPr id="24580" name="Picture 5"/>
          <p:cNvPicPr>
            <a:picLocks noChangeAspect="1" noChangeArrowheads="1"/>
          </p:cNvPicPr>
          <p:nvPr/>
        </p:nvPicPr>
        <p:blipFill>
          <a:blip r:embed="rId3" cstate="print"/>
          <a:srcRect l="851" t="6374" r="7230" b="14342"/>
          <a:stretch>
            <a:fillRect/>
          </a:stretch>
        </p:blipFill>
        <p:spPr bwMode="auto">
          <a:xfrm>
            <a:off x="179388" y="1619250"/>
            <a:ext cx="877411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15" name="Connecteur droit avec flèche 14"/>
          <p:cNvCxnSpPr/>
          <p:nvPr/>
        </p:nvCxnSpPr>
        <p:spPr>
          <a:xfrm>
            <a:off x="1943100" y="2141538"/>
            <a:ext cx="0" cy="4318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6" name="Ellipse 15"/>
          <p:cNvSpPr>
            <a:spLocks noChangeAspect="1"/>
          </p:cNvSpPr>
          <p:nvPr/>
        </p:nvSpPr>
        <p:spPr>
          <a:xfrm rot="10800000" flipV="1">
            <a:off x="1655763" y="1628775"/>
            <a:ext cx="539750" cy="53975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400" dirty="0">
                <a:solidFill>
                  <a:srgbClr val="00B050"/>
                </a:solidFill>
                <a:latin typeface="Cambria" pitchFamily="18" charset="0"/>
              </a:rPr>
              <a:t>–9  </a:t>
            </a:r>
          </a:p>
        </p:txBody>
      </p:sp>
      <p:cxnSp>
        <p:nvCxnSpPr>
          <p:cNvPr id="17" name="Connecteur droit avec flèche 16"/>
          <p:cNvCxnSpPr/>
          <p:nvPr/>
        </p:nvCxnSpPr>
        <p:spPr>
          <a:xfrm>
            <a:off x="3059113" y="2133600"/>
            <a:ext cx="0" cy="1006475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8" name="Ellipse 17"/>
          <p:cNvSpPr>
            <a:spLocks noChangeAspect="1"/>
          </p:cNvSpPr>
          <p:nvPr/>
        </p:nvSpPr>
        <p:spPr>
          <a:xfrm rot="10800000" flipV="1">
            <a:off x="2771775" y="1638300"/>
            <a:ext cx="539750" cy="539750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400" dirty="0">
                <a:solidFill>
                  <a:srgbClr val="00B050"/>
                </a:solidFill>
                <a:latin typeface="Cambria" pitchFamily="18" charset="0"/>
              </a:rPr>
              <a:t>–4 </a:t>
            </a:r>
          </a:p>
        </p:txBody>
      </p:sp>
      <p:sp>
        <p:nvSpPr>
          <p:cNvPr id="19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6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5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3500"/>
                            </p:stCondLst>
                            <p:childTnLst>
                              <p:par>
                                <p:cTn id="21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23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8" grpId="0" animBg="1"/>
      <p:bldP spid="19" grpId="0" animBg="1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9540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5600" dirty="0" smtClean="0">
                <a:solidFill>
                  <a:srgbClr val="E40059"/>
                </a:solidFill>
                <a:latin typeface="Times New Roman" pitchFamily="18" charset="0"/>
                <a:cs typeface="Times New Roman" pitchFamily="18" charset="0"/>
              </a:rPr>
              <a:t>10 </a:t>
            </a:r>
            <a:r>
              <a:rPr lang="fr-FR" sz="5600" dirty="0">
                <a:solidFill>
                  <a:srgbClr val="E40059"/>
                </a:solidFill>
                <a:latin typeface="Times New Roman" pitchFamily="18" charset="0"/>
                <a:cs typeface="Times New Roman" pitchFamily="18" charset="0"/>
              </a:rPr>
              <a:t>a une image positive.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N°10</a:t>
            </a:r>
          </a:p>
        </p:txBody>
      </p:sp>
      <p:pic>
        <p:nvPicPr>
          <p:cNvPr id="25604" name="Picture 5"/>
          <p:cNvPicPr>
            <a:picLocks noChangeAspect="1" noChangeArrowheads="1"/>
          </p:cNvPicPr>
          <p:nvPr/>
        </p:nvPicPr>
        <p:blipFill>
          <a:blip r:embed="rId3" cstate="print"/>
          <a:srcRect l="851" t="6374" r="7230" b="14342"/>
          <a:stretch>
            <a:fillRect/>
          </a:stretch>
        </p:blipFill>
        <p:spPr bwMode="auto">
          <a:xfrm>
            <a:off x="179388" y="1619250"/>
            <a:ext cx="877411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7" name="Connecteur droit avec flèche 6"/>
          <p:cNvCxnSpPr/>
          <p:nvPr/>
        </p:nvCxnSpPr>
        <p:spPr>
          <a:xfrm>
            <a:off x="7380288" y="2133600"/>
            <a:ext cx="0" cy="75565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11"/>
          <p:cNvSpPr txBox="1">
            <a:spLocks noChangeArrowheads="1"/>
          </p:cNvSpPr>
          <p:nvPr/>
        </p:nvSpPr>
        <p:spPr bwMode="auto">
          <a:xfrm rot="-282042">
            <a:off x="2724150" y="5803900"/>
            <a:ext cx="6596063" cy="862013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5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On ne peut pas savoir.</a:t>
            </a:r>
            <a:r>
              <a:rPr lang="fr-FR" sz="5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Ellipse 8"/>
          <p:cNvSpPr>
            <a:spLocks noChangeAspect="1"/>
          </p:cNvSpPr>
          <p:nvPr/>
        </p:nvSpPr>
        <p:spPr>
          <a:xfrm rot="10800000" flipV="1">
            <a:off x="7127875" y="1619250"/>
            <a:ext cx="539750" cy="541338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400" dirty="0" smtClean="0">
                <a:solidFill>
                  <a:srgbClr val="00B050"/>
                </a:solidFill>
                <a:latin typeface="Cambria" pitchFamily="18" charset="0"/>
              </a:rPr>
              <a:t>10 </a:t>
            </a:r>
            <a:endParaRPr lang="fr-FR" sz="2400" dirty="0">
              <a:solidFill>
                <a:srgbClr val="00B050"/>
              </a:solidFill>
              <a:latin typeface="Cambria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re 1"/>
          <p:cNvSpPr>
            <a:spLocks noGrp="1"/>
          </p:cNvSpPr>
          <p:nvPr>
            <p:ph type="title"/>
          </p:nvPr>
        </p:nvSpPr>
        <p:spPr>
          <a:xfrm>
            <a:off x="0" y="2714625"/>
            <a:ext cx="9144000" cy="1143000"/>
          </a:xfrm>
        </p:spPr>
        <p:txBody>
          <a:bodyPr rtlCol="0">
            <a:noAutofit/>
          </a:bodyPr>
          <a:lstStyle/>
          <a:p>
            <a:pPr eaLnBrk="1" fontAlgn="auto" hangingPunct="1">
              <a:spcAft>
                <a:spcPts val="0"/>
              </a:spcAft>
              <a:defRPr/>
            </a:pPr>
            <a:r>
              <a:rPr lang="fr-FR" sz="8000" cap="small" dirty="0" smtClean="0">
                <a:solidFill>
                  <a:schemeClr val="accent5"/>
                </a:solidFill>
                <a:latin typeface="Georgia" pitchFamily="18" charset="0"/>
                <a:cs typeface="Arial" pitchFamily="34" charset="0"/>
              </a:rPr>
              <a:t>FIN</a:t>
            </a:r>
            <a:endParaRPr lang="fr-FR" sz="8000" cap="small" dirty="0">
              <a:solidFill>
                <a:schemeClr val="accent5"/>
              </a:solidFill>
              <a:latin typeface="Georgia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(–7) est positif.</a:t>
            </a:r>
            <a:endParaRPr lang="fr-FR" sz="6000" i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N°0</a:t>
            </a:r>
          </a:p>
        </p:txBody>
      </p:sp>
      <p:pic>
        <p:nvPicPr>
          <p:cNvPr id="4100" name="Picture 5"/>
          <p:cNvPicPr>
            <a:picLocks noChangeAspect="1" noChangeArrowheads="1"/>
          </p:cNvPicPr>
          <p:nvPr/>
        </p:nvPicPr>
        <p:blipFill>
          <a:blip r:embed="rId3" cstate="print"/>
          <a:srcRect l="851" t="6374" r="7230" b="14342"/>
          <a:stretch>
            <a:fillRect/>
          </a:stretch>
        </p:blipFill>
        <p:spPr bwMode="auto">
          <a:xfrm>
            <a:off x="179388" y="1619250"/>
            <a:ext cx="877411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cxnSp>
        <p:nvCxnSpPr>
          <p:cNvPr id="5" name="Connecteur droit avec flèche 4"/>
          <p:cNvCxnSpPr/>
          <p:nvPr/>
        </p:nvCxnSpPr>
        <p:spPr>
          <a:xfrm>
            <a:off x="1908175" y="2133600"/>
            <a:ext cx="0" cy="431800"/>
          </a:xfrm>
          <a:prstGeom prst="straightConnector1">
            <a:avLst/>
          </a:prstGeom>
          <a:ln>
            <a:solidFill>
              <a:srgbClr val="00B050"/>
            </a:solidFill>
            <a:tailEnd type="arrow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8" name="ZoneTexte 11"/>
          <p:cNvSpPr txBox="1">
            <a:spLocks noChangeArrowheads="1"/>
          </p:cNvSpPr>
          <p:nvPr/>
        </p:nvSpPr>
        <p:spPr bwMode="auto">
          <a:xfrm rot="-871279">
            <a:off x="6673850" y="5681663"/>
            <a:ext cx="2592388" cy="1014412"/>
          </a:xfrm>
          <a:prstGeom prst="rect">
            <a:avLst/>
          </a:prstGeom>
          <a:solidFill>
            <a:srgbClr val="7030A0"/>
          </a:solid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VRAI</a:t>
            </a:r>
            <a:r>
              <a:rPr lang="fr-FR" sz="600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 </a:t>
            </a:r>
          </a:p>
        </p:txBody>
      </p:sp>
      <p:sp>
        <p:nvSpPr>
          <p:cNvPr id="9" name="Ellipse 8"/>
          <p:cNvSpPr>
            <a:spLocks noChangeAspect="1"/>
          </p:cNvSpPr>
          <p:nvPr/>
        </p:nvSpPr>
        <p:spPr>
          <a:xfrm rot="10800000" flipV="1">
            <a:off x="1619250" y="1619250"/>
            <a:ext cx="539750" cy="541338"/>
          </a:xfrm>
          <a:prstGeom prst="ellipse">
            <a:avLst/>
          </a:prstGeom>
          <a:noFill/>
          <a:ln w="38100">
            <a:solidFill>
              <a:srgbClr val="00B0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 algn="ctr">
              <a:defRPr/>
            </a:pPr>
            <a:r>
              <a:rPr lang="fr-FR" sz="2400" dirty="0">
                <a:solidFill>
                  <a:srgbClr val="00B050"/>
                </a:solidFill>
                <a:latin typeface="Cambria" pitchFamily="18" charset="0"/>
              </a:rPr>
              <a:t>–7 </a:t>
            </a: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2000"/>
                            </p:stCondLst>
                            <p:childTnLst>
                              <p:par>
                                <p:cTn id="9" presetID="4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ox(in)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500"/>
                            </p:stCondLst>
                            <p:childTnLst>
                              <p:par>
                                <p:cTn id="13" presetID="5" presetClass="entr" presetSubtype="1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  <p:bldP spid="9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N°1</a:t>
            </a:r>
          </a:p>
        </p:txBody>
      </p:sp>
      <p:pic>
        <p:nvPicPr>
          <p:cNvPr id="5123" name="Picture 5"/>
          <p:cNvPicPr>
            <a:picLocks noChangeAspect="1" noChangeArrowheads="1"/>
          </p:cNvPicPr>
          <p:nvPr/>
        </p:nvPicPr>
        <p:blipFill>
          <a:blip r:embed="rId3" cstate="print"/>
          <a:srcRect l="851" t="6374" r="7230" b="14342"/>
          <a:stretch>
            <a:fillRect/>
          </a:stretch>
        </p:blipFill>
        <p:spPr bwMode="auto">
          <a:xfrm>
            <a:off x="179388" y="1619250"/>
            <a:ext cx="877411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6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La fonction </a:t>
            </a:r>
            <a:r>
              <a:rPr lang="fr-FR" sz="6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est </a:t>
            </a:r>
          </a:p>
          <a:p>
            <a:pPr algn="ctr">
              <a:defRPr/>
            </a:pPr>
            <a:r>
              <a:rPr lang="fr-FR" sz="6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décroissante sur [–8 ; 0].</a:t>
            </a:r>
            <a:endParaRPr lang="fr-FR" sz="6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3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defRPr/>
            </a:pPr>
            <a:r>
              <a:rPr lang="fr-FR" sz="6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La fonction </a:t>
            </a:r>
            <a:r>
              <a:rPr lang="fr-FR" sz="6000" i="1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 est </a:t>
            </a:r>
          </a:p>
          <a:p>
            <a:pPr algn="ctr">
              <a:defRPr/>
            </a:pPr>
            <a:r>
              <a:rPr lang="fr-FR" sz="6000" dirty="0">
                <a:solidFill>
                  <a:schemeClr val="accent1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croissante sur [–3 ; 8].</a:t>
            </a:r>
            <a:endParaRPr lang="fr-FR" sz="6000" dirty="0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N°2</a:t>
            </a:r>
          </a:p>
        </p:txBody>
      </p:sp>
      <p:pic>
        <p:nvPicPr>
          <p:cNvPr id="6148" name="Picture 5"/>
          <p:cNvPicPr>
            <a:picLocks noChangeAspect="1" noChangeArrowheads="1"/>
          </p:cNvPicPr>
          <p:nvPr/>
        </p:nvPicPr>
        <p:blipFill>
          <a:blip r:embed="rId3" cstate="print"/>
          <a:srcRect l="851" t="6374" r="7230" b="14342"/>
          <a:stretch>
            <a:fillRect/>
          </a:stretch>
        </p:blipFill>
        <p:spPr bwMode="auto">
          <a:xfrm>
            <a:off x="179388" y="1619250"/>
            <a:ext cx="877411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2 n’a pas d’image.</a:t>
            </a:r>
            <a:endParaRPr lang="fr-FR" sz="6000" i="1">
              <a:solidFill>
                <a:schemeClr val="accent2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N°3</a:t>
            </a:r>
          </a:p>
        </p:txBody>
      </p:sp>
      <p:pic>
        <p:nvPicPr>
          <p:cNvPr id="7172" name="Picture 5"/>
          <p:cNvPicPr>
            <a:picLocks noChangeAspect="1" noChangeArrowheads="1"/>
          </p:cNvPicPr>
          <p:nvPr/>
        </p:nvPicPr>
        <p:blipFill>
          <a:blip r:embed="rId3" cstate="print"/>
          <a:srcRect l="851" t="6374" r="7230" b="14342"/>
          <a:stretch>
            <a:fillRect/>
          </a:stretch>
        </p:blipFill>
        <p:spPr bwMode="auto">
          <a:xfrm>
            <a:off x="179388" y="1619250"/>
            <a:ext cx="877411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La fonction 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est positive </a:t>
            </a:r>
          </a:p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sur [8 ; 11].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N°4</a:t>
            </a:r>
          </a:p>
        </p:txBody>
      </p:sp>
      <p:pic>
        <p:nvPicPr>
          <p:cNvPr id="8196" name="Picture 5"/>
          <p:cNvPicPr>
            <a:picLocks noChangeAspect="1" noChangeArrowheads="1"/>
          </p:cNvPicPr>
          <p:nvPr/>
        </p:nvPicPr>
        <p:blipFill>
          <a:blip r:embed="rId3" cstate="print"/>
          <a:srcRect l="851" t="6374" r="7230" b="14342"/>
          <a:stretch>
            <a:fillRect/>
          </a:stretch>
        </p:blipFill>
        <p:spPr bwMode="auto">
          <a:xfrm>
            <a:off x="179388" y="1619250"/>
            <a:ext cx="877411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1016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L’image de –2 est négative.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N°5</a:t>
            </a:r>
          </a:p>
        </p:txBody>
      </p:sp>
      <p:pic>
        <p:nvPicPr>
          <p:cNvPr id="9220" name="Picture 5"/>
          <p:cNvPicPr>
            <a:picLocks noChangeAspect="1" noChangeArrowheads="1"/>
          </p:cNvPicPr>
          <p:nvPr/>
        </p:nvPicPr>
        <p:blipFill>
          <a:blip r:embed="rId3" cstate="print"/>
          <a:srcRect l="851" t="6374" r="7230" b="14342"/>
          <a:stretch>
            <a:fillRect/>
          </a:stretch>
        </p:blipFill>
        <p:spPr bwMode="auto">
          <a:xfrm>
            <a:off x="179388" y="1619250"/>
            <a:ext cx="877411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ZoneTexte 11"/>
          <p:cNvSpPr txBox="1">
            <a:spLocks noChangeArrowheads="1"/>
          </p:cNvSpPr>
          <p:nvPr/>
        </p:nvSpPr>
        <p:spPr bwMode="auto">
          <a:xfrm>
            <a:off x="0" y="4149725"/>
            <a:ext cx="9144000" cy="1938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La fonction </a:t>
            </a:r>
            <a:r>
              <a:rPr lang="fr-FR" sz="6000" i="1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f</a:t>
            </a:r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 est négative </a:t>
            </a:r>
          </a:p>
          <a:p>
            <a:pPr algn="ctr"/>
            <a:r>
              <a:rPr lang="fr-FR" sz="6000">
                <a:solidFill>
                  <a:schemeClr val="accent2"/>
                </a:solidFill>
                <a:latin typeface="Times New Roman" pitchFamily="18" charset="0"/>
                <a:cs typeface="Times New Roman" pitchFamily="18" charset="0"/>
              </a:rPr>
              <a:t>sur [3 ; 5].</a:t>
            </a:r>
          </a:p>
        </p:txBody>
      </p:sp>
      <p:sp>
        <p:nvSpPr>
          <p:cNvPr id="6" name="Titre 1"/>
          <p:cNvSpPr txBox="1">
            <a:spLocks/>
          </p:cNvSpPr>
          <p:nvPr/>
        </p:nvSpPr>
        <p:spPr bwMode="auto">
          <a:xfrm>
            <a:off x="0" y="0"/>
            <a:ext cx="9144000" cy="1268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ctr"/>
          <a:lstStyle/>
          <a:p>
            <a:pPr algn="ctr">
              <a:defRPr/>
            </a:pPr>
            <a:r>
              <a:rPr lang="fr-FR" sz="6600" b="1" dirty="0">
                <a:latin typeface="Times New Roman" pitchFamily="18" charset="0"/>
                <a:ea typeface="+mj-ea"/>
                <a:cs typeface="Times New Roman" pitchFamily="18" charset="0"/>
              </a:rPr>
              <a:t>N°6</a:t>
            </a:r>
          </a:p>
        </p:txBody>
      </p:sp>
      <p:pic>
        <p:nvPicPr>
          <p:cNvPr id="10244" name="Picture 5"/>
          <p:cNvPicPr>
            <a:picLocks noChangeAspect="1" noChangeArrowheads="1"/>
          </p:cNvPicPr>
          <p:nvPr/>
        </p:nvPicPr>
        <p:blipFill>
          <a:blip r:embed="rId3" cstate="print"/>
          <a:srcRect l="851" t="6374" r="7230" b="14342"/>
          <a:stretch>
            <a:fillRect/>
          </a:stretch>
        </p:blipFill>
        <p:spPr bwMode="auto">
          <a:xfrm>
            <a:off x="179388" y="1619250"/>
            <a:ext cx="8774112" cy="20177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>
    <p:fade thruBlk="1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hème Office">
  <a:themeElements>
    <a:clrScheme name="Personnalisé 2">
      <a:dk1>
        <a:sysClr val="windowText" lastClr="000000"/>
      </a:dk1>
      <a:lt1>
        <a:sysClr val="window" lastClr="FFFFFF"/>
      </a:lt1>
      <a:dk2>
        <a:srgbClr val="666666"/>
      </a:dk2>
      <a:lt2>
        <a:srgbClr val="D2D2D2"/>
      </a:lt2>
      <a:accent1>
        <a:srgbClr val="FF388C"/>
      </a:accent1>
      <a:accent2>
        <a:srgbClr val="E40059"/>
      </a:accent2>
      <a:accent3>
        <a:srgbClr val="9C007F"/>
      </a:accent3>
      <a:accent4>
        <a:srgbClr val="68007F"/>
      </a:accent4>
      <a:accent5>
        <a:srgbClr val="005BD3"/>
      </a:accent5>
      <a:accent6>
        <a:srgbClr val="002060"/>
      </a:accent6>
      <a:hlink>
        <a:srgbClr val="17BBFD"/>
      </a:hlink>
      <a:folHlink>
        <a:srgbClr val="FF79C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hèm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349</Words>
  <Application>Microsoft Office PowerPoint</Application>
  <PresentationFormat>Affichage à l'écran (4:3)</PresentationFormat>
  <Paragraphs>113</Paragraphs>
  <Slides>25</Slides>
  <Notes>25</Notes>
  <HiddenSlides>0</HiddenSlides>
  <MMClips>0</MMClips>
  <ScaleCrop>false</ScaleCrop>
  <HeadingPairs>
    <vt:vector size="4" baseType="variant">
      <vt:variant>
        <vt:lpstr>Thème</vt:lpstr>
      </vt:variant>
      <vt:variant>
        <vt:i4>1</vt:i4>
      </vt:variant>
      <vt:variant>
        <vt:lpstr>Titres des diapositives</vt:lpstr>
      </vt:variant>
      <vt:variant>
        <vt:i4>25</vt:i4>
      </vt:variant>
    </vt:vector>
  </HeadingPairs>
  <TitlesOfParts>
    <vt:vector size="26" baseType="lpstr">
      <vt:lpstr>Thème Office</vt:lpstr>
      <vt:lpstr>Diapositive 0</vt:lpstr>
      <vt:lpstr>Diapositive 1</vt:lpstr>
      <vt:lpstr>Diapositive 2</vt:lpstr>
      <vt:lpstr>Diapositive 3</vt:lpstr>
      <vt:lpstr>Diapositive 4</vt:lpstr>
      <vt:lpstr>Diapositive 5</vt:lpstr>
      <vt:lpstr>Diapositive 6</vt:lpstr>
      <vt:lpstr>Diapositive 7</vt:lpstr>
      <vt:lpstr>Diapositive 8</vt:lpstr>
      <vt:lpstr>Diapositive 9</vt:lpstr>
      <vt:lpstr>Diapositive 10</vt:lpstr>
      <vt:lpstr>Diapositive 11</vt:lpstr>
      <vt:lpstr>Diapositive 12</vt:lpstr>
      <vt:lpstr>Correction</vt:lpstr>
      <vt:lpstr>Diapositive 14</vt:lpstr>
      <vt:lpstr>Diapositive 15</vt:lpstr>
      <vt:lpstr>Diapositive 16</vt:lpstr>
      <vt:lpstr>Diapositive 17</vt:lpstr>
      <vt:lpstr>Diapositive 18</vt:lpstr>
      <vt:lpstr>Diapositive 19</vt:lpstr>
      <vt:lpstr>Diapositive 20</vt:lpstr>
      <vt:lpstr>Diapositive 21</vt:lpstr>
      <vt:lpstr>Diapositive 22</vt:lpstr>
      <vt:lpstr>Diapositive 23</vt:lpstr>
      <vt:lpstr>FIN</vt:lpstr>
    </vt:vector>
  </TitlesOfParts>
  <Company>Hewlett-Packard Company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Diapositive 0</dc:title>
  <dc:creator>Marielle Séguy</dc:creator>
  <cp:lastModifiedBy>Marielle Séguy</cp:lastModifiedBy>
  <cp:revision>256</cp:revision>
  <dcterms:created xsi:type="dcterms:W3CDTF">2008-11-15T15:38:50Z</dcterms:created>
  <dcterms:modified xsi:type="dcterms:W3CDTF">2015-04-23T09:52:33Z</dcterms:modified>
</cp:coreProperties>
</file>