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Default Extension="png" ContentType="image/png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6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  <p:sldMasterId id="2147483792" r:id="rId2"/>
  </p:sldMasterIdLst>
  <p:notesMasterIdLst>
    <p:notesMasterId r:id="rId28"/>
  </p:notesMasterIdLst>
  <p:sldIdLst>
    <p:sldId id="365" r:id="rId3"/>
    <p:sldId id="359" r:id="rId4"/>
    <p:sldId id="333" r:id="rId5"/>
    <p:sldId id="334" r:id="rId6"/>
    <p:sldId id="335" r:id="rId7"/>
    <p:sldId id="336" r:id="rId8"/>
    <p:sldId id="338" r:id="rId9"/>
    <p:sldId id="360" r:id="rId10"/>
    <p:sldId id="339" r:id="rId11"/>
    <p:sldId id="357" r:id="rId12"/>
    <p:sldId id="340" r:id="rId13"/>
    <p:sldId id="342" r:id="rId14"/>
    <p:sldId id="343" r:id="rId15"/>
    <p:sldId id="363" r:id="rId16"/>
    <p:sldId id="346" r:id="rId17"/>
    <p:sldId id="347" r:id="rId18"/>
    <p:sldId id="348" r:id="rId19"/>
    <p:sldId id="349" r:id="rId20"/>
    <p:sldId id="351" r:id="rId21"/>
    <p:sldId id="352" r:id="rId22"/>
    <p:sldId id="354" r:id="rId23"/>
    <p:sldId id="353" r:id="rId24"/>
    <p:sldId id="355" r:id="rId25"/>
    <p:sldId id="356" r:id="rId26"/>
    <p:sldId id="362" r:id="rId27"/>
  </p:sldIdLst>
  <p:sldSz cx="9144000" cy="6858000" type="screen4x3"/>
  <p:notesSz cx="6858000" cy="9144000"/>
  <p:defaultTextStyle>
    <a:defPPr>
      <a:defRPr lang="fr-FR"/>
    </a:defPPr>
    <a:lvl1pPr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eaLnBrk="0" fontAlgn="base" hangingPunct="0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47" d="100"/>
          <a:sy n="47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ableStyles" Target="tableStyle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theme" Target="theme/theme1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EA914F22-5E9A-4861-8078-38D74EECCF29}" type="datetimeFigureOut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latin typeface="Calibri" pitchFamily="34" charset="0"/>
              </a:defRPr>
            </a:lvl1pPr>
          </a:lstStyle>
          <a:p>
            <a:pPr>
              <a:defRPr/>
            </a:pPr>
            <a:fld id="{0C313CA5-2E06-48C4-AF36-77810126A3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891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A697F6B-F0A0-439B-B86D-A5989FA04D4A}" type="slidenum">
              <a:rPr lang="fr-FR" smtClean="0"/>
              <a:pPr/>
              <a:t>9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994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C06D1990-2469-4FD6-A546-1855294CDE11}" type="slidenum">
              <a:rPr lang="fr-FR" smtClean="0"/>
              <a:pPr/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096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151AD44-F7F2-4DCF-85C4-95048FBA8C55}" type="slidenum">
              <a:rPr lang="fr-FR" smtClean="0"/>
              <a:pPr/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19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88E7B61-4A89-460A-893F-35E518C0AE09}" type="slidenum">
              <a:rPr lang="fr-FR" smtClean="0"/>
              <a:pPr/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301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8B89B484-1E0F-4ED8-B95C-84AF80950801}" type="slidenum">
              <a:rPr lang="fr-FR" smtClean="0"/>
              <a:pPr/>
              <a:t>13</a:t>
            </a:fld>
            <a:endParaRPr lang="fr-FR" smtClean="0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403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69D82C0-53B8-4905-B447-BC17AE22A576}" type="slidenum">
              <a:rPr lang="fr-FR" smtClean="0"/>
              <a:pPr/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506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06E26E8-6EFF-459D-9103-517EAF60612A}" type="slidenum">
              <a:rPr lang="fr-FR" smtClean="0"/>
              <a:pPr/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608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F22FAC67-C9BA-416F-862E-5B7AE6B843BA}" type="slidenum">
              <a:rPr lang="fr-FR" smtClean="0"/>
              <a:pPr/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710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0219A302-E963-432F-B2EF-0C2E2E9BD648}" type="slidenum">
              <a:rPr lang="fr-FR" smtClean="0"/>
              <a:pPr/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813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4BFD0A3-578F-418E-9FE2-BC1D1C97F40E}" type="slidenum">
              <a:rPr lang="fr-FR" smtClean="0"/>
              <a:pPr/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072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78A3C7D-A40E-41C7-B0A5-5F39BB758CBB}" type="slidenum">
              <a:rPr lang="fr-FR" smtClean="0"/>
              <a:pPr/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4915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85FD9FB-28A8-4FCA-AE75-89D9346EF5EC}" type="slidenum">
              <a:rPr lang="fr-FR" smtClean="0"/>
              <a:pPr/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5018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EA67480-80E3-4931-84A5-E20622A2362B}" type="slidenum">
              <a:rPr lang="fr-FR" smtClean="0"/>
              <a:pPr/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5120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78F30CF-4A64-4E29-AF23-816C6E4761D2}" type="slidenum">
              <a:rPr lang="fr-FR" smtClean="0"/>
              <a:pPr/>
              <a:t>21</a:t>
            </a:fld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5222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B74E76E8-6BD4-475B-9C60-DDB74B864387}" type="slidenum">
              <a:rPr lang="fr-FR" smtClean="0"/>
              <a:pPr/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5325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AF000CC-B07D-442A-80FD-B0B6954375CA}" type="slidenum">
              <a:rPr lang="fr-FR" smtClean="0"/>
              <a:pPr/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42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542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5FAA4961-6494-4369-AB82-6C662714C99D}" type="slidenum">
              <a:rPr lang="fr-FR" smtClean="0"/>
              <a:pPr/>
              <a:t>24</a:t>
            </a:fld>
            <a:endParaRPr lang="fr-FR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174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EE1C0C92-E6D2-45BA-8BCC-8BFF4B0F738A}" type="slidenum">
              <a:rPr lang="fr-FR" smtClean="0"/>
              <a:pPr/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277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3F2C5FC-A717-4809-BC1C-42971A350940}" type="slidenum">
              <a:rPr lang="fr-FR" smtClean="0"/>
              <a:pPr/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379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7675508-7E65-4997-B3FF-7C5A46CA3AF5}" type="slidenum">
              <a:rPr lang="fr-FR" smtClean="0"/>
              <a:pPr/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4820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7BD4D698-5138-419A-BE51-802EB70C6B84}" type="slidenum">
              <a:rPr lang="fr-FR" smtClean="0"/>
              <a:pPr/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5844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33A6C612-4F2D-45E3-929E-5BA5B6C488D3}" type="slidenum">
              <a:rPr lang="fr-FR" smtClean="0"/>
              <a:pPr/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686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6467E85E-7811-4349-89D3-13645459F9E6}" type="slidenum">
              <a:rPr lang="fr-FR" smtClean="0"/>
              <a:pPr/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37892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22F67DDC-326E-4B94-AAB8-28DEF2A782FC}" type="slidenum">
              <a:rPr lang="fr-FR" smtClean="0"/>
              <a:pPr/>
              <a:t>8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A667F1-AABC-40F1-A78F-C79AE9DF75C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A811DCA-1354-4636-9ABC-290280BEA1A2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156E6E7-3E3B-489B-90C9-6A67FC4CE721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82177D7-E025-4716-9D7C-10FB310E091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DB91226-8768-4902-A020-70D9EDFE8B3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6B577A-0190-4042-95BC-4F49B16408B9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E845C0C-040F-4664-835F-7A4E042C4EB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5C59E4-1C69-409C-B67B-D523BAF267D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0C63125-D0FD-4EC7-96B4-8BADB007458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1CB0849-DBC7-4989-9ABE-662319B165F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F461487-57A8-426F-8E54-48B9F32A8CC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FF88DB-77D9-4627-8705-F9F795F4C9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5E2824-E071-410D-8711-6AE8EC343954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B5634E6-B823-49DE-94F7-E0049844107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84C1BDF-DEB2-4D46-B1FA-349DBF986ACE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CF63EF5-EBDC-455A-86D7-FE1287A784F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AF6FFF1-322F-435E-B735-A158FF69AD98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7E4EC3A-557A-402D-95F6-A37D323D688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37EA70-A3B4-44FD-8241-01C6D4E70AE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B0E148C-61F9-46A0-ACB4-C8A08C3D252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C68BEB-1B34-4845-B667-1E9AD145587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C2EAE-AE8D-47F7-9EDE-FC498BB747B3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EFF4133-F397-43A9-9ED8-18F7C80F46C5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3CE1AF-DBBC-4A54-A3FC-C868655A076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B53242F-C73B-44A9-83CC-F7B0FA857D9A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0EB2954-4D9A-481E-8F37-16518AD1910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C459964-354C-4764-B517-5E0FEB72169B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952385F-8B5F-44DE-9983-FCE0CB9A817A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E44E804-C0AD-4337-9A92-0E9322E078E0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F1212C8-1DEF-4E3D-8E28-D4716E2A6A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499981-78B2-4B66-870A-02D299AA601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863F1BF-5DE3-4CBE-ABAF-B886918177E4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1C74326-1D07-48E9-AED7-D21562DD517E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D41A898-E277-4CDD-AB31-80611267C1C1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982B116-AF8C-4AFC-ABEF-927DF7FC80BB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3E3AB0C-9270-43D5-B885-B4CEC9D1FD2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5097639-0475-44F5-AD9F-9A6AD294C74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F8F4D73-091E-4FCA-8727-86C5166C3F1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0BC8D4-C81B-40E1-AF79-66C2D7836421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56B6CF29-613A-4E68-94D8-F34146E7A7F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0FB03AC-E70F-4B65-8DE2-7396F030DA54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94BB827-F20F-4F73-9F9A-3E843E8F041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A0357C7-79C0-4C2E-90F8-AC8FDEA104C9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267BAA7-F2D8-4CEC-B683-2A15EFF76ABF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FE2312D1-33E4-4783-8A67-841F870A57D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42C128CB-9338-42E7-83E6-2AEBA3DB740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2051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B61F479F-065A-48CE-A0C8-0E2AE0C132A0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prstClr val="black">
                    <a:tint val="75000"/>
                  </a:prst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itchFamily="34" charset="0"/>
              </a:defRPr>
            </a:lvl1pPr>
          </a:lstStyle>
          <a:p>
            <a:pPr>
              <a:defRPr/>
            </a:pPr>
            <a:fld id="{801F0959-982E-42D2-83B0-9E88ED35119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04" r:id="rId1"/>
    <p:sldLayoutId id="2147483805" r:id="rId2"/>
    <p:sldLayoutId id="2147483806" r:id="rId3"/>
    <p:sldLayoutId id="2147483807" r:id="rId4"/>
    <p:sldLayoutId id="2147483808" r:id="rId5"/>
    <p:sldLayoutId id="2147483809" r:id="rId6"/>
    <p:sldLayoutId id="2147483810" r:id="rId7"/>
    <p:sldLayoutId id="2147483811" r:id="rId8"/>
    <p:sldLayoutId id="2147483812" r:id="rId9"/>
    <p:sldLayoutId id="2147483813" r:id="rId10"/>
    <p:sldLayoutId id="2147483814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8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Notion de fonction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</a:br>
            <a:r>
              <a:rPr lang="fr-FR" sz="6600" b="1" cap="small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Série </a:t>
            </a:r>
            <a:r>
              <a:rPr lang="fr-FR" sz="6600" b="1" cap="small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7</a:t>
            </a:r>
            <a:endParaRPr lang="fr-FR" sz="6000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≤ 3. 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grpSp>
        <p:nvGrpSpPr>
          <p:cNvPr id="12292" name="Groupe 15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12293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12300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12302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7" name="Ellipse 36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8" name="Ellipse 37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9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0" name="Ellipse 39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3" name="Ellipse 42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35" name="Ellipse 34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12294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3" name="Connecteur droit 32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2295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1" name="Connecteur droit 30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80513" cy="69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≥ –2. 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grpSp>
        <p:nvGrpSpPr>
          <p:cNvPr id="13316" name="Groupe 15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13317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13324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13326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7" name="Ellipse 36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8" name="Ellipse 37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9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0" name="Ellipse 39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3" name="Ellipse 42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35" name="Ellipse 34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13318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3" name="Connecteur droit 32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3319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1" name="Connecteur droit 30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&lt; 3. 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grpSp>
        <p:nvGrpSpPr>
          <p:cNvPr id="14340" name="Groupe 15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14341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14348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14350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8" name="Ellipse 27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29" name="Ellipse 28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0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1" name="Ellipse 30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3" name="Ellipse 32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3" name="Ellipse 42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26" name="Ellipse 25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14342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24" name="Connecteur droit 23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4343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21" name="Rectangle 20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22" name="Connecteur droit 21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80513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&lt; –3. </a:t>
            </a:r>
          </a:p>
        </p:txBody>
      </p:sp>
      <p:sp>
        <p:nvSpPr>
          <p:cNvPr id="17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grpSp>
        <p:nvGrpSpPr>
          <p:cNvPr id="15364" name="Groupe 15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15365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15372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15374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7" name="Ellipse 36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8" name="Ellipse 37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9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0" name="Ellipse 39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1" name="Ellipse 40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3" name="Ellipse 42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35" name="Ellipse 34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15366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32" name="Rectangle 31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3" name="Connecteur droit 32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5367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30" name="Rectangle 29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1" name="Connecteur droit 30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7410" name="Groupe 65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17418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17425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75" name="Ellipse 74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76" name="Ellipse 75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77" name="Ellipse 76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78" name="Ellipse 77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79" name="Ellipse 78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80" name="Ellipse 79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81" name="Ellipse 80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82" name="Ellipse 81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83" name="Ellipse 82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17419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72" name="Rectangle 71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73" name="Connecteur droit 72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7420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70" name="Rectangle 69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71" name="Connecteur droit 70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7411" name="ZoneTexte 11"/>
          <p:cNvSpPr txBox="1">
            <a:spLocks noChangeArrowheads="1"/>
          </p:cNvSpPr>
          <p:nvPr/>
        </p:nvSpPr>
        <p:spPr bwMode="auto">
          <a:xfrm>
            <a:off x="0" y="5180013"/>
            <a:ext cx="91440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[–7 ; 6] l’équation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0. </a:t>
            </a:r>
          </a:p>
        </p:txBody>
      </p:sp>
      <p:sp>
        <p:nvSpPr>
          <p:cNvPr id="10" name="ZoneTexte 11"/>
          <p:cNvSpPr txBox="1">
            <a:spLocks noChangeArrowheads="1"/>
          </p:cNvSpPr>
          <p:nvPr/>
        </p:nvSpPr>
        <p:spPr bwMode="auto">
          <a:xfrm>
            <a:off x="0" y="56610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Sur [–7 ; 6] l’équation 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= 0 </a:t>
            </a:r>
          </a:p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deux solutions 1 et 5. 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1979613" y="3095625"/>
            <a:ext cx="2809875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4787900" y="3095625"/>
            <a:ext cx="2447925" cy="793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17"/>
          <p:cNvCxnSpPr/>
          <p:nvPr/>
        </p:nvCxnSpPr>
        <p:spPr>
          <a:xfrm>
            <a:off x="5202238" y="2924175"/>
            <a:ext cx="0" cy="2889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18"/>
          <p:cNvCxnSpPr/>
          <p:nvPr/>
        </p:nvCxnSpPr>
        <p:spPr>
          <a:xfrm>
            <a:off x="6804025" y="2924175"/>
            <a:ext cx="0" cy="2889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8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8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2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8434" name="Groupe 47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18440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18447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7" name="Ellipse 56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3" name="Ellipse 62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4" name="Ellipse 63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5" name="Ellipse 64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18441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55" name="Connecteur droit 54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8442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53" name="Connecteur droit 52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8435" name="ZoneTexte 11"/>
          <p:cNvSpPr txBox="1">
            <a:spLocks noChangeArrowheads="1"/>
          </p:cNvSpPr>
          <p:nvPr/>
        </p:nvSpPr>
        <p:spPr bwMode="auto">
          <a:xfrm>
            <a:off x="0" y="5229225"/>
            <a:ext cx="9144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[–3 ; 0] l’équation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–2. </a:t>
            </a:r>
          </a:p>
        </p:txBody>
      </p:sp>
      <p:sp>
        <p:nvSpPr>
          <p:cNvPr id="10" name="ZoneTexte 11"/>
          <p:cNvSpPr txBox="1">
            <a:spLocks noChangeArrowheads="1"/>
          </p:cNvSpPr>
          <p:nvPr/>
        </p:nvSpPr>
        <p:spPr bwMode="auto">
          <a:xfrm>
            <a:off x="0" y="5732463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Sur [–3 ; 0] l’équation 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= –2 </a:t>
            </a:r>
          </a:p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une solution –2.</a:t>
            </a:r>
          </a:p>
        </p:txBody>
      </p:sp>
      <p:cxnSp>
        <p:nvCxnSpPr>
          <p:cNvPr id="12" name="Connecteur droit avec flèche 11"/>
          <p:cNvCxnSpPr/>
          <p:nvPr/>
        </p:nvCxnSpPr>
        <p:spPr>
          <a:xfrm flipH="1">
            <a:off x="3563938" y="3860800"/>
            <a:ext cx="1225550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8" name="Connecteur droit avec flèche 17"/>
          <p:cNvCxnSpPr/>
          <p:nvPr/>
        </p:nvCxnSpPr>
        <p:spPr>
          <a:xfrm flipV="1">
            <a:off x="3995738" y="3068638"/>
            <a:ext cx="0" cy="79216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458" name="Groupe 44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19465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19472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Ellipse 53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19466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52" name="Connecteur droit 51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9467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50" name="Connecteur droit 49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19459" name="ZoneTexte 11"/>
          <p:cNvSpPr txBox="1">
            <a:spLocks noChangeArrowheads="1"/>
          </p:cNvSpPr>
          <p:nvPr/>
        </p:nvSpPr>
        <p:spPr bwMode="auto">
          <a:xfrm>
            <a:off x="0" y="5229225"/>
            <a:ext cx="9144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[–7 ; 0] l’équation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–1. </a:t>
            </a:r>
          </a:p>
        </p:txBody>
      </p:sp>
      <p:sp>
        <p:nvSpPr>
          <p:cNvPr id="10" name="ZoneTexte 11"/>
          <p:cNvSpPr txBox="1">
            <a:spLocks noChangeArrowheads="1"/>
          </p:cNvSpPr>
          <p:nvPr/>
        </p:nvSpPr>
        <p:spPr bwMode="auto">
          <a:xfrm>
            <a:off x="0" y="5732463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Sur [–7 ; 0] l’équation 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= –1 </a:t>
            </a:r>
          </a:p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deux solutions –3 et 0.</a:t>
            </a:r>
          </a:p>
        </p:txBody>
      </p:sp>
      <p:cxnSp>
        <p:nvCxnSpPr>
          <p:cNvPr id="11" name="Connecteur droit avec flèche 10"/>
          <p:cNvCxnSpPr/>
          <p:nvPr/>
        </p:nvCxnSpPr>
        <p:spPr>
          <a:xfrm flipH="1">
            <a:off x="1979613" y="3492500"/>
            <a:ext cx="2809875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3600450" y="3060700"/>
            <a:ext cx="0" cy="4318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Connecteur droit avec flèche 18"/>
          <p:cNvCxnSpPr/>
          <p:nvPr/>
        </p:nvCxnSpPr>
        <p:spPr>
          <a:xfrm flipV="1">
            <a:off x="4787900" y="3060700"/>
            <a:ext cx="0" cy="4318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0482" name="Groupe 44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20490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20497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4" name="Ellipse 53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20491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51" name="Rectangle 50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52" name="Connecteur droit 51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0492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49" name="Rectangle 48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50" name="Connecteur droit 49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0483" name="ZoneTexte 11"/>
          <p:cNvSpPr txBox="1">
            <a:spLocks noChangeArrowheads="1"/>
          </p:cNvSpPr>
          <p:nvPr/>
        </p:nvSpPr>
        <p:spPr bwMode="auto">
          <a:xfrm>
            <a:off x="0" y="5180013"/>
            <a:ext cx="9144000" cy="552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Sur [–7 ; 6] combien de solutions a l’équation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1 ? </a:t>
            </a:r>
          </a:p>
        </p:txBody>
      </p:sp>
      <p:sp>
        <p:nvSpPr>
          <p:cNvPr id="10" name="ZoneTexte 11"/>
          <p:cNvSpPr txBox="1">
            <a:spLocks noChangeArrowheads="1"/>
          </p:cNvSpPr>
          <p:nvPr/>
        </p:nvSpPr>
        <p:spPr bwMode="auto">
          <a:xfrm>
            <a:off x="0" y="5732463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Sur [–7 ; 6] l’équation 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= 1 </a:t>
            </a:r>
          </a:p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a deux solutions.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 flipH="1">
            <a:off x="1979613" y="2708275"/>
            <a:ext cx="2809875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4789488" y="2708275"/>
            <a:ext cx="2446337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Connecteur droit avec flèche 20"/>
          <p:cNvCxnSpPr/>
          <p:nvPr/>
        </p:nvCxnSpPr>
        <p:spPr>
          <a:xfrm flipH="1">
            <a:off x="5508625" y="2708275"/>
            <a:ext cx="0" cy="36036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2" name="Connecteur droit avec flèche 21"/>
          <p:cNvCxnSpPr/>
          <p:nvPr/>
        </p:nvCxnSpPr>
        <p:spPr>
          <a:xfrm flipH="1">
            <a:off x="6588125" y="2708275"/>
            <a:ext cx="0" cy="36036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e 47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21512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21519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7" name="Ellipse 56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0" name="Ellipse 59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1" name="Ellipse 60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2" name="Ellipse 61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3" name="Ellipse 62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4" name="Ellipse 63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65" name="Ellipse 64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21513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54" name="Rectangle 53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55" name="Connecteur droit 54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1514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52" name="Rectangle 51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53" name="Connecteur droit 52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1507" name="ZoneTexte 11"/>
          <p:cNvSpPr txBox="1">
            <a:spLocks noChangeArrowheads="1"/>
          </p:cNvSpPr>
          <p:nvPr/>
        </p:nvSpPr>
        <p:spPr bwMode="auto">
          <a:xfrm>
            <a:off x="0" y="5229225"/>
            <a:ext cx="9144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[–7 ; 6] l’équation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4. </a:t>
            </a:r>
          </a:p>
        </p:txBody>
      </p:sp>
      <p:sp>
        <p:nvSpPr>
          <p:cNvPr id="10" name="ZoneTexte 11"/>
          <p:cNvSpPr txBox="1">
            <a:spLocks noChangeArrowheads="1"/>
          </p:cNvSpPr>
          <p:nvPr/>
        </p:nvSpPr>
        <p:spPr bwMode="auto">
          <a:xfrm>
            <a:off x="0" y="5732463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Sur [-7 ; 6] l’équation 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) = 4 </a:t>
            </a:r>
          </a:p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n’a aucune solution.</a:t>
            </a:r>
            <a:endParaRPr lang="fr-FR" sz="290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 flipH="1">
            <a:off x="1979613" y="1484313"/>
            <a:ext cx="2809875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avec flèche 8"/>
          <p:cNvCxnSpPr/>
          <p:nvPr/>
        </p:nvCxnSpPr>
        <p:spPr>
          <a:xfrm>
            <a:off x="4789488" y="1484313"/>
            <a:ext cx="2446337" cy="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098" name="Groupe 27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4101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4108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9" name="Ellipse 8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10" name="Ellipse 9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12" name="Ellipse 11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14" name="Ellipse 13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15" name="Ellipse 14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16" name="Ellipse 15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17" name="Ellipse 16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18" name="Ellipse 17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19" name="Ellipse 18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4102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20" name="Rectangle 19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22" name="Connecteur droit 21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4103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26" name="Connecteur droit 25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4099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les équations proposées.</a:t>
            </a:r>
          </a:p>
        </p:txBody>
      </p:sp>
      <p:sp>
        <p:nvSpPr>
          <p:cNvPr id="8" name="Titre 1"/>
          <p:cNvSpPr txBox="1">
            <a:spLocks/>
          </p:cNvSpPr>
          <p:nvPr/>
        </p:nvSpPr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fr-FR" sz="4000" dirty="0">
                <a:solidFill>
                  <a:schemeClr val="accent5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Voici la représentation graphique d’une fonction </a:t>
            </a:r>
            <a:r>
              <a:rPr lang="fr-FR" sz="4000" i="1" dirty="0">
                <a:solidFill>
                  <a:schemeClr val="accent5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f </a:t>
            </a:r>
            <a:r>
              <a:rPr lang="fr-FR" sz="4000" dirty="0">
                <a:solidFill>
                  <a:schemeClr val="accent5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définie sur [–7 ; 6] :</a:t>
            </a:r>
            <a:endParaRPr lang="fr-FR" sz="4000" i="1" dirty="0">
              <a:solidFill>
                <a:schemeClr val="accent5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530" name="Groupe 21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22539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22546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22548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3" name="Ellipse 42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5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6" name="Ellipse 45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7" name="Ellipse 46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8" name="Ellipse 47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9" name="Ellipse 48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0" name="Ellipse 49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41" name="Ellipse 40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22540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38" name="Rectangle 37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9" name="Connecteur droit 38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2541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28" name="Rectangle 27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7" name="Connecteur droit 36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2531" name="ZoneTexte 11"/>
          <p:cNvSpPr txBox="1">
            <a:spLocks noChangeArrowheads="1"/>
          </p:cNvSpPr>
          <p:nvPr/>
        </p:nvSpPr>
        <p:spPr bwMode="auto">
          <a:xfrm>
            <a:off x="0" y="5267325"/>
            <a:ext cx="9144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≥ 1. </a:t>
            </a:r>
          </a:p>
        </p:txBody>
      </p:sp>
      <p:sp>
        <p:nvSpPr>
          <p:cNvPr id="9" name="ZoneTexte 11"/>
          <p:cNvSpPr txBox="1">
            <a:spLocks noChangeArrowheads="1"/>
          </p:cNvSpPr>
          <p:nvPr/>
        </p:nvSpPr>
        <p:spPr bwMode="auto">
          <a:xfrm>
            <a:off x="0" y="5732463"/>
            <a:ext cx="9144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L’ensemble des solutions est [– 4 ; 0].</a:t>
            </a:r>
          </a:p>
        </p:txBody>
      </p:sp>
      <p:cxnSp>
        <p:nvCxnSpPr>
          <p:cNvPr id="12" name="Connecteur droit 11"/>
          <p:cNvCxnSpPr/>
          <p:nvPr/>
        </p:nvCxnSpPr>
        <p:spPr>
          <a:xfrm flipH="1">
            <a:off x="2771775" y="2852738"/>
            <a:ext cx="172878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16"/>
          <p:cNvCxnSpPr/>
          <p:nvPr/>
        </p:nvCxnSpPr>
        <p:spPr>
          <a:xfrm flipH="1">
            <a:off x="2771775" y="3284538"/>
            <a:ext cx="172878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>
            <a:off x="2771775" y="2924175"/>
            <a:ext cx="0" cy="36036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 flipH="1">
            <a:off x="4500563" y="2925763"/>
            <a:ext cx="0" cy="35877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avec flèche 12"/>
          <p:cNvCxnSpPr/>
          <p:nvPr/>
        </p:nvCxnSpPr>
        <p:spPr>
          <a:xfrm flipV="1">
            <a:off x="4500563" y="1628775"/>
            <a:ext cx="0" cy="1223963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3554" name="Groupe 50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23563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23570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23572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62" name="Ellipse 61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63" name="Ellipse 62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64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65" name="Ellipse 64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66" name="Ellipse 65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67" name="Ellipse 66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68" name="Ellipse 67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69" name="Ellipse 68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60" name="Ellipse 59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23564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57" name="Rectangle 56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58" name="Connecteur droit 57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3565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55" name="Rectangle 54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56" name="Connecteur droit 55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3555" name="ZoneTexte 11"/>
          <p:cNvSpPr txBox="1">
            <a:spLocks noChangeArrowheads="1"/>
          </p:cNvSpPr>
          <p:nvPr/>
        </p:nvSpPr>
        <p:spPr bwMode="auto">
          <a:xfrm>
            <a:off x="0" y="5251450"/>
            <a:ext cx="9144000" cy="554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≤ 3. </a:t>
            </a: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0" y="5732463"/>
            <a:ext cx="9144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L’ensemble des solutions est [– 4 ; 7].</a:t>
            </a:r>
          </a:p>
        </p:txBody>
      </p:sp>
      <p:cxnSp>
        <p:nvCxnSpPr>
          <p:cNvPr id="8" name="Connecteur droit 7"/>
          <p:cNvCxnSpPr/>
          <p:nvPr/>
        </p:nvCxnSpPr>
        <p:spPr>
          <a:xfrm flipH="1">
            <a:off x="2771775" y="1962150"/>
            <a:ext cx="475297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2771775" y="3284538"/>
            <a:ext cx="475297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>
            <a:off x="4500563" y="1989138"/>
            <a:ext cx="0" cy="3095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2" name="Connecteur droit avec flèche 11"/>
          <p:cNvCxnSpPr/>
          <p:nvPr/>
        </p:nvCxnSpPr>
        <p:spPr>
          <a:xfrm>
            <a:off x="2771775" y="1989138"/>
            <a:ext cx="0" cy="1295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>
            <a:off x="7524750" y="1989138"/>
            <a:ext cx="0" cy="1295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3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9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1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5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4578" name="Groupe 24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24590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24597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24599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49" name="Ellipse 48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0" name="Ellipse 49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1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2" name="Ellipse 51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3" name="Ellipse 52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4" name="Ellipse 53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5" name="Ellipse 54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6" name="Ellipse 55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47" name="Ellipse 46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24591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44" name="Rectangle 43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45" name="Connecteur droit 44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4592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40" name="Rectangle 39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42" name="Connecteur droit 41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4579" name="ZoneTexte 11"/>
          <p:cNvSpPr txBox="1">
            <a:spLocks noChangeArrowheads="1"/>
          </p:cNvSpPr>
          <p:nvPr/>
        </p:nvSpPr>
        <p:spPr bwMode="auto">
          <a:xfrm>
            <a:off x="-36513" y="5300663"/>
            <a:ext cx="9144001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≥ –2. </a:t>
            </a:r>
          </a:p>
        </p:txBody>
      </p:sp>
      <p:sp>
        <p:nvSpPr>
          <p:cNvPr id="6" name="ZoneTexte 11"/>
          <p:cNvSpPr txBox="1">
            <a:spLocks noChangeArrowheads="1"/>
          </p:cNvSpPr>
          <p:nvPr/>
        </p:nvSpPr>
        <p:spPr bwMode="auto">
          <a:xfrm>
            <a:off x="0" y="5783263"/>
            <a:ext cx="9144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L’ensemble des solutions est [– 4 ; 1]</a:t>
            </a:r>
            <a:r>
              <a:rPr lang="fr-FR" sz="3000">
                <a:solidFill>
                  <a:srgbClr val="00B050"/>
                </a:solidFill>
              </a:rPr>
              <a:t>∪</a:t>
            </a:r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[4 ; 7].</a:t>
            </a:r>
          </a:p>
        </p:txBody>
      </p:sp>
      <p:cxnSp>
        <p:nvCxnSpPr>
          <p:cNvPr id="8" name="Connecteur droit 7"/>
          <p:cNvCxnSpPr/>
          <p:nvPr/>
        </p:nvCxnSpPr>
        <p:spPr>
          <a:xfrm flipH="1">
            <a:off x="2771775" y="4194175"/>
            <a:ext cx="4752975" cy="9525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9" name="Connecteur droit 8"/>
          <p:cNvCxnSpPr/>
          <p:nvPr/>
        </p:nvCxnSpPr>
        <p:spPr>
          <a:xfrm flipH="1">
            <a:off x="2771775" y="3284538"/>
            <a:ext cx="2160588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0" name="Connecteur droit avec flèche 9"/>
          <p:cNvCxnSpPr/>
          <p:nvPr/>
        </p:nvCxnSpPr>
        <p:spPr>
          <a:xfrm flipH="1" flipV="1">
            <a:off x="4500563" y="1700213"/>
            <a:ext cx="0" cy="252095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4" name="Connecteur droit avec flèche 13"/>
          <p:cNvCxnSpPr/>
          <p:nvPr/>
        </p:nvCxnSpPr>
        <p:spPr>
          <a:xfrm flipV="1">
            <a:off x="4932363" y="3284538"/>
            <a:ext cx="0" cy="936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 flipV="1">
            <a:off x="6227763" y="3284538"/>
            <a:ext cx="0" cy="936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39" name="Connecteur droit avec flèche 38"/>
          <p:cNvCxnSpPr/>
          <p:nvPr/>
        </p:nvCxnSpPr>
        <p:spPr>
          <a:xfrm flipV="1">
            <a:off x="2771775" y="3284538"/>
            <a:ext cx="0" cy="936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1" name="Connecteur droit avec flèche 40"/>
          <p:cNvCxnSpPr/>
          <p:nvPr/>
        </p:nvCxnSpPr>
        <p:spPr>
          <a:xfrm flipV="1">
            <a:off x="7524750" y="3284538"/>
            <a:ext cx="0" cy="936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43" name="Connecteur droit 42"/>
          <p:cNvCxnSpPr/>
          <p:nvPr/>
        </p:nvCxnSpPr>
        <p:spPr>
          <a:xfrm flipH="1">
            <a:off x="6227763" y="3284538"/>
            <a:ext cx="1296987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4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0" dur="20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20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30" dur="20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32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4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602" name="Groupe 23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25613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25620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25622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6" name="Ellipse 35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7" name="Ellipse 36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8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9" name="Ellipse 38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0" name="Ellipse 39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2" name="Ellipse 41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1" name="Ellipse 50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52" name="Ellipse 51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34" name="Ellipse 33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25614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31" name="Rectangle 30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2" name="Connecteur droit 31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5615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29" name="Rectangle 28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30" name="Connecteur droit 29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5603" name="ZoneTexte 11"/>
          <p:cNvSpPr txBox="1">
            <a:spLocks noChangeArrowheads="1"/>
          </p:cNvSpPr>
          <p:nvPr/>
        </p:nvSpPr>
        <p:spPr bwMode="auto">
          <a:xfrm>
            <a:off x="0" y="5300663"/>
            <a:ext cx="9144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&lt; 3. </a:t>
            </a: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>
            <a:off x="0" y="5732463"/>
            <a:ext cx="9144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defRPr/>
            </a:pPr>
            <a:r>
              <a:rPr lang="fr-FR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L’ensemble des solutions est [– 4 ; –1[</a:t>
            </a:r>
            <a:r>
              <a:rPr lang="fr-FR" sz="3000" dirty="0">
                <a:solidFill>
                  <a:srgbClr val="00B050"/>
                </a:solidFill>
                <a:latin typeface="+mj-lt"/>
                <a:cs typeface="Arial" panose="020B0604020202020204" pitchFamily="34" charset="0"/>
              </a:rPr>
              <a:t>∪</a:t>
            </a:r>
            <a:r>
              <a:rPr lang="fr-FR" sz="3000" dirty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] –1 ; 7].</a:t>
            </a:r>
          </a:p>
        </p:txBody>
      </p:sp>
      <p:cxnSp>
        <p:nvCxnSpPr>
          <p:cNvPr id="10" name="Connecteur droit 9"/>
          <p:cNvCxnSpPr/>
          <p:nvPr/>
        </p:nvCxnSpPr>
        <p:spPr>
          <a:xfrm flipH="1">
            <a:off x="2771775" y="3284538"/>
            <a:ext cx="475297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/>
          <p:nvPr/>
        </p:nvSpPr>
        <p:spPr>
          <a:xfrm flipV="1">
            <a:off x="3706813" y="1628775"/>
            <a:ext cx="649287" cy="64770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hangingPunct="1">
              <a:defRPr/>
            </a:pPr>
            <a:endParaRPr lang="fr-FR"/>
          </a:p>
        </p:txBody>
      </p:sp>
      <p:cxnSp>
        <p:nvCxnSpPr>
          <p:cNvPr id="12" name="Connecteur droit 11"/>
          <p:cNvCxnSpPr/>
          <p:nvPr/>
        </p:nvCxnSpPr>
        <p:spPr>
          <a:xfrm>
            <a:off x="4049713" y="3168650"/>
            <a:ext cx="0" cy="215900"/>
          </a:xfrm>
          <a:prstGeom prst="line">
            <a:avLst/>
          </a:prstGeom>
          <a:ln>
            <a:solidFill>
              <a:srgbClr val="FF000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3" name="Connecteur droit 12"/>
          <p:cNvCxnSpPr/>
          <p:nvPr/>
        </p:nvCxnSpPr>
        <p:spPr>
          <a:xfrm flipH="1">
            <a:off x="2771775" y="1979613"/>
            <a:ext cx="4752975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4500563" y="1989138"/>
            <a:ext cx="0" cy="3095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6" name="Connecteur droit avec flèche 15"/>
          <p:cNvCxnSpPr/>
          <p:nvPr/>
        </p:nvCxnSpPr>
        <p:spPr>
          <a:xfrm>
            <a:off x="2771775" y="1989138"/>
            <a:ext cx="0" cy="1295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Connecteur droit avec flèche 16"/>
          <p:cNvCxnSpPr/>
          <p:nvPr/>
        </p:nvCxnSpPr>
        <p:spPr>
          <a:xfrm>
            <a:off x="7524750" y="1989138"/>
            <a:ext cx="0" cy="12954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5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0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4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 nodeType="afterGroup">
                            <p:stCondLst>
                              <p:cond delay="4000"/>
                            </p:stCondLst>
                            <p:childTnLst>
                              <p:par>
                                <p:cTn id="16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 nodeType="afterGroup">
                            <p:stCondLst>
                              <p:cond delay="6000"/>
                            </p:stCondLst>
                            <p:childTnLst>
                              <p:par>
                                <p:cTn id="20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2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5" dur="2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 nodeType="afterGroup">
                            <p:stCondLst>
                              <p:cond delay="8000"/>
                            </p:stCondLst>
                            <p:childTnLst>
                              <p:par>
                                <p:cTn id="2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9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 nodeType="afterGroup">
                            <p:stCondLst>
                              <p:cond delay="10000"/>
                            </p:stCondLst>
                            <p:childTnLst>
                              <p:par>
                                <p:cTn id="3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3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11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626" name="Groupe 18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26632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26639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26641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31" name="Ellipse 30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2" name="Ellipse 31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3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5" name="Ellipse 34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4" name="Ellipse 43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5" name="Ellipse 44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6" name="Ellipse 45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47" name="Ellipse 46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29" name="Ellipse 28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26633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26" name="Rectangle 25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27" name="Connecteur droit 26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26634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25" name="Connecteur droit 24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  <p:sp>
        <p:nvSpPr>
          <p:cNvPr id="26627" name="ZoneTexte 11"/>
          <p:cNvSpPr txBox="1">
            <a:spLocks noChangeArrowheads="1"/>
          </p:cNvSpPr>
          <p:nvPr/>
        </p:nvSpPr>
        <p:spPr bwMode="auto">
          <a:xfrm>
            <a:off x="0" y="5300663"/>
            <a:ext cx="9144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&lt; –3. </a:t>
            </a:r>
          </a:p>
        </p:txBody>
      </p:sp>
      <p:cxnSp>
        <p:nvCxnSpPr>
          <p:cNvPr id="6" name="Connecteur droit 5"/>
          <p:cNvCxnSpPr/>
          <p:nvPr/>
        </p:nvCxnSpPr>
        <p:spPr>
          <a:xfrm flipH="1">
            <a:off x="2700338" y="4652963"/>
            <a:ext cx="4824412" cy="0"/>
          </a:xfrm>
          <a:prstGeom prst="line">
            <a:avLst/>
          </a:prstGeom>
          <a:ln>
            <a:solidFill>
              <a:srgbClr val="00B050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11"/>
          <p:cNvSpPr txBox="1">
            <a:spLocks noChangeArrowheads="1"/>
          </p:cNvSpPr>
          <p:nvPr/>
        </p:nvSpPr>
        <p:spPr bwMode="auto">
          <a:xfrm>
            <a:off x="0" y="5732463"/>
            <a:ext cx="9144000" cy="5540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L’inéquation n’a aucune solution.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4500563" y="4652963"/>
            <a:ext cx="0" cy="4318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4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0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2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4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[–7 ; 6] l’équation 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0. </a:t>
            </a:r>
          </a:p>
        </p:txBody>
      </p:sp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grpSp>
        <p:nvGrpSpPr>
          <p:cNvPr id="5124" name="Groupe 20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5125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5132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30" name="Ellipse 29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1" name="Ellipse 30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2" name="Ellipse 31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3" name="Ellipse 32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4" name="Ellipse 33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5" name="Ellipse 34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6" name="Ellipse 35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7" name="Ellipse 36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38" name="Ellipse 37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5126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27" name="Rectangle 26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28" name="Connecteur droit 27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5127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25" name="Rectangle 24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26" name="Connecteur droit 25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6147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[–3 ; 0] l’équation 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–2. </a:t>
            </a:r>
          </a:p>
        </p:txBody>
      </p:sp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grpSp>
        <p:nvGrpSpPr>
          <p:cNvPr id="6149" name="Groupe 38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6150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6157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Ellipse 47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49" name="Ellipse 48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0" name="Ellipse 49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1" name="Ellipse 50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3" name="Ellipse 52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4" name="Ellipse 53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6151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46" name="Connecteur droit 45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6152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44" name="Connecteur droit 43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7171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[–7 ; 0] l’équation 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–1. </a:t>
            </a:r>
          </a:p>
        </p:txBody>
      </p:sp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grpSp>
        <p:nvGrpSpPr>
          <p:cNvPr id="7173" name="Groupe 38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7174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7181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Ellipse 47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49" name="Ellipse 48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0" name="Ellipse 49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1" name="Ellipse 50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3" name="Ellipse 52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4" name="Ellipse 53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7175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46" name="Connecteur droit 45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7176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44" name="Connecteur droit 43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000125" y="1571625"/>
            <a:ext cx="7572375" cy="371475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buFont typeface="Arial" panose="020B0604020202020204" pitchFamily="34" charset="0"/>
              <a:buNone/>
              <a:defRPr/>
            </a:pPr>
            <a:r>
              <a:rPr lang="fr-FR" sz="4000" dirty="0" smtClean="0">
                <a:solidFill>
                  <a:schemeClr val="accent5"/>
                </a:solidFill>
              </a:rPr>
              <a:t> </a:t>
            </a:r>
          </a:p>
        </p:txBody>
      </p:sp>
      <p:sp>
        <p:nvSpPr>
          <p:cNvPr id="8195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1323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Sur [–7 ; 6] combien de solutions a l’équation 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1 ? </a:t>
            </a:r>
          </a:p>
        </p:txBody>
      </p:sp>
      <p:sp>
        <p:nvSpPr>
          <p:cNvPr id="20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grpSp>
        <p:nvGrpSpPr>
          <p:cNvPr id="8197" name="Groupe 38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8198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8205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48" name="Ellipse 47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49" name="Ellipse 48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0" name="Ellipse 49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1" name="Ellipse 50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3" name="Ellipse 52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4" name="Ellipse 53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8199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45" name="Rectangle 44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46" name="Connecteur droit 45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8200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43" name="Rectangle 42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44" name="Connecteur droit 43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[–7 ; 6] l’équation 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4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= 4. </a:t>
            </a:r>
          </a:p>
        </p:txBody>
      </p:sp>
      <p:sp>
        <p:nvSpPr>
          <p:cNvPr id="22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grpSp>
        <p:nvGrpSpPr>
          <p:cNvPr id="9220" name="Groupe 41"/>
          <p:cNvGrpSpPr>
            <a:grpSpLocks/>
          </p:cNvGrpSpPr>
          <p:nvPr/>
        </p:nvGrpSpPr>
        <p:grpSpPr bwMode="auto">
          <a:xfrm>
            <a:off x="1403350" y="1341438"/>
            <a:ext cx="6337300" cy="3887787"/>
            <a:chOff x="1403350" y="1340768"/>
            <a:chExt cx="6337300" cy="3888457"/>
          </a:xfrm>
        </p:grpSpPr>
        <p:grpSp>
          <p:nvGrpSpPr>
            <p:cNvPr id="9221" name="Groupe 27"/>
            <p:cNvGrpSpPr>
              <a:grpSpLocks/>
            </p:cNvGrpSpPr>
            <p:nvPr/>
          </p:nvGrpSpPr>
          <p:grpSpPr bwMode="auto">
            <a:xfrm>
              <a:off x="1403350" y="1340768"/>
              <a:ext cx="6337300" cy="3888457"/>
              <a:chOff x="1403648" y="1341115"/>
              <a:chExt cx="6337300" cy="3888457"/>
            </a:xfrm>
          </p:grpSpPr>
          <p:pic>
            <p:nvPicPr>
              <p:cNvPr id="9228" name="Picture 43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 t="1826"/>
              <a:stretch>
                <a:fillRect/>
              </a:stretch>
            </p:blipFill>
            <p:spPr bwMode="auto">
              <a:xfrm>
                <a:off x="1403648" y="1341115"/>
                <a:ext cx="6337300" cy="3888457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</p:pic>
          <p:sp>
            <p:nvSpPr>
              <p:cNvPr id="51" name="Ellipse 50"/>
              <p:cNvSpPr/>
              <p:nvPr/>
            </p:nvSpPr>
            <p:spPr>
              <a:xfrm>
                <a:off x="3564236" y="3429037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2" name="Ellipse 51"/>
              <p:cNvSpPr/>
              <p:nvPr/>
            </p:nvSpPr>
            <p:spPr>
              <a:xfrm>
                <a:off x="3149898" y="3816454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3" name="Ellipse 52"/>
              <p:cNvSpPr/>
              <p:nvPr/>
            </p:nvSpPr>
            <p:spPr>
              <a:xfrm>
                <a:off x="7145636" y="4221336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4" name="Ellipse 53"/>
              <p:cNvSpPr/>
              <p:nvPr/>
            </p:nvSpPr>
            <p:spPr>
              <a:xfrm>
                <a:off x="4751686" y="3429037"/>
                <a:ext cx="90487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5" name="Ellipse 54"/>
              <p:cNvSpPr/>
              <p:nvPr/>
            </p:nvSpPr>
            <p:spPr>
              <a:xfrm>
                <a:off x="51295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6" name="Ellipse 55"/>
              <p:cNvSpPr/>
              <p:nvPr/>
            </p:nvSpPr>
            <p:spPr>
              <a:xfrm>
                <a:off x="5975648" y="1871431"/>
                <a:ext cx="90488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7" name="Ellipse 56"/>
              <p:cNvSpPr/>
              <p:nvPr/>
            </p:nvSpPr>
            <p:spPr>
              <a:xfrm>
                <a:off x="6767811" y="3059086"/>
                <a:ext cx="90487" cy="90503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8" name="Ellipse 57"/>
              <p:cNvSpPr/>
              <p:nvPr/>
            </p:nvSpPr>
            <p:spPr>
              <a:xfrm>
                <a:off x="1943398" y="4626218"/>
                <a:ext cx="90488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  <p:sp>
            <p:nvSpPr>
              <p:cNvPr id="59" name="Ellipse 58"/>
              <p:cNvSpPr/>
              <p:nvPr/>
            </p:nvSpPr>
            <p:spPr>
              <a:xfrm>
                <a:off x="3924598" y="3789462"/>
                <a:ext cx="88900" cy="88915"/>
              </a:xfrm>
              <a:prstGeom prst="ellipse">
                <a:avLst/>
              </a:prstGeom>
              <a:solidFill>
                <a:srgbClr val="FF0000"/>
              </a:solidFill>
              <a:ln>
                <a:solidFill>
                  <a:srgbClr val="FF0000"/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9222" name="Groupe 22"/>
            <p:cNvGrpSpPr>
              <a:grpSpLocks/>
            </p:cNvGrpSpPr>
            <p:nvPr/>
          </p:nvGrpSpPr>
          <p:grpSpPr bwMode="auto">
            <a:xfrm>
              <a:off x="1691680" y="2996952"/>
              <a:ext cx="576064" cy="576064"/>
              <a:chOff x="1691680" y="2996952"/>
              <a:chExt cx="576064" cy="576064"/>
            </a:xfrm>
          </p:grpSpPr>
          <p:sp>
            <p:nvSpPr>
              <p:cNvPr id="48" name="Rectangle 47"/>
              <p:cNvSpPr/>
              <p:nvPr/>
            </p:nvSpPr>
            <p:spPr>
              <a:xfrm>
                <a:off x="1692275" y="3141303"/>
                <a:ext cx="5810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– 7 </a:t>
                </a:r>
              </a:p>
            </p:txBody>
          </p:sp>
          <p:cxnSp>
            <p:nvCxnSpPr>
              <p:cNvPr id="49" name="Connecteur droit 48"/>
              <p:cNvCxnSpPr/>
              <p:nvPr/>
            </p:nvCxnSpPr>
            <p:spPr>
              <a:xfrm>
                <a:off x="196215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9223" name="Groupe 23"/>
            <p:cNvGrpSpPr>
              <a:grpSpLocks/>
            </p:cNvGrpSpPr>
            <p:nvPr/>
          </p:nvGrpSpPr>
          <p:grpSpPr bwMode="auto">
            <a:xfrm>
              <a:off x="6930000" y="2996952"/>
              <a:ext cx="504056" cy="576064"/>
              <a:chOff x="1691680" y="2996952"/>
              <a:chExt cx="504056" cy="576064"/>
            </a:xfrm>
          </p:grpSpPr>
          <p:sp>
            <p:nvSpPr>
              <p:cNvPr id="46" name="Rectangle 45"/>
              <p:cNvSpPr/>
              <p:nvPr/>
            </p:nvSpPr>
            <p:spPr>
              <a:xfrm>
                <a:off x="1691118" y="3141303"/>
                <a:ext cx="504825" cy="431874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6</a:t>
                </a:r>
                <a:r>
                  <a:rPr lang="fr-FR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47" name="Connecteur droit 46"/>
              <p:cNvCxnSpPr/>
              <p:nvPr/>
            </p:nvCxnSpPr>
            <p:spPr>
              <a:xfrm>
                <a:off x="1962580" y="2996815"/>
                <a:ext cx="0" cy="215937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4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les inéquations proposées.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spcAft>
                <a:spcPts val="0"/>
              </a:spcAft>
              <a:defRPr/>
            </a:pPr>
            <a:r>
              <a:rPr lang="fr-FR" sz="4000" dirty="0">
                <a:solidFill>
                  <a:schemeClr val="accent5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Voici la représentation graphique d’une fonction </a:t>
            </a:r>
            <a:r>
              <a:rPr lang="fr-FR" sz="4000" i="1" dirty="0">
                <a:solidFill>
                  <a:schemeClr val="accent5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g </a:t>
            </a:r>
            <a:r>
              <a:rPr lang="fr-FR" sz="4000" dirty="0">
                <a:solidFill>
                  <a:schemeClr val="accent5"/>
                </a:solidFill>
                <a:latin typeface="Times New Roman" pitchFamily="18" charset="0"/>
                <a:ea typeface="Times New Roman"/>
                <a:cs typeface="Times New Roman" pitchFamily="18" charset="0"/>
              </a:rPr>
              <a:t>définie sur [– 4 ; 7] :</a:t>
            </a:r>
            <a:endParaRPr lang="fr-FR" sz="4000" i="1" dirty="0">
              <a:solidFill>
                <a:schemeClr val="accent5"/>
              </a:solidFill>
              <a:latin typeface="Times New Roman" pitchFamily="18" charset="0"/>
              <a:ea typeface="Times New Roman"/>
              <a:cs typeface="Times New Roman" pitchFamily="18" charset="0"/>
            </a:endParaRPr>
          </a:p>
        </p:txBody>
      </p:sp>
      <p:grpSp>
        <p:nvGrpSpPr>
          <p:cNvPr id="10244" name="Groupe 24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10245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10252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10254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8" name="Ellipse 7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9" name="Ellipse 8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10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11" name="Ellipse 10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12" name="Ellipse 11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13" name="Ellipse 12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14" name="Ellipse 13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15" name="Ellipse 14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17" name="Ellipse 16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10246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16" name="Rectangle 15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19" name="Connecteur droit 18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0247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23" name="Rectangle 22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24" name="Connecteur droit 23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ZoneTexte 11"/>
          <p:cNvSpPr txBox="1">
            <a:spLocks noChangeArrowheads="1"/>
          </p:cNvSpPr>
          <p:nvPr/>
        </p:nvSpPr>
        <p:spPr bwMode="auto">
          <a:xfrm>
            <a:off x="0" y="5373688"/>
            <a:ext cx="9144000" cy="677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/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Résoudre sur [– 4 ; 7] l’inéquation 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g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</a:t>
            </a:r>
            <a:r>
              <a:rPr lang="fr-FR" sz="38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x</a:t>
            </a:r>
            <a:r>
              <a:rPr lang="fr-FR" sz="38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) ≥ 1. </a:t>
            </a:r>
          </a:p>
        </p:txBody>
      </p:sp>
      <p:sp>
        <p:nvSpPr>
          <p:cNvPr id="19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grpSp>
        <p:nvGrpSpPr>
          <p:cNvPr id="11268" name="Groupe 15"/>
          <p:cNvGrpSpPr>
            <a:grpSpLocks/>
          </p:cNvGrpSpPr>
          <p:nvPr/>
        </p:nvGrpSpPr>
        <p:grpSpPr bwMode="auto">
          <a:xfrm>
            <a:off x="1331913" y="1341438"/>
            <a:ext cx="6840537" cy="3959225"/>
            <a:chOff x="1331913" y="1341438"/>
            <a:chExt cx="6840537" cy="3959225"/>
          </a:xfrm>
        </p:grpSpPr>
        <p:grpSp>
          <p:nvGrpSpPr>
            <p:cNvPr id="11269" name="Groupe 17"/>
            <p:cNvGrpSpPr>
              <a:grpSpLocks/>
            </p:cNvGrpSpPr>
            <p:nvPr/>
          </p:nvGrpSpPr>
          <p:grpSpPr bwMode="auto">
            <a:xfrm>
              <a:off x="1331913" y="1341438"/>
              <a:ext cx="6840537" cy="3959225"/>
              <a:chOff x="1331913" y="1340768"/>
              <a:chExt cx="6840537" cy="3959895"/>
            </a:xfrm>
          </p:grpSpPr>
          <p:grpSp>
            <p:nvGrpSpPr>
              <p:cNvPr id="11276" name="Groupe 15"/>
              <p:cNvGrpSpPr>
                <a:grpSpLocks/>
              </p:cNvGrpSpPr>
              <p:nvPr/>
            </p:nvGrpSpPr>
            <p:grpSpPr bwMode="auto">
              <a:xfrm>
                <a:off x="1331913" y="1340768"/>
                <a:ext cx="6840537" cy="3959895"/>
                <a:chOff x="1331913" y="1340768"/>
                <a:chExt cx="6840537" cy="3959895"/>
              </a:xfrm>
            </p:grpSpPr>
            <p:pic>
              <p:nvPicPr>
                <p:cNvPr id="11278" name="Picture 2"/>
                <p:cNvPicPr>
                  <a:picLocks noChangeAspect="1" noChangeArrowheads="1"/>
                </p:cNvPicPr>
                <p:nvPr/>
              </p:nvPicPr>
              <p:blipFill>
                <a:blip r:embed="rId3" cstate="print"/>
                <a:srcRect t="2255"/>
                <a:stretch>
                  <a:fillRect/>
                </a:stretch>
              </p:blipFill>
              <p:spPr bwMode="auto">
                <a:xfrm>
                  <a:off x="1331913" y="1340768"/>
                  <a:ext cx="6840537" cy="3959895"/>
                </a:xfrm>
                <a:prstGeom prst="rect">
                  <a:avLst/>
                </a:prstGeom>
                <a:noFill/>
                <a:ln w="9525">
                  <a:noFill/>
                  <a:miter lim="800000"/>
                  <a:headEnd/>
                  <a:tailEnd/>
                </a:ln>
              </p:spPr>
            </p:pic>
            <p:sp>
              <p:nvSpPr>
                <p:cNvPr id="29" name="Ellipse 28"/>
                <p:cNvSpPr/>
                <p:nvPr/>
              </p:nvSpPr>
              <p:spPr>
                <a:xfrm>
                  <a:off x="2700338" y="2807866"/>
                  <a:ext cx="88900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0" name="Ellipse 29"/>
                <p:cNvSpPr/>
                <p:nvPr/>
              </p:nvSpPr>
              <p:spPr>
                <a:xfrm>
                  <a:off x="3581400" y="2339474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1" name="Ellipse 9"/>
                <p:cNvSpPr/>
                <p:nvPr/>
              </p:nvSpPr>
              <p:spPr>
                <a:xfrm>
                  <a:off x="3995738" y="1915540"/>
                  <a:ext cx="90487" cy="90502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2" name="Ellipse 31"/>
                <p:cNvSpPr/>
                <p:nvPr/>
              </p:nvSpPr>
              <p:spPr>
                <a:xfrm>
                  <a:off x="4427538" y="2780874"/>
                  <a:ext cx="90487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3" name="Ellipse 32"/>
                <p:cNvSpPr/>
                <p:nvPr/>
              </p:nvSpPr>
              <p:spPr>
                <a:xfrm>
                  <a:off x="4895850" y="4149530"/>
                  <a:ext cx="90488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4" name="Ellipse 33"/>
                <p:cNvSpPr/>
                <p:nvPr/>
              </p:nvSpPr>
              <p:spPr>
                <a:xfrm>
                  <a:off x="6624638" y="3708131"/>
                  <a:ext cx="88900" cy="88915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5" name="Ellipse 34"/>
                <p:cNvSpPr/>
                <p:nvPr/>
              </p:nvSpPr>
              <p:spPr>
                <a:xfrm>
                  <a:off x="7488238" y="4140004"/>
                  <a:ext cx="90487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  <p:sp>
              <p:nvSpPr>
                <p:cNvPr id="36" name="Ellipse 35"/>
                <p:cNvSpPr/>
                <p:nvPr/>
              </p:nvSpPr>
              <p:spPr>
                <a:xfrm>
                  <a:off x="5759450" y="4571877"/>
                  <a:ext cx="90488" cy="90503"/>
                </a:xfrm>
                <a:prstGeom prst="ellipse">
                  <a:avLst/>
                </a:prstGeom>
                <a:solidFill>
                  <a:schemeClr val="accent6">
                    <a:lumMod val="50000"/>
                    <a:lumOff val="50000"/>
                  </a:schemeClr>
                </a:solidFill>
                <a:ln>
                  <a:solidFill>
                    <a:schemeClr val="accent6">
                      <a:lumMod val="50000"/>
                      <a:lumOff val="50000"/>
                    </a:schemeClr>
                  </a:solidFill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 eaLnBrk="1" hangingPunct="1">
                    <a:defRPr/>
                  </a:pPr>
                  <a:endParaRPr lang="fr-FR"/>
                </a:p>
              </p:txBody>
            </p:sp>
          </p:grpSp>
          <p:sp>
            <p:nvSpPr>
              <p:cNvPr id="27" name="Ellipse 26"/>
              <p:cNvSpPr/>
              <p:nvPr/>
            </p:nvSpPr>
            <p:spPr>
              <a:xfrm>
                <a:off x="6191250" y="4149530"/>
                <a:ext cx="90488" cy="88915"/>
              </a:xfrm>
              <a:prstGeom prst="ellipse">
                <a:avLst/>
              </a:prstGeom>
              <a:solidFill>
                <a:schemeClr val="accent6">
                  <a:lumMod val="50000"/>
                  <a:lumOff val="50000"/>
                </a:schemeClr>
              </a:solidFill>
              <a:ln>
                <a:solidFill>
                  <a:schemeClr val="accent6">
                    <a:lumMod val="50000"/>
                    <a:lumOff val="5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endParaRPr lang="fr-FR"/>
              </a:p>
            </p:txBody>
          </p:sp>
        </p:grpSp>
        <p:grpSp>
          <p:nvGrpSpPr>
            <p:cNvPr id="11270" name="Groupe 20"/>
            <p:cNvGrpSpPr>
              <a:grpSpLocks/>
            </p:cNvGrpSpPr>
            <p:nvPr/>
          </p:nvGrpSpPr>
          <p:grpSpPr bwMode="auto">
            <a:xfrm>
              <a:off x="2339752" y="3168000"/>
              <a:ext cx="720312" cy="576064"/>
              <a:chOff x="1547432" y="2996952"/>
              <a:chExt cx="720312" cy="576064"/>
            </a:xfrm>
          </p:grpSpPr>
          <p:sp>
            <p:nvSpPr>
              <p:cNvPr id="24" name="Rectangle 23"/>
              <p:cNvSpPr/>
              <p:nvPr/>
            </p:nvSpPr>
            <p:spPr>
              <a:xfrm>
                <a:off x="1547655" y="3142065"/>
                <a:ext cx="720725" cy="430212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– 4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25" name="Connecteur droit 24"/>
              <p:cNvCxnSpPr/>
              <p:nvPr/>
            </p:nvCxnSpPr>
            <p:spPr>
              <a:xfrm>
                <a:off x="1961993" y="2997602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grpSp>
          <p:nvGrpSpPr>
            <p:cNvPr id="11271" name="Groupe 21"/>
            <p:cNvGrpSpPr>
              <a:grpSpLocks/>
            </p:cNvGrpSpPr>
            <p:nvPr/>
          </p:nvGrpSpPr>
          <p:grpSpPr bwMode="auto">
            <a:xfrm>
              <a:off x="7164288" y="3212976"/>
              <a:ext cx="720312" cy="576064"/>
              <a:chOff x="1583720" y="2996952"/>
              <a:chExt cx="720312" cy="576064"/>
            </a:xfrm>
          </p:grpSpPr>
          <p:sp>
            <p:nvSpPr>
              <p:cNvPr id="22" name="Rectangle 21"/>
              <p:cNvSpPr/>
              <p:nvPr/>
            </p:nvSpPr>
            <p:spPr>
              <a:xfrm>
                <a:off x="1583820" y="3141539"/>
                <a:ext cx="720725" cy="431800"/>
              </a:xfrm>
              <a:prstGeom prst="rect">
                <a:avLst/>
              </a:prstGeom>
              <a:noFill/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 eaLnBrk="1" hangingPunct="1">
                  <a:defRPr/>
                </a:pPr>
                <a:r>
                  <a:rPr lang="fr-FR" sz="2400" b="1" dirty="0">
                    <a:solidFill>
                      <a:schemeClr val="tx1"/>
                    </a:solidFill>
                    <a:latin typeface="Cambria" pitchFamily="18" charset="0"/>
                  </a:rPr>
                  <a:t>7</a:t>
                </a:r>
                <a:r>
                  <a:rPr lang="fr-FR" sz="2000" b="1" dirty="0">
                    <a:solidFill>
                      <a:schemeClr val="tx1"/>
                    </a:solidFill>
                    <a:latin typeface="Cambria" pitchFamily="18" charset="0"/>
                  </a:rPr>
                  <a:t> </a:t>
                </a:r>
              </a:p>
            </p:txBody>
          </p:sp>
          <p:cxnSp>
            <p:nvCxnSpPr>
              <p:cNvPr id="23" name="Connecteur droit 22"/>
              <p:cNvCxnSpPr/>
              <p:nvPr/>
            </p:nvCxnSpPr>
            <p:spPr>
              <a:xfrm>
                <a:off x="1961645" y="2997076"/>
                <a:ext cx="0" cy="215900"/>
              </a:xfrm>
              <a:prstGeom prst="line">
                <a:avLst/>
              </a:prstGeom>
              <a:ln w="28575">
                <a:solidFill>
                  <a:schemeClr val="tx1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</p:grp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582</Words>
  <Application>Microsoft Office PowerPoint</Application>
  <PresentationFormat>Affichage à l'écran (4:3)</PresentationFormat>
  <Paragraphs>135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2</vt:i4>
      </vt:variant>
      <vt:variant>
        <vt:lpstr>Titres des diapositives</vt:lpstr>
      </vt:variant>
      <vt:variant>
        <vt:i4>25</vt:i4>
      </vt:variant>
    </vt:vector>
  </HeadingPairs>
  <TitlesOfParts>
    <vt:vector size="27" baseType="lpstr">
      <vt:lpstr>Thème Office</vt:lpstr>
      <vt:lpstr>1_Thème Office</vt:lpstr>
      <vt:lpstr>Diapositive 0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252</cp:revision>
  <dcterms:created xsi:type="dcterms:W3CDTF">2008-11-15T15:38:50Z</dcterms:created>
  <dcterms:modified xsi:type="dcterms:W3CDTF">2015-04-23T09:49:22Z</dcterms:modified>
</cp:coreProperties>
</file>