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86" r:id="rId2"/>
    <p:sldId id="358" r:id="rId3"/>
    <p:sldId id="361" r:id="rId4"/>
    <p:sldId id="363" r:id="rId5"/>
    <p:sldId id="364" r:id="rId6"/>
    <p:sldId id="387" r:id="rId7"/>
    <p:sldId id="388" r:id="rId8"/>
    <p:sldId id="390" r:id="rId9"/>
    <p:sldId id="369" r:id="rId10"/>
    <p:sldId id="389" r:id="rId11"/>
    <p:sldId id="368" r:id="rId12"/>
    <p:sldId id="391" r:id="rId13"/>
    <p:sldId id="408" r:id="rId14"/>
    <p:sldId id="359" r:id="rId15"/>
    <p:sldId id="393" r:id="rId16"/>
    <p:sldId id="394" r:id="rId17"/>
    <p:sldId id="395" r:id="rId18"/>
    <p:sldId id="396" r:id="rId19"/>
    <p:sldId id="400" r:id="rId20"/>
    <p:sldId id="398" r:id="rId21"/>
    <p:sldId id="403" r:id="rId22"/>
    <p:sldId id="397" r:id="rId23"/>
    <p:sldId id="401" r:id="rId24"/>
    <p:sldId id="407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B4F147"/>
    <a:srgbClr val="0042C8"/>
    <a:srgbClr val="FFECAF"/>
    <a:srgbClr val="FF9933"/>
    <a:srgbClr val="FFD757"/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63850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9439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91693D-FFCF-41B6-ABBD-C2713582F806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91693D-FFCF-41B6-ABBD-C2713582F806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86A000-AB2B-46AB-B96F-A833969E8E1B}" type="slidenum">
              <a:rPr lang="fr-FR" smtClean="0"/>
              <a:pPr/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91693D-FFCF-41B6-ABBD-C2713582F806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F0684D-D5FA-4CA2-B305-1741FCB57597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91693D-FFCF-41B6-ABBD-C2713582F806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86A000-AB2B-46AB-B96F-A833969E8E1B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14/09/2016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Fonctions affines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2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916832"/>
            <a:ext cx="9144000" cy="3744416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est une fonction affine telle que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(0) = 5 et 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(–3) = 10</a:t>
            </a:r>
            <a:r>
              <a:rPr lang="fr-FR" sz="6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2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196752"/>
            <a:ext cx="9144000" cy="2376264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lnSpc>
                <a:spcPct val="11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est une fonction affine telle que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defRPr/>
            </a:pPr>
            <a:r>
              <a:rPr lang="fr-FR" sz="6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3600000"/>
            <a:ext cx="7586003" cy="2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259632" y="2754313"/>
          <a:ext cx="6505575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5" name="Équation" r:id="rId4" imgW="825480" imgH="190440" progId="Equation.3">
                  <p:embed/>
                </p:oleObj>
              </mc:Choice>
              <mc:Fallback>
                <p:oleObj name="Équation" r:id="rId4" imgW="825480" imgH="1904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54313"/>
                        <a:ext cx="6505575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185664" y="2492896"/>
          <a:ext cx="6914728" cy="170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7" name="Équation" r:id="rId4" imgW="990360" imgH="228600" progId="Equation.3">
                  <p:embed/>
                </p:oleObj>
              </mc:Choice>
              <mc:Fallback>
                <p:oleObj name="Équation" r:id="rId4" imgW="99036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664" y="2492896"/>
                        <a:ext cx="6914728" cy="170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rgbClr val="0042C8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798638" y="2159000"/>
          <a:ext cx="5705475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3" name="Équation" r:id="rId4" imgW="723600" imgH="190440" progId="Equation.3">
                  <p:embed/>
                </p:oleObj>
              </mc:Choice>
              <mc:Fallback>
                <p:oleObj name="Équation" r:id="rId4" imgW="723600" imgH="1904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638" y="2159000"/>
                        <a:ext cx="5705475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décroissante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436096" y="2132856"/>
            <a:ext cx="1296144" cy="13681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Pensées 6"/>
          <p:cNvSpPr/>
          <p:nvPr/>
        </p:nvSpPr>
        <p:spPr>
          <a:xfrm>
            <a:off x="2411760" y="3645024"/>
            <a:ext cx="3024336" cy="1268760"/>
          </a:xfrm>
          <a:prstGeom prst="cloudCallout">
            <a:avLst>
              <a:gd name="adj1" fmla="val 61093"/>
              <a:gd name="adj2" fmla="val -66363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–2 &lt; 0</a:t>
            </a:r>
            <a:endParaRPr lang="fr-FR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3" cstate="print"/>
          <a:srcRect l="58096"/>
          <a:stretch>
            <a:fillRect/>
          </a:stretch>
        </p:blipFill>
        <p:spPr bwMode="auto">
          <a:xfrm>
            <a:off x="4284000" y="1152000"/>
            <a:ext cx="4816769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052736"/>
            <a:ext cx="4355976" cy="1224136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(1) = 3 et </a:t>
            </a:r>
          </a:p>
          <a:p>
            <a:pPr algn="ctr" eaLnBrk="1" hangingPunct="1">
              <a:defRPr/>
            </a:pPr>
            <a:r>
              <a:rPr lang="fr-FR" sz="5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(3) = 4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4" cstate="print"/>
          <a:srcRect l="58096"/>
          <a:stretch>
            <a:fillRect/>
          </a:stretch>
        </p:blipFill>
        <p:spPr bwMode="auto">
          <a:xfrm>
            <a:off x="4284000" y="1152000"/>
            <a:ext cx="4799364" cy="430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ensées 5"/>
          <p:cNvSpPr/>
          <p:nvPr/>
        </p:nvSpPr>
        <p:spPr>
          <a:xfrm>
            <a:off x="0" y="3573016"/>
            <a:ext cx="4788024" cy="1296144"/>
          </a:xfrm>
          <a:prstGeom prst="cloudCallout">
            <a:avLst>
              <a:gd name="adj1" fmla="val 9610"/>
              <a:gd name="adj2" fmla="val -117155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1 &lt; 3 et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(1) &lt;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(3) </a:t>
            </a:r>
            <a:endParaRPr lang="fr-FR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1188000"/>
            <a:ext cx="7589162" cy="221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ensées 4"/>
          <p:cNvSpPr/>
          <p:nvPr/>
        </p:nvSpPr>
        <p:spPr>
          <a:xfrm>
            <a:off x="467544" y="3861048"/>
            <a:ext cx="8280920" cy="1440160"/>
          </a:xfrm>
          <a:prstGeom prst="cloudCallout">
            <a:avLst>
              <a:gd name="adj1" fmla="val 2564"/>
              <a:gd name="adj2" fmla="val -81881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est affine : négative puis positive …</a:t>
            </a:r>
            <a:endParaRPr lang="fr-FR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7" name="Object 39"/>
          <p:cNvGraphicFramePr>
            <a:graphicFrameLocks noChangeAspect="1"/>
          </p:cNvGraphicFramePr>
          <p:nvPr/>
        </p:nvGraphicFramePr>
        <p:xfrm>
          <a:off x="4591050" y="1412875"/>
          <a:ext cx="3540125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Équation" r:id="rId4" imgW="545760" imgH="368280" progId="Equation.3">
                  <p:embed/>
                </p:oleObj>
              </mc:Choice>
              <mc:Fallback>
                <p:oleObj name="Équation" r:id="rId4" imgW="545760" imgH="368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1050" y="1412875"/>
                        <a:ext cx="3540125" cy="217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19063" y="1412875"/>
          <a:ext cx="4694237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9" name="Équation" r:id="rId6" imgW="723600" imgH="368280" progId="Equation.3">
                  <p:embed/>
                </p:oleObj>
              </mc:Choice>
              <mc:Fallback>
                <p:oleObj name="Équation" r:id="rId6" imgW="723600" imgH="3682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3" y="1412875"/>
                        <a:ext cx="4694237" cy="217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5220072" y="1556792"/>
            <a:ext cx="864096" cy="19442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ensées 5"/>
          <p:cNvSpPr/>
          <p:nvPr/>
        </p:nvSpPr>
        <p:spPr>
          <a:xfrm>
            <a:off x="1691680" y="3933056"/>
            <a:ext cx="3672408" cy="1268760"/>
          </a:xfrm>
          <a:prstGeom prst="cloudCallout">
            <a:avLst>
              <a:gd name="adj1" fmla="val 53778"/>
              <a:gd name="adj2" fmla="val -89612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1/3 &gt; 0</a:t>
            </a:r>
            <a:endParaRPr lang="fr-FR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1188000"/>
            <a:ext cx="7585965" cy="2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décroissante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ensées 8"/>
          <p:cNvSpPr/>
          <p:nvPr/>
        </p:nvSpPr>
        <p:spPr>
          <a:xfrm>
            <a:off x="467544" y="3861048"/>
            <a:ext cx="8280920" cy="1440160"/>
          </a:xfrm>
          <a:prstGeom prst="cloudCallout">
            <a:avLst>
              <a:gd name="adj1" fmla="val 2564"/>
              <a:gd name="adj2" fmla="val -81881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est affine : positive puis négative …</a:t>
            </a:r>
            <a:endParaRPr lang="fr-FR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Déterminer le sens de variation </a:t>
            </a:r>
            <a:r>
              <a:rPr lang="fr-FR" sz="6000" b="1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des fonctions affines</a:t>
            </a:r>
            <a:r>
              <a:rPr lang="fr-FR" sz="6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 suivantes.</a:t>
            </a: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075" name="Object 39"/>
          <p:cNvGraphicFramePr>
            <a:graphicFrameLocks noChangeAspect="1"/>
          </p:cNvGraphicFramePr>
          <p:nvPr/>
        </p:nvGraphicFramePr>
        <p:xfrm>
          <a:off x="513333" y="1340768"/>
          <a:ext cx="7947099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3" name="Équation" r:id="rId4" imgW="1307880" imgH="228600" progId="Equation.3">
                  <p:embed/>
                </p:oleObj>
              </mc:Choice>
              <mc:Fallback>
                <p:oleObj name="Équation" r:id="rId4" imgW="130788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333" y="1340768"/>
                        <a:ext cx="7947099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1" name="Object 39"/>
          <p:cNvGraphicFramePr>
            <a:graphicFrameLocks noChangeAspect="1"/>
          </p:cNvGraphicFramePr>
          <p:nvPr/>
        </p:nvGraphicFramePr>
        <p:xfrm>
          <a:off x="550068" y="2590031"/>
          <a:ext cx="6326188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4" name="Équation" r:id="rId6" imgW="1041120" imgH="228600" progId="Equation.3">
                  <p:embed/>
                </p:oleObj>
              </mc:Choice>
              <mc:Fallback>
                <p:oleObj name="Équation" r:id="rId6" imgW="10411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" y="2590031"/>
                        <a:ext cx="6326188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2" name="Object 39"/>
          <p:cNvGraphicFramePr>
            <a:graphicFrameLocks noChangeAspect="1"/>
          </p:cNvGraphicFramePr>
          <p:nvPr/>
        </p:nvGraphicFramePr>
        <p:xfrm>
          <a:off x="539552" y="3965997"/>
          <a:ext cx="2930525" cy="111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5" name="Équation" r:id="rId8" imgW="482400" imgH="190440" progId="Equation.3">
                  <p:embed/>
                </p:oleObj>
              </mc:Choice>
              <mc:Fallback>
                <p:oleObj name="Équation" r:id="rId8" imgW="482400" imgH="1904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965997"/>
                        <a:ext cx="2930525" cy="1119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constante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052736"/>
            <a:ext cx="4355976" cy="1656184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(0) = 5 et </a:t>
            </a:r>
          </a:p>
          <a:p>
            <a:pPr algn="ctr" eaLnBrk="1" hangingPunct="1">
              <a:defRPr/>
            </a:pPr>
            <a:r>
              <a:rPr lang="fr-FR" sz="5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(–3) = 10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décroissante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21" name="Picture 1"/>
          <p:cNvPicPr>
            <a:picLocks noChangeAspect="1" noChangeArrowheads="1"/>
          </p:cNvPicPr>
          <p:nvPr/>
        </p:nvPicPr>
        <p:blipFill>
          <a:blip r:embed="rId3" cstate="print"/>
          <a:srcRect l="67092" b="4188"/>
          <a:stretch>
            <a:fillRect/>
          </a:stretch>
        </p:blipFill>
        <p:spPr bwMode="auto">
          <a:xfrm>
            <a:off x="5364488" y="900000"/>
            <a:ext cx="3600000" cy="438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4" cstate="print"/>
          <a:srcRect l="67084" b="4188"/>
          <a:stretch>
            <a:fillRect/>
          </a:stretch>
        </p:blipFill>
        <p:spPr bwMode="auto">
          <a:xfrm>
            <a:off x="5364000" y="900000"/>
            <a:ext cx="3621397" cy="441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ensées 5"/>
          <p:cNvSpPr/>
          <p:nvPr/>
        </p:nvSpPr>
        <p:spPr>
          <a:xfrm>
            <a:off x="0" y="3429000"/>
            <a:ext cx="6084168" cy="1152128"/>
          </a:xfrm>
          <a:prstGeom prst="cloudCallout">
            <a:avLst>
              <a:gd name="adj1" fmla="val -3415"/>
              <a:gd name="adj2" fmla="val -131265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– 3 &lt; 0 et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(– 3) &gt;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(0) 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3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1188000"/>
            <a:ext cx="7586003" cy="2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Pensées 7"/>
          <p:cNvSpPr/>
          <p:nvPr/>
        </p:nvSpPr>
        <p:spPr>
          <a:xfrm>
            <a:off x="467544" y="3861048"/>
            <a:ext cx="8280920" cy="1440160"/>
          </a:xfrm>
          <a:prstGeom prst="cloudCallout">
            <a:avLst>
              <a:gd name="adj1" fmla="val 2564"/>
              <a:gd name="adj2" fmla="val -81881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est affine : négative puis positive …</a:t>
            </a:r>
            <a:endParaRPr lang="fr-FR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259632" y="1937767"/>
          <a:ext cx="6505575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5" name="Équation" r:id="rId4" imgW="825480" imgH="190440" progId="Equation.3">
                  <p:embed/>
                </p:oleObj>
              </mc:Choice>
              <mc:Fallback>
                <p:oleObj name="Équation" r:id="rId4" imgW="825480" imgH="1904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937767"/>
                        <a:ext cx="6505575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283968" y="1844824"/>
            <a:ext cx="2736304" cy="165618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ensées 5"/>
          <p:cNvSpPr/>
          <p:nvPr/>
        </p:nvSpPr>
        <p:spPr>
          <a:xfrm>
            <a:off x="1979712" y="3861048"/>
            <a:ext cx="4032448" cy="1268760"/>
          </a:xfrm>
          <a:prstGeom prst="cloudCallout">
            <a:avLst>
              <a:gd name="adj1" fmla="val 47195"/>
              <a:gd name="adj2" fmla="val -7333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 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– 3 &gt; 0</a:t>
            </a:r>
            <a:endParaRPr lang="fr-FR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609600" y="1797050"/>
          <a:ext cx="7805738" cy="170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3" name="Équation" r:id="rId4" imgW="990360" imgH="228600" progId="Equation.3">
                  <p:embed/>
                </p:oleObj>
              </mc:Choice>
              <mc:Fallback>
                <p:oleObj name="Équation" r:id="rId4" imgW="99036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797050"/>
                        <a:ext cx="7805738" cy="170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>
            <a:off x="467544" y="5445224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décroissante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851920" y="1844824"/>
            <a:ext cx="3816424" cy="1800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ensées 5"/>
          <p:cNvSpPr/>
          <p:nvPr/>
        </p:nvSpPr>
        <p:spPr>
          <a:xfrm>
            <a:off x="1691680" y="4032448"/>
            <a:ext cx="4320480" cy="1268760"/>
          </a:xfrm>
          <a:prstGeom prst="cloudCallout">
            <a:avLst>
              <a:gd name="adj1" fmla="val 47195"/>
              <a:gd name="adj2" fmla="val -7333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0" dirty="0" smtClean="0">
                <a:latin typeface="OpenSymbol"/>
                <a:ea typeface="OpenSymbol"/>
                <a:cs typeface="Times New Roman" pitchFamily="18" charset="0"/>
              </a:rPr>
              <a:t>√</a:t>
            </a:r>
            <a:r>
              <a:rPr lang="fr-FR" sz="5000" dirty="0" smtClean="0">
                <a:latin typeface="Times New Roman" pitchFamily="18" charset="0"/>
                <a:cs typeface="Times New Roman" pitchFamily="18" charset="0"/>
              </a:rPr>
              <a:t>5 – 5 &lt; 0</a:t>
            </a:r>
            <a:endParaRPr lang="fr-FR" sz="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2736000" y="4293096"/>
            <a:ext cx="39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1"/>
          <p:cNvSpPr txBox="1">
            <a:spLocks noChangeArrowheads="1"/>
          </p:cNvSpPr>
          <p:nvPr/>
        </p:nvSpPr>
        <p:spPr bwMode="auto">
          <a:xfrm>
            <a:off x="467544" y="5725705"/>
            <a:ext cx="8208912" cy="101566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est croissante sur </a:t>
            </a:r>
            <a:r>
              <a:rPr lang="fr-FR" altLang="fr-FR" sz="6000" dirty="0" smtClean="0">
                <a:solidFill>
                  <a:schemeClr val="bg1"/>
                </a:solidFill>
                <a:latin typeface="OpenSymbol"/>
                <a:cs typeface="Times New Roman" pitchFamily="18" charset="0"/>
              </a:rPr>
              <a:t>ℝ</a:t>
            </a:r>
            <a:r>
              <a:rPr lang="fr-FR" altLang="fr-F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altLang="fr-F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63378" b="5501"/>
          <a:stretch>
            <a:fillRect/>
          </a:stretch>
        </p:blipFill>
        <p:spPr bwMode="auto">
          <a:xfrm>
            <a:off x="2267744" y="1157148"/>
            <a:ext cx="4644000" cy="450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741488" y="2754313"/>
          <a:ext cx="5705475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Équation" r:id="rId4" imgW="723600" imgH="190440" progId="Equation.3">
                  <p:embed/>
                </p:oleObj>
              </mc:Choice>
              <mc:Fallback>
                <p:oleObj name="Équation" r:id="rId4" imgW="723600" imgH="1904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1488" y="2754313"/>
                        <a:ext cx="5705475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916832"/>
            <a:ext cx="9144000" cy="3960440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est une fonction affine telle que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(1) = 3 et 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(3) = 4</a:t>
            </a:r>
            <a:r>
              <a:rPr lang="fr-FR" sz="6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2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196752"/>
            <a:ext cx="9144000" cy="2376264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lnSpc>
                <a:spcPct val="11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est une fonction affine telle que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defRPr/>
            </a:pPr>
            <a:r>
              <a:rPr lang="fr-FR" sz="6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3600000"/>
            <a:ext cx="7589162" cy="221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606550" y="2093913"/>
          <a:ext cx="5929313" cy="274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7" name="Équation" r:id="rId4" imgW="723600" imgH="368280" progId="Equation.3">
                  <p:embed/>
                </p:oleObj>
              </mc:Choice>
              <mc:Fallback>
                <p:oleObj name="Équation" r:id="rId4" imgW="723600" imgH="3682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550" y="2093913"/>
                        <a:ext cx="5929313" cy="2741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196752"/>
            <a:ext cx="9144000" cy="2376264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lnSpc>
                <a:spcPct val="110000"/>
              </a:lnSpc>
              <a:defRPr/>
            </a:pP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6200" dirty="0" smtClean="0">
                <a:latin typeface="Times New Roman" pitchFamily="18" charset="0"/>
                <a:cs typeface="Times New Roman" pitchFamily="18" charset="0"/>
              </a:rPr>
              <a:t>est une fonction affine telle que</a:t>
            </a:r>
            <a:r>
              <a:rPr lang="fr-FR" sz="6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defRPr/>
            </a:pPr>
            <a:r>
              <a:rPr lang="fr-FR" sz="6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3028" t="9590" r="15477" b="47949"/>
          <a:stretch>
            <a:fillRect/>
          </a:stretch>
        </p:blipFill>
        <p:spPr bwMode="auto">
          <a:xfrm>
            <a:off x="792000" y="3600000"/>
            <a:ext cx="7585965" cy="2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075" name="Object 39"/>
          <p:cNvGraphicFramePr>
            <a:graphicFrameLocks noChangeAspect="1"/>
          </p:cNvGraphicFramePr>
          <p:nvPr/>
        </p:nvGraphicFramePr>
        <p:xfrm>
          <a:off x="513333" y="2636838"/>
          <a:ext cx="7947099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Équation" r:id="rId4" imgW="1307880" imgH="228600" progId="Equation.3">
                  <p:embed/>
                </p:oleObj>
              </mc:Choice>
              <mc:Fallback>
                <p:oleObj name="Équation" r:id="rId4" imgW="130788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333" y="2636838"/>
                        <a:ext cx="7947099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Affichage à l'écran (4:3)</PresentationFormat>
  <Paragraphs>106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Équation</vt:lpstr>
      <vt:lpstr>Présentation PowerPoint</vt:lpstr>
      <vt:lpstr>Déterminer le sens de variation des fonctions affines suivantes.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301</cp:revision>
  <dcterms:created xsi:type="dcterms:W3CDTF">2008-11-15T15:38:50Z</dcterms:created>
  <dcterms:modified xsi:type="dcterms:W3CDTF">2016-09-14T20:36:10Z</dcterms:modified>
</cp:coreProperties>
</file>