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handoutMasterIdLst>
    <p:handoutMasterId r:id="rId28"/>
  </p:handoutMasterIdLst>
  <p:sldIdLst>
    <p:sldId id="386" r:id="rId2"/>
    <p:sldId id="358" r:id="rId3"/>
    <p:sldId id="432" r:id="rId4"/>
    <p:sldId id="433" r:id="rId5"/>
    <p:sldId id="436" r:id="rId6"/>
    <p:sldId id="438" r:id="rId7"/>
    <p:sldId id="440" r:id="rId8"/>
    <p:sldId id="442" r:id="rId9"/>
    <p:sldId id="444" r:id="rId10"/>
    <p:sldId id="446" r:id="rId11"/>
    <p:sldId id="448" r:id="rId12"/>
    <p:sldId id="449" r:id="rId13"/>
    <p:sldId id="452" r:id="rId14"/>
    <p:sldId id="359" r:id="rId15"/>
    <p:sldId id="434" r:id="rId16"/>
    <p:sldId id="435" r:id="rId17"/>
    <p:sldId id="437" r:id="rId18"/>
    <p:sldId id="439" r:id="rId19"/>
    <p:sldId id="441" r:id="rId20"/>
    <p:sldId id="443" r:id="rId21"/>
    <p:sldId id="445" r:id="rId22"/>
    <p:sldId id="447" r:id="rId23"/>
    <p:sldId id="450" r:id="rId24"/>
    <p:sldId id="451" r:id="rId25"/>
    <p:sldId id="360" r:id="rId2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D757"/>
    <a:srgbClr val="33CC33"/>
    <a:srgbClr val="B4F147"/>
    <a:srgbClr val="0042C8"/>
    <a:srgbClr val="FFECAF"/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18EEB04-BC24-4428-9D6D-0656CB854BA1}" type="datetimeFigureOut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6B74E2-E66B-4339-B677-A165CA0F19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784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4DC26B-0B09-4882-A29E-90953D39772D}" type="datetimeFigureOut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87A2519-18BD-4B50-9E50-B657487F67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8008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9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053AA-D6F6-4FB5-A2B3-72E3A9B8DA46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dirty="0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F726F8-1A9C-4622-B570-65EB5251A588}" type="slidenum">
              <a:rPr lang="fr-FR" smtClean="0"/>
              <a:pPr/>
              <a:t>24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55FB81-E0CA-469B-9F4F-45BC716B06E0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CA77-A620-4737-99AA-CF7CC8FA47BC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E190-59B5-46EC-BF5F-5B2BA83B53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7BF06-981B-42A8-BFA4-6FCC0DDB2F24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AE384-CADC-484B-81DF-7DB6F67388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1A0-1DAA-4B3A-83CF-144B4DD67560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032B-0E45-499A-9E2A-324CAB3964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A560E-978C-42E5-BB0F-8C33BFA86DDF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4D5A7-3B35-4D41-BB22-D7B415BF7C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9F24D-7ACC-4D1F-89AD-1F29B5B18153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2450-E6F7-4F09-9C7A-F75608D4DA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FFF6-C1C7-4D70-A045-E4652DB107C4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B1F7-A550-4363-B00A-68A0C63EEF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56E8-74A3-4FB4-A634-53FB1ADABB4D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8EFA-36C9-41CF-8F8C-515E4E413D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96EF5-4A0D-4050-AE27-1D2EFF5038A4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3B2A-E44E-4453-9D4D-13448D2C49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E58F-4217-45B0-B5FD-74BE3916CEFE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6DF2-B156-4A33-A286-9CB8F7CD72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E3C4-C6B5-4CFA-874B-B9543E7AA09D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6D4E-BD9B-4154-8F4F-2C9F9D9592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15F7-03DF-4D8E-9227-D04A83C1B1EF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F6C-7DFE-4645-A697-78619AD222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253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2CDFE3-D742-4625-91DF-9FEAF6270284}" type="datetime1">
              <a:rPr lang="fr-FR"/>
              <a:pPr>
                <a:defRPr/>
              </a:pPr>
              <a:t>16/04/2015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56F000-3D4A-4A7A-920C-3F12F4A598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Fonction inverse</a:t>
            </a:r>
            <a:r>
              <a:rPr lang="fr-FR" sz="6600" b="1" cap="small" dirty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 dirty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Série 1</a:t>
            </a:r>
            <a:endParaRPr lang="fr-FR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le plus grand des deux nombres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−2016</m:t>
                        </m:r>
                      </m:den>
                    </m:f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−2015</m:t>
                        </m:r>
                      </m:den>
                    </m:f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?</a:t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2730" r="-2730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46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En </a:t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Utiliser le tableau de variations ci-dessus pour en</a:t>
                </a: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cadrer le plus précisément possible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.</a:t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731" r="-2929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06966"/>
                  </p:ext>
                </p:extLst>
              </p:nvPr>
            </p:nvGraphicFramePr>
            <p:xfrm>
              <a:off x="467544" y="1628800"/>
              <a:ext cx="8352928" cy="18879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768"/>
                    <a:gridCol w="7235160"/>
                  </a:tblGrid>
                  <a:tr h="698463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−∞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fr-FR" sz="2800" b="0" baseline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</a:t>
                          </a:r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0        0,5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5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+∞</m:t>
                              </m:r>
                            </m:oMath>
                          </a14:m>
                          <a:endParaRPr lang="fr-FR" sz="2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189521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06966"/>
                  </p:ext>
                </p:extLst>
              </p:nvPr>
            </p:nvGraphicFramePr>
            <p:xfrm>
              <a:off x="467544" y="1628800"/>
              <a:ext cx="8352928" cy="18879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768"/>
                    <a:gridCol w="7235160"/>
                  </a:tblGrid>
                  <a:tr h="69846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46" t="-8696" r="-648634" b="-1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5501" t="-8696" b="-169565"/>
                          </a:stretch>
                        </a:blipFill>
                      </a:tcPr>
                    </a:tc>
                  </a:tr>
                  <a:tr h="11895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46" t="-64103" r="-648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9" name="Connecteur droit 8"/>
          <p:cNvCxnSpPr/>
          <p:nvPr/>
        </p:nvCxnSpPr>
        <p:spPr>
          <a:xfrm>
            <a:off x="4788024" y="2348880"/>
            <a:ext cx="0" cy="1152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860032" y="2348880"/>
            <a:ext cx="0" cy="1152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907704" y="2492896"/>
            <a:ext cx="2664296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5291242" y="2492896"/>
            <a:ext cx="3097182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12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En </a:t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4000" dirty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Utiliser le tableau de variations ci-dessus pour en</a:t>
                </a:r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cadrer le plus précisément possible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.</a:t>
                </a:r>
                <a:br>
                  <a:rPr lang="fr-FR" sz="40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731" r="-2929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7445839"/>
                  </p:ext>
                </p:extLst>
              </p:nvPr>
            </p:nvGraphicFramePr>
            <p:xfrm>
              <a:off x="467544" y="1628800"/>
              <a:ext cx="8352928" cy="18879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768"/>
                    <a:gridCol w="7235160"/>
                  </a:tblGrid>
                  <a:tr h="698463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−∞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fr-FR" sz="2800" b="0" baseline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</a:t>
                          </a:r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0        0,5             5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+∞</m:t>
                              </m:r>
                            </m:oMath>
                          </a14:m>
                          <a:endParaRPr lang="fr-FR" sz="2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189521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7445839"/>
                  </p:ext>
                </p:extLst>
              </p:nvPr>
            </p:nvGraphicFramePr>
            <p:xfrm>
              <a:off x="467544" y="1628800"/>
              <a:ext cx="8352928" cy="18879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768"/>
                    <a:gridCol w="7235160"/>
                  </a:tblGrid>
                  <a:tr h="69846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46" t="-8696" r="-648634" b="-1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5501" t="-8696" b="-169565"/>
                          </a:stretch>
                        </a:blipFill>
                      </a:tcPr>
                    </a:tc>
                  </a:tr>
                  <a:tr h="11895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546" t="-64103" r="-648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9" name="Connecteur droit 8"/>
          <p:cNvCxnSpPr/>
          <p:nvPr/>
        </p:nvCxnSpPr>
        <p:spPr>
          <a:xfrm>
            <a:off x="4788024" y="2348880"/>
            <a:ext cx="0" cy="1152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860032" y="2348880"/>
            <a:ext cx="0" cy="1152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907704" y="2492896"/>
            <a:ext cx="2664296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5291242" y="2492896"/>
            <a:ext cx="3097182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93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ln>
            <a:solidFill>
              <a:schemeClr val="bg1">
                <a:lumMod val="95000"/>
              </a:schemeClr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4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Existe-t-il des nombres réels égaux à leurs inverses ?   </a:t>
            </a:r>
            <a:r>
              <a:rPr lang="fr-FR" sz="6000" dirty="0">
                <a:latin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fr-FR" sz="6000" dirty="0">
                <a:latin typeface="Cambria" panose="02040503050406030204" pitchFamily="18" charset="0"/>
                <a:cs typeface="Arial" panose="020B0604020202020204" pitchFamily="34" charset="0"/>
              </a:rPr>
            </a:br>
            <a:endParaRPr lang="fr-FR" sz="6000" dirty="0">
              <a:solidFill>
                <a:srgbClr val="0042C8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13011" y="548679"/>
            <a:ext cx="17524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10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2775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4" y="4437112"/>
            <a:ext cx="4464496" cy="1752858"/>
          </a:xfrm>
          <a:prstGeom prst="cloudCallout">
            <a:avLst>
              <a:gd name="adj1" fmla="val 84312"/>
              <a:gd name="adj2" fmla="val -8624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 est l’image par la fonction inverse 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   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r="-1065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455835" y="4581127"/>
                <a:ext cx="3207994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40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4000" b="0" i="1" smtClean="0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fr-FR" sz="4000" b="0" i="1" smtClean="0">
                                  <a:latin typeface="Cambria Math"/>
                                </a:rPr>
                                <m:t>−3</m:t>
                              </m:r>
                            </m:sup>
                          </m:sSup>
                        </m:den>
                      </m:f>
                      <m:r>
                        <a:rPr lang="fr-FR" sz="4000" b="0" i="1" smtClean="0">
                          <a:latin typeface="Cambria Math"/>
                        </a:rPr>
                        <m:t>=1000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5835" y="4581127"/>
                <a:ext cx="3207994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87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4" y="4437112"/>
            <a:ext cx="4464496" cy="1752858"/>
          </a:xfrm>
          <a:prstGeom prst="cloudCallout">
            <a:avLst>
              <a:gd name="adj1" fmla="val 84312"/>
              <a:gd name="adj2" fmla="val -8624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l’antécédent par la fonction inverse de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−2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   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657781" y="4576606"/>
                <a:ext cx="2804101" cy="1244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4000" b="0" i="1" smtClean="0">
                          <a:latin typeface="Cambria Math"/>
                        </a:rPr>
                        <m:t>=−0,5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781" y="4576606"/>
                <a:ext cx="2804101" cy="12448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332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4" y="4437112"/>
            <a:ext cx="4464496" cy="1752858"/>
          </a:xfrm>
          <a:prstGeom prst="cloudCallout">
            <a:avLst>
              <a:gd name="adj1" fmla="val 84312"/>
              <a:gd name="adj2" fmla="val -8624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l’antécédent par la fonction inverse de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0,02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   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r="-200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799903" y="4576606"/>
                <a:ext cx="2519857" cy="1313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0,02</m:t>
                          </m:r>
                        </m:den>
                      </m:f>
                      <m:r>
                        <a:rPr lang="fr-FR" sz="4000" b="0" i="1" smtClean="0">
                          <a:latin typeface="Cambria Math"/>
                        </a:rPr>
                        <m:t>=50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903" y="4576606"/>
                <a:ext cx="2519857" cy="13139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287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4" y="4293096"/>
            <a:ext cx="4464496" cy="2232248"/>
          </a:xfrm>
          <a:prstGeom prst="cloudCallout">
            <a:avLst>
              <a:gd name="adj1" fmla="val 96234"/>
              <a:gd name="adj2" fmla="val -64508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Le point 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0,75 ; </m:t>
                        </m:r>
                        <m:f>
                          <m:fPr>
                            <m:ctrlPr>
                              <a:rPr lang="fr-FR" sz="4800" b="0" i="1" smtClean="0">
                                <a:latin typeface="Cambria Math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fr-FR" sz="4800" b="0" i="1" smtClean="0">
                                <a:latin typeface="Cambria Math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4</m:t>
                            </m:r>
                          </m:num>
                          <m:den>
                            <m:r>
                              <a:rPr lang="fr-FR" sz="4800" b="0" i="1" smtClean="0">
                                <a:latin typeface="Cambria Math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appartient-il à la courbe de la fonction inverse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?</a:t>
                </a:r>
                <a:b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2730" r="-2730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547664" y="4567564"/>
                <a:ext cx="3239220" cy="1741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0,75</m:t>
                          </m:r>
                        </m:den>
                      </m:f>
                      <m:r>
                        <a:rPr lang="fr-FR" sz="4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ctrlPr>
                                <a:rPr lang="fr-FR" sz="4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4000" b="0" i="1" smtClean="0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fr-FR" sz="40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den>
                      </m:f>
                      <m:r>
                        <a:rPr lang="fr-FR" sz="4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567564"/>
                <a:ext cx="3239220" cy="17414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à coins arrondis 5"/>
          <p:cNvSpPr/>
          <p:nvPr/>
        </p:nvSpPr>
        <p:spPr>
          <a:xfrm>
            <a:off x="6181255" y="5013176"/>
            <a:ext cx="2375049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4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OUI</a:t>
            </a:r>
            <a:endParaRPr lang="fr-FR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59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827584" y="4437112"/>
            <a:ext cx="4464496" cy="1752858"/>
          </a:xfrm>
          <a:prstGeom prst="cloudCallout">
            <a:avLst>
              <a:gd name="adj1" fmla="val 84312"/>
              <a:gd name="adj2" fmla="val -8624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Le point 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 ;0,33</m:t>
                        </m:r>
                      </m:e>
                    </m:d>
                  </m:oMath>
                </a14:m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appartient-il à la courbe de la fonction inverse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?</a:t>
                </a:r>
                <a:b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2530" r="-4128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941769" y="4700477"/>
                <a:ext cx="2236125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400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0,33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769" y="4700477"/>
                <a:ext cx="2236125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à coins arrondis 5"/>
          <p:cNvSpPr/>
          <p:nvPr/>
        </p:nvSpPr>
        <p:spPr>
          <a:xfrm>
            <a:off x="6181255" y="5013176"/>
            <a:ext cx="2375049" cy="109734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4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NON</a:t>
            </a:r>
            <a:endParaRPr lang="fr-FR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22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Répondre aux dix questions qui suivent.</a:t>
            </a:r>
            <a:r>
              <a:rPr lang="fr-FR" sz="6000" dirty="0">
                <a:latin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fr-FR" sz="6000" dirty="0">
                <a:latin typeface="Cambria" panose="02040503050406030204" pitchFamily="18" charset="0"/>
                <a:cs typeface="Arial" panose="020B0604020202020204" pitchFamily="34" charset="0"/>
              </a:rPr>
            </a:br>
            <a:endParaRPr lang="fr-FR" sz="6000" dirty="0">
              <a:solidFill>
                <a:srgbClr val="0042C8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827584" y="4286783"/>
            <a:ext cx="4680520" cy="2088232"/>
          </a:xfrm>
          <a:prstGeom prst="cloudCallout">
            <a:avLst>
              <a:gd name="adj1" fmla="val 86146"/>
              <a:gd name="adj2" fmla="val -57674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le plus grand des deux nombres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3,2</m:t>
                        </m:r>
                      </m:den>
                    </m:f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3,19</m:t>
                        </m:r>
                      </m:den>
                    </m:f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?</a:t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380231" y="4437112"/>
                <a:ext cx="3335785" cy="1627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3,19</m:t>
                      </m:r>
                      <m:r>
                        <a:rPr lang="fr-FR" sz="4000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3,2</m:t>
                      </m:r>
                    </m:oMath>
                  </m:oMathPara>
                </a14:m>
                <a:endParaRPr lang="fr-FR" sz="4000" b="0" dirty="0" smtClean="0">
                  <a:ea typeface="Cambria Math"/>
                </a:endParaRPr>
              </a:p>
              <a:p>
                <a:r>
                  <a:rPr lang="fr-FR" sz="4000" dirty="0" smtClean="0"/>
                  <a:t>donc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3,19</m:t>
                        </m:r>
                      </m:den>
                    </m:f>
                    <m:r>
                      <a:rPr lang="fr-FR" sz="4000" i="1"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fr-FR" sz="4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3,2</m:t>
                        </m:r>
                      </m:den>
                    </m:f>
                  </m:oMath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231" y="4437112"/>
                <a:ext cx="3335785" cy="1627561"/>
              </a:xfrm>
              <a:prstGeom prst="rect">
                <a:avLst/>
              </a:prstGeom>
              <a:blipFill rotWithShape="1">
                <a:blip r:embed="rId4"/>
                <a:stretch>
                  <a:fillRect l="-6387" b="-33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à coins arrondis 5"/>
              <p:cNvSpPr/>
              <p:nvPr/>
            </p:nvSpPr>
            <p:spPr>
              <a:xfrm>
                <a:off x="6181255" y="5013176"/>
                <a:ext cx="2375049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𝟑</m:t>
                          </m:r>
                          <m: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,</m:t>
                          </m:r>
                          <m: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𝟏𝟗</m:t>
                          </m:r>
                        </m:den>
                      </m:f>
                    </m:oMath>
                  </m:oMathPara>
                </a14:m>
                <a:endParaRPr lang="fr-FR" sz="40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1255" y="5013176"/>
                <a:ext cx="2375049" cy="1368152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502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611560" y="4286782"/>
            <a:ext cx="5400600" cy="2094545"/>
          </a:xfrm>
          <a:prstGeom prst="cloudCallout">
            <a:avLst>
              <a:gd name="adj1" fmla="val 80273"/>
              <a:gd name="adj2" fmla="val -53113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le plus grand des deux nombres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−2016</m:t>
                        </m:r>
                      </m:den>
                    </m:f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−2015</m:t>
                        </m:r>
                      </m:den>
                    </m:f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?</a:t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2730" r="-2730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827584" y="4437112"/>
                <a:ext cx="4463658" cy="1627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−2016</m:t>
                      </m:r>
                      <m:r>
                        <a:rPr lang="fr-FR" sz="4000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−2015</m:t>
                      </m:r>
                    </m:oMath>
                  </m:oMathPara>
                </a14:m>
                <a:endParaRPr lang="fr-FR" sz="4000" b="0" dirty="0" smtClean="0">
                  <a:ea typeface="Cambria Math"/>
                </a:endParaRPr>
              </a:p>
              <a:p>
                <a:r>
                  <a:rPr lang="fr-FR" sz="4000" dirty="0" smtClean="0"/>
                  <a:t>donc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−2016</m:t>
                        </m:r>
                      </m:den>
                    </m:f>
                    <m:r>
                      <a:rPr lang="fr-FR" sz="4000" i="1"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fr-FR" sz="4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−2015</m:t>
                        </m:r>
                      </m:den>
                    </m:f>
                  </m:oMath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437112"/>
                <a:ext cx="4463658" cy="1627561"/>
              </a:xfrm>
              <a:prstGeom prst="rect">
                <a:avLst/>
              </a:prstGeom>
              <a:blipFill rotWithShape="1">
                <a:blip r:embed="rId4"/>
                <a:stretch>
                  <a:fillRect l="-4918" b="-33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à coins arrondis 5"/>
              <p:cNvSpPr/>
              <p:nvPr/>
            </p:nvSpPr>
            <p:spPr>
              <a:xfrm>
                <a:off x="6181255" y="5013176"/>
                <a:ext cx="2375049" cy="1368152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−</m:t>
                          </m:r>
                          <m:r>
                            <a:rPr lang="fr-FR" sz="40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𝟐𝟎𝟏𝟔</m:t>
                          </m:r>
                        </m:den>
                      </m:f>
                    </m:oMath>
                  </m:oMathPara>
                </a14:m>
                <a:endParaRPr lang="fr-FR" sz="40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1255" y="5013176"/>
                <a:ext cx="2375049" cy="1368152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595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611560" y="4286782"/>
            <a:ext cx="4824536" cy="2094545"/>
          </a:xfrm>
          <a:prstGeom prst="cloudCallout">
            <a:avLst>
              <a:gd name="adj1" fmla="val 74332"/>
              <a:gd name="adj2" fmla="val -80480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ln>
            <a:solidFill>
              <a:schemeClr val="bg1">
                <a:lumMod val="95000"/>
              </a:schemeClr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4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 </a:t>
            </a:r>
            <a:r>
              <a:rPr lang="fr-FR" sz="48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endParaRPr lang="fr-FR" sz="4800" dirty="0">
              <a:solidFill>
                <a:srgbClr val="0042C8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911257" y="4481958"/>
                <a:ext cx="3876767" cy="1683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 smtClean="0"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,5</m:t>
                      </m:r>
                      <m:r>
                        <a:rPr lang="fr-FR" sz="4000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&lt;5</m:t>
                      </m:r>
                    </m:oMath>
                  </m:oMathPara>
                </a14:m>
                <a:endParaRPr lang="fr-FR" sz="4000" b="0" dirty="0" smtClean="0">
                  <a:ea typeface="Cambria Math"/>
                </a:endParaRPr>
              </a:p>
              <a:p>
                <a:r>
                  <a:rPr lang="fr-FR" sz="4000" dirty="0" smtClean="0"/>
                  <a:t>donc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0,5</m:t>
                        </m:r>
                      </m:den>
                    </m:f>
                    <m:r>
                      <a:rPr lang="fr-FR" sz="4000" i="1"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fr-FR" sz="4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den>
                    </m:f>
                    <m:r>
                      <a:rPr lang="fr-FR" sz="4000" i="1" smtClean="0"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fr-FR" sz="4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257" y="4481958"/>
                <a:ext cx="3876767" cy="1683346"/>
              </a:xfrm>
              <a:prstGeom prst="rect">
                <a:avLst/>
              </a:prstGeom>
              <a:blipFill rotWithShape="1">
                <a:blip r:embed="rId3"/>
                <a:stretch>
                  <a:fillRect l="-55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à coins arrondis 5"/>
              <p:cNvSpPr/>
              <p:nvPr/>
            </p:nvSpPr>
            <p:spPr>
              <a:xfrm>
                <a:off x="6012160" y="5013176"/>
                <a:ext cx="2783233" cy="1224136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𝟎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𝟐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&lt;</m:t>
                      </m:r>
                      <m:f>
                        <m:fPr>
                          <m:ctrlPr>
                            <a:rPr lang="fr-FR" sz="36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fr-FR" sz="36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fr-FR" sz="36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𝒂</m:t>
                          </m:r>
                        </m:den>
                      </m:f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&lt;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𝟐</m:t>
                      </m:r>
                    </m:oMath>
                  </m:oMathPara>
                </a14:m>
                <a:endParaRPr lang="fr-FR" sz="36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5013176"/>
                <a:ext cx="2783233" cy="1224136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5235219"/>
                  </p:ext>
                </p:extLst>
              </p:nvPr>
            </p:nvGraphicFramePr>
            <p:xfrm>
              <a:off x="467544" y="1628800"/>
              <a:ext cx="8352928" cy="18879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768"/>
                    <a:gridCol w="7235160"/>
                  </a:tblGrid>
                  <a:tr h="698463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−∞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fr-FR" sz="2800" b="0" baseline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</a:t>
                          </a:r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0        0,5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5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+∞</m:t>
                              </m:r>
                            </m:oMath>
                          </a14:m>
                          <a:endParaRPr lang="fr-FR" sz="2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189521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5235219"/>
                  </p:ext>
                </p:extLst>
              </p:nvPr>
            </p:nvGraphicFramePr>
            <p:xfrm>
              <a:off x="467544" y="1628800"/>
              <a:ext cx="8352928" cy="18879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768"/>
                    <a:gridCol w="7235160"/>
                  </a:tblGrid>
                  <a:tr h="69846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5"/>
                          <a:stretch>
                            <a:fillRect l="-546" t="-8696" r="-648634" b="-1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5"/>
                          <a:stretch>
                            <a:fillRect l="-15501" t="-8696" b="-169565"/>
                          </a:stretch>
                        </a:blipFill>
                      </a:tcPr>
                    </a:tc>
                  </a:tr>
                  <a:tr h="11895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5"/>
                          <a:stretch>
                            <a:fillRect l="-546" t="-64103" r="-648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9" name="Connecteur droit 8"/>
          <p:cNvCxnSpPr/>
          <p:nvPr/>
        </p:nvCxnSpPr>
        <p:spPr>
          <a:xfrm>
            <a:off x="4788024" y="2348880"/>
            <a:ext cx="0" cy="1152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860032" y="2348880"/>
            <a:ext cx="0" cy="1152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907704" y="2492896"/>
            <a:ext cx="2664296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5291242" y="2492896"/>
            <a:ext cx="3097182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12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sées 6"/>
          <p:cNvSpPr/>
          <p:nvPr/>
        </p:nvSpPr>
        <p:spPr>
          <a:xfrm>
            <a:off x="611560" y="4286782"/>
            <a:ext cx="4679682" cy="2094545"/>
          </a:xfrm>
          <a:prstGeom prst="cloudCallout">
            <a:avLst>
              <a:gd name="adj1" fmla="val 217"/>
              <a:gd name="adj2" fmla="val -7917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ln>
            <a:solidFill>
              <a:schemeClr val="bg1">
                <a:lumMod val="95000"/>
              </a:schemeClr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4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 </a:t>
            </a:r>
            <a:r>
              <a:rPr lang="fr-FR" sz="48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endParaRPr lang="fr-FR" sz="4800" dirty="0">
              <a:solidFill>
                <a:srgbClr val="0042C8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827584" y="4481958"/>
                <a:ext cx="3786293" cy="15809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&lt;−5</m:t>
                      </m:r>
                    </m:oMath>
                  </m:oMathPara>
                </a14:m>
                <a:endParaRPr lang="fr-FR" sz="4000" b="0" dirty="0" smtClean="0">
                  <a:ea typeface="Cambria Math"/>
                </a:endParaRPr>
              </a:p>
              <a:p>
                <a:r>
                  <a:rPr lang="fr-FR" sz="4000" dirty="0" smtClean="0"/>
                  <a:t>donc </a:t>
                </a: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fr-FR" sz="4000" i="1" smtClean="0"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fr-FR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fr-FR" sz="4000" i="1"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fr-FR" sz="4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−5</m:t>
                        </m:r>
                      </m:den>
                    </m:f>
                  </m:oMath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481958"/>
                <a:ext cx="3786293" cy="1580946"/>
              </a:xfrm>
              <a:prstGeom prst="rect">
                <a:avLst/>
              </a:prstGeom>
              <a:blipFill rotWithShape="1">
                <a:blip r:embed="rId3"/>
                <a:stretch>
                  <a:fillRect l="-5797" b="-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à coins arrondis 5"/>
              <p:cNvSpPr/>
              <p:nvPr/>
            </p:nvSpPr>
            <p:spPr>
              <a:xfrm>
                <a:off x="5652120" y="5013176"/>
                <a:ext cx="3168352" cy="1224136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−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𝟎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,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𝟐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&lt;</m:t>
                      </m:r>
                      <m:f>
                        <m:fPr>
                          <m:ctrlPr>
                            <a:rPr lang="fr-FR" sz="36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fr-FR" sz="36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fr-FR" sz="3600" b="1" i="1" cap="small" smtClean="0">
                              <a:solidFill>
                                <a:srgbClr val="FFC000"/>
                              </a:solidFill>
                              <a:latin typeface="Cambria Math"/>
                              <a:ea typeface="+mj-ea"/>
                              <a:cs typeface="Arial" pitchFamily="34" charset="0"/>
                            </a:rPr>
                            <m:t>𝒃</m:t>
                          </m:r>
                        </m:den>
                      </m:f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&lt;</m:t>
                      </m:r>
                      <m:r>
                        <a:rPr lang="fr-FR" sz="36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𝟎</m:t>
                      </m:r>
                    </m:oMath>
                  </m:oMathPara>
                </a14:m>
                <a:endParaRPr lang="fr-FR" sz="36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5013176"/>
                <a:ext cx="3168352" cy="1224136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5975716"/>
                  </p:ext>
                </p:extLst>
              </p:nvPr>
            </p:nvGraphicFramePr>
            <p:xfrm>
              <a:off x="467544" y="1628800"/>
              <a:ext cx="8352928" cy="18879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768"/>
                    <a:gridCol w="7235160"/>
                  </a:tblGrid>
                  <a:tr h="698463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−∞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−5</m:t>
                              </m:r>
                            </m:oMath>
                          </a14:m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fr-FR" sz="2800" b="0" baseline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</a:t>
                          </a:r>
                          <a:r>
                            <a:rPr lang="fr-FR" sz="2800" b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0        0,5            5           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+∞</m:t>
                              </m:r>
                            </m:oMath>
                          </a14:m>
                          <a:endParaRPr lang="fr-FR" sz="2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1189521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8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5975716"/>
                  </p:ext>
                </p:extLst>
              </p:nvPr>
            </p:nvGraphicFramePr>
            <p:xfrm>
              <a:off x="467544" y="1628800"/>
              <a:ext cx="8352928" cy="18879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7768"/>
                    <a:gridCol w="7235160"/>
                  </a:tblGrid>
                  <a:tr h="69846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5"/>
                          <a:stretch>
                            <a:fillRect l="-546" t="-8696" r="-648634" b="-16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5"/>
                          <a:stretch>
                            <a:fillRect l="-15501" t="-8696" b="-169565"/>
                          </a:stretch>
                        </a:blipFill>
                      </a:tcPr>
                    </a:tc>
                  </a:tr>
                  <a:tr h="11895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5"/>
                          <a:stretch>
                            <a:fillRect l="-546" t="-64103" r="-6486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9" name="Connecteur droit 8"/>
          <p:cNvCxnSpPr/>
          <p:nvPr/>
        </p:nvCxnSpPr>
        <p:spPr>
          <a:xfrm>
            <a:off x="4788024" y="2348880"/>
            <a:ext cx="0" cy="1152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860032" y="2348880"/>
            <a:ext cx="0" cy="1152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907704" y="2492896"/>
            <a:ext cx="2664296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5291242" y="2492896"/>
            <a:ext cx="3097182" cy="914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4" y="4437112"/>
            <a:ext cx="4464496" cy="1752858"/>
          </a:xfrm>
          <a:prstGeom prst="cloudCallout">
            <a:avLst>
              <a:gd name="adj1" fmla="val 84312"/>
              <a:gd name="adj2" fmla="val -8624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ln>
            <a:solidFill>
              <a:schemeClr val="bg1">
                <a:lumMod val="95000"/>
              </a:schemeClr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4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Existe-t-il des nombres réels égaux à leurs inverses ?   </a:t>
            </a:r>
            <a:r>
              <a:rPr lang="fr-FR" sz="6000" dirty="0">
                <a:latin typeface="Cambria" panose="02040503050406030204" pitchFamily="18" charset="0"/>
                <a:cs typeface="Arial" panose="020B0604020202020204" pitchFamily="34" charset="0"/>
              </a:rPr>
              <a:t/>
            </a:r>
            <a:br>
              <a:rPr lang="fr-FR" sz="6000" dirty="0">
                <a:latin typeface="Cambria" panose="02040503050406030204" pitchFamily="18" charset="0"/>
                <a:cs typeface="Arial" panose="020B0604020202020204" pitchFamily="34" charset="0"/>
              </a:rPr>
            </a:br>
            <a:endParaRPr lang="fr-FR" sz="6000" dirty="0">
              <a:solidFill>
                <a:srgbClr val="0042C8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13011" y="548679"/>
            <a:ext cx="17524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331640" y="4581127"/>
                <a:ext cx="3877023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fr-FR" sz="4000" b="0" i="1" smtClean="0">
                          <a:latin typeface="Cambria Math"/>
                        </a:rPr>
                        <m:t>=</m:t>
                      </m:r>
                      <m:r>
                        <a:rPr lang="fr-FR" sz="4000" b="0" i="1" smtClean="0">
                          <a:latin typeface="Cambria Math"/>
                        </a:rPr>
                        <m:t>𝑥</m:t>
                      </m:r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⇔</m:t>
                      </m:r>
                      <m:sSup>
                        <m:sSupPr>
                          <m:ctrlPr>
                            <a:rPr lang="fr-FR" sz="4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40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p>
                          <m:r>
                            <a:rPr lang="fr-FR" sz="4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latin typeface="Cambria Math"/>
                          <a:ea typeface="Cambria Math"/>
                        </a:rPr>
                        <m:t>=1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4581127"/>
                <a:ext cx="3877023" cy="12488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à coins arrondis 5"/>
              <p:cNvSpPr/>
              <p:nvPr/>
            </p:nvSpPr>
            <p:spPr>
              <a:xfrm>
                <a:off x="6156176" y="5005259"/>
                <a:ext cx="2232248" cy="1224136"/>
              </a:xfrm>
              <a:prstGeom prst="roundRect">
                <a:avLst/>
              </a:prstGeom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𝟏</m:t>
                      </m:r>
                      <m:r>
                        <a:rPr lang="fr-FR" sz="40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</m:t>
                      </m:r>
                      <m:r>
                        <a:rPr lang="fr-FR" sz="4000" b="1" i="0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𝐞𝐭</m:t>
                      </m:r>
                      <m:r>
                        <a:rPr lang="fr-FR" sz="40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−</m:t>
                      </m:r>
                      <m:r>
                        <a:rPr lang="fr-FR" sz="4000" b="1" i="1" cap="small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𝟏</m:t>
                      </m:r>
                    </m:oMath>
                  </m:oMathPara>
                </a14:m>
                <a:endParaRPr lang="fr-FR" sz="40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005259"/>
                <a:ext cx="2232248" cy="1224136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048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2775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C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sées 4"/>
          <p:cNvSpPr/>
          <p:nvPr/>
        </p:nvSpPr>
        <p:spPr>
          <a:xfrm>
            <a:off x="827584" y="4437112"/>
            <a:ext cx="4464496" cy="1752858"/>
          </a:xfrm>
          <a:prstGeom prst="cloudCallout">
            <a:avLst>
              <a:gd name="adj1" fmla="val 84312"/>
              <a:gd name="adj2" fmla="val -86246"/>
            </a:avLst>
          </a:prstGeom>
          <a:solidFill>
            <a:srgbClr val="FFC000"/>
          </a:solidFill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 est l’image par la fonction inverse de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−100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   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r="-2197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6" y="548679"/>
            <a:ext cx="13420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N°0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1274920" y="4581128"/>
                <a:ext cx="3569823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−100</m:t>
                          </m:r>
                        </m:den>
                      </m:f>
                      <m:r>
                        <a:rPr lang="fr-FR" sz="4000" b="0" i="1" smtClean="0">
                          <a:latin typeface="Cambria Math"/>
                        </a:rPr>
                        <m:t>=−0,01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920" y="4581128"/>
                <a:ext cx="3569823" cy="124880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913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Quelle est l’image par la fonction inverse 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   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r="-1065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2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l’antécédent par la fonction inverse de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−2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   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82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l’antécédent par la fonction inverse de 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0,02</m:t>
                    </m:r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?   </a:t>
                </a:r>
                <a: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6000" dirty="0">
                    <a:latin typeface="Cambria" panose="02040503050406030204" pitchFamily="18" charset="0"/>
                    <a:cs typeface="Arial" panose="020B0604020202020204" pitchFamily="34" charset="0"/>
                  </a:rPr>
                </a:br>
                <a:endParaRPr lang="fr-FR" sz="60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r="-200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88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Le point  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0,75 ; </m:t>
                        </m:r>
                        <m:f>
                          <m:f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4</m:t>
                            </m:r>
                          </m:num>
                          <m:den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appartient-il à la courbe de la fonction inverse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?</a:t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398" r="-2996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79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/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Le point A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 ;0,33</m:t>
                        </m:r>
                      </m:e>
                    </m:d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appartient-il à la courbe de la fonction inverse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?</a:t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 l="-1398" r="-2996"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04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 rtlCol="0">
                <a:noAutofit/>
              </a:bodyPr>
              <a:lstStyle/>
              <a:p>
                <a:pPr eaLnBrk="1" fontAlgn="auto" hangingPunct="1">
                  <a:spcAft>
                    <a:spcPts val="0"/>
                  </a:spcAft>
                  <a:defRPr/>
                </a:pP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Quel est le plus grand des deux nombres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3,2</m:t>
                        </m:r>
                      </m:den>
                    </m:f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3,19</m:t>
                        </m:r>
                      </m:den>
                    </m:f>
                  </m:oMath>
                </a14:m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?</a:t>
                </a:r>
                <a:b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</a:br>
                <a:r>
                  <a:rPr lang="fr-FR" sz="54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</a:t>
                </a:r>
                <a:r>
                  <a:rPr lang="fr-FR" sz="4800" dirty="0" smtClean="0">
                    <a:latin typeface="Cambria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fr-FR" sz="4800" dirty="0">
                  <a:solidFill>
                    <a:srgbClr val="0042C8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>
                    <a:lumMod val="9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718195" y="548679"/>
            <a:ext cx="1342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fr-FR" sz="54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  <a:endParaRPr lang="fr-FR" sz="54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04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</TotalTime>
  <Words>516</Words>
  <Application>Microsoft Office PowerPoint</Application>
  <PresentationFormat>Affichage à l'écran (4:3)</PresentationFormat>
  <Paragraphs>106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Présentation PowerPoint</vt:lpstr>
      <vt:lpstr>Répondre aux dix questions qui suivent. </vt:lpstr>
      <vt:lpstr>Quelle est l’image par la fonction inverse de -100 ?    </vt:lpstr>
      <vt:lpstr>Quelle est l’image par la fonction inverse de 〖10〗^(-3) ?    </vt:lpstr>
      <vt:lpstr>Quel est l’antécédent par la fonction inverse de -2 ?    </vt:lpstr>
      <vt:lpstr>Quel est l’antécédent par la fonction inverse de 0,02 ?    </vt:lpstr>
      <vt:lpstr> Le point  A(0,75 ; 4/3) appartient-il à la courbe de la fonction inverse ?    </vt:lpstr>
      <vt:lpstr> Le point A(3 ;0,33) appartient-il à la courbe de la fonction inverse ?    </vt:lpstr>
      <vt:lpstr>Quel est le plus grand des deux nombres 1/3,2 et 1/3,19  ?    </vt:lpstr>
      <vt:lpstr>Quel est le plus grand des deux nombres 1/(-2016) et 1/(-2015)  ?    </vt:lpstr>
      <vt:lpstr>   En    Utiliser le tableau de variations ci-dessus pour encadrer le plus précisément possible  1/a.    </vt:lpstr>
      <vt:lpstr>   En    Utiliser le tableau de variations ci-dessus pour encadrer le plus précisément possible  1/b.    </vt:lpstr>
      <vt:lpstr>Existe-t-il des nombres réels égaux à leurs inverses ?    </vt:lpstr>
      <vt:lpstr>Présentation PowerPoint</vt:lpstr>
      <vt:lpstr>Quelle est l’image par la fonction inverse de 〖10〗^(-3) ?    </vt:lpstr>
      <vt:lpstr>Quel est l’antécédent par la fonction inverse de -2 ?    </vt:lpstr>
      <vt:lpstr>Quel est l’antécédent par la fonction inverse de 0,02 ?    </vt:lpstr>
      <vt:lpstr>Le point A(0,75 ; 4/3) appartient-il à la courbe de la fonction inverse ?    </vt:lpstr>
      <vt:lpstr>Le point A(3 ;0,33) appartient-il à la courbe de la fonction inverse ?    </vt:lpstr>
      <vt:lpstr>Quel est le plus grand des deux nombres 1/3,2 et 1/3,19  ?    </vt:lpstr>
      <vt:lpstr>Quel est le plus grand des deux nombres 1/(-2016) et 1/(-2015)  ?    </vt:lpstr>
      <vt:lpstr>   </vt:lpstr>
      <vt:lpstr>   </vt:lpstr>
      <vt:lpstr>Existe-t-il des nombres réels égaux à leurs inverses ?    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377</cp:revision>
  <dcterms:created xsi:type="dcterms:W3CDTF">2008-11-15T15:38:50Z</dcterms:created>
  <dcterms:modified xsi:type="dcterms:W3CDTF">2015-04-16T16:38:21Z</dcterms:modified>
</cp:coreProperties>
</file>