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780" r:id="rId1"/>
  </p:sldMasterIdLst>
  <p:notesMasterIdLst>
    <p:notesMasterId r:id="rId26"/>
  </p:notesMasterIdLst>
  <p:handoutMasterIdLst>
    <p:handoutMasterId r:id="rId27"/>
  </p:handoutMasterIdLst>
  <p:sldIdLst>
    <p:sldId id="386" r:id="rId2"/>
    <p:sldId id="358" r:id="rId3"/>
    <p:sldId id="409" r:id="rId4"/>
    <p:sldId id="419" r:id="rId5"/>
    <p:sldId id="410" r:id="rId6"/>
    <p:sldId id="411" r:id="rId7"/>
    <p:sldId id="412" r:id="rId8"/>
    <p:sldId id="416" r:id="rId9"/>
    <p:sldId id="417" r:id="rId10"/>
    <p:sldId id="415" r:id="rId11"/>
    <p:sldId id="418" r:id="rId12"/>
    <p:sldId id="420" r:id="rId13"/>
    <p:sldId id="359" r:id="rId14"/>
    <p:sldId id="421" r:id="rId15"/>
    <p:sldId id="422" r:id="rId16"/>
    <p:sldId id="423" r:id="rId17"/>
    <p:sldId id="424" r:id="rId18"/>
    <p:sldId id="425" r:id="rId19"/>
    <p:sldId id="426" r:id="rId20"/>
    <p:sldId id="427" r:id="rId21"/>
    <p:sldId id="428" r:id="rId22"/>
    <p:sldId id="429" r:id="rId23"/>
    <p:sldId id="430" r:id="rId24"/>
    <p:sldId id="360" r:id="rId25"/>
  </p:sldIdLst>
  <p:sldSz cx="9144000" cy="6858000" type="screen4x3"/>
  <p:notesSz cx="6858000" cy="9144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  <a:srgbClr val="B4F147"/>
    <a:srgbClr val="0042C8"/>
    <a:srgbClr val="FFECAF"/>
    <a:srgbClr val="FF9933"/>
    <a:srgbClr val="FFD757"/>
    <a:srgbClr val="CCFFCC"/>
    <a:srgbClr val="0074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706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04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418EEB04-BC24-4428-9D6D-0656CB854BA1}" type="datetimeFigureOut">
              <a:rPr lang="fr-FR"/>
              <a:pPr>
                <a:defRPr/>
              </a:pPr>
              <a:t>22/06/2015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fr-FR"/>
              <a:t>MS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C06B74E2-E66B-4339-B677-A165CA0F19B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478406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54DC26B-0B09-4882-A29E-90953D39772D}" type="datetimeFigureOut">
              <a:rPr lang="fr-FR"/>
              <a:pPr>
                <a:defRPr/>
              </a:pPr>
              <a:t>22/06/2015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fr-FR"/>
              <a:t>MS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87A2519-18BD-4B50-9E50-B657487F675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8800855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2867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949D494-3221-4F9F-AA6E-8D4126525EAC}" type="slidenum">
              <a:rPr lang="fr-FR" smtClean="0"/>
              <a:pPr/>
              <a:t>0</a:t>
            </a:fld>
            <a:endParaRPr lang="fr-FR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A1636-4F86-45D0-AC73-A543BAFEF318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66335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A1636-4F86-45D0-AC73-A543BAFEF318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66335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A1636-4F86-45D0-AC73-A543BAFEF318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663359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419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9A053AA-D6F6-4FB5-A2B3-72E3A9B8DA46}" type="slidenum">
              <a:rPr lang="fr-FR" smtClean="0"/>
              <a:pPr/>
              <a:t>12</a:t>
            </a:fld>
            <a:endParaRPr lang="fr-FR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A1636-4F86-45D0-AC73-A543BAFEF318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663359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A1636-4F86-45D0-AC73-A543BAFEF318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663359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A1636-4F86-45D0-AC73-A543BAFEF318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663359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A1636-4F86-45D0-AC73-A543BAFEF318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663359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A1636-4F86-45D0-AC73-A543BAFEF318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663359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A1636-4F86-45D0-AC73-A543BAFEF318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66335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2970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355FB81-E0CA-469B-9F4F-45BC716B06E0}" type="slidenum">
              <a:rPr lang="fr-FR" smtClean="0"/>
              <a:pPr/>
              <a:t>1</a:t>
            </a:fld>
            <a:endParaRPr lang="fr-FR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A1636-4F86-45D0-AC73-A543BAFEF318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663359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A1636-4F86-45D0-AC73-A543BAFEF318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663359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A1636-4F86-45D0-AC73-A543BAFEF318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663359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A1636-4F86-45D0-AC73-A543BAFEF318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663359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5325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3F726F8-1A9C-4622-B570-65EB5251A588}" type="slidenum">
              <a:rPr lang="fr-FR" smtClean="0"/>
              <a:pPr/>
              <a:t>23</a:t>
            </a:fld>
            <a:endParaRPr lang="fr-F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A1636-4F86-45D0-AC73-A543BAFEF318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66335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A1636-4F86-45D0-AC73-A543BAFEF318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66335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A1636-4F86-45D0-AC73-A543BAFEF318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66335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A1636-4F86-45D0-AC73-A543BAFEF318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66335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A1636-4F86-45D0-AC73-A543BAFEF318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66335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A1636-4F86-45D0-AC73-A543BAFEF318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66335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A1636-4F86-45D0-AC73-A543BAFEF318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66335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08CA77-A620-4737-99AA-CF7CC8FA47BC}" type="datetime1">
              <a:rPr lang="fr-FR"/>
              <a:pPr>
                <a:defRPr/>
              </a:pPr>
              <a:t>22/06/2015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4DE190-59B5-46EC-BF5F-5B2BA83B53F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97BF06-981B-42A8-BFA4-6FCC0DDB2F24}" type="datetime1">
              <a:rPr lang="fr-FR"/>
              <a:pPr>
                <a:defRPr/>
              </a:pPr>
              <a:t>22/06/2015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4AE384-CADC-484B-81DF-7DB6F673886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F061A0-1DAA-4B3A-83CF-144B4DD67560}" type="datetime1">
              <a:rPr lang="fr-FR"/>
              <a:pPr>
                <a:defRPr/>
              </a:pPr>
              <a:t>22/06/2015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5032B-0E45-499A-9E2A-324CAB3964C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AA560E-978C-42E5-BB0F-8C33BFA86DDF}" type="datetime1">
              <a:rPr lang="fr-FR"/>
              <a:pPr>
                <a:defRPr/>
              </a:pPr>
              <a:t>22/06/2015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34D5A7-3B35-4D41-BB22-D7B415BF7C1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A9F24D-7ACC-4D1F-89AD-1F29B5B18153}" type="datetime1">
              <a:rPr lang="fr-FR"/>
              <a:pPr>
                <a:defRPr/>
              </a:pPr>
              <a:t>22/06/2015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032450-E6F7-4F09-9C7A-F75608D4DA8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27FFF6-C1C7-4D70-A045-E4652DB107C4}" type="datetime1">
              <a:rPr lang="fr-FR"/>
              <a:pPr>
                <a:defRPr/>
              </a:pPr>
              <a:t>22/06/2015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C9B1F7-A550-4363-B00A-68A0C63EEFA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AF56E8-74A3-4FB4-A634-53FB1ADABB4D}" type="datetime1">
              <a:rPr lang="fr-FR"/>
              <a:pPr>
                <a:defRPr/>
              </a:pPr>
              <a:t>22/06/2015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3D8EFA-36C9-41CF-8F8C-515E4E413D3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396EF5-4A0D-4050-AE27-1D2EFF5038A4}" type="datetime1">
              <a:rPr lang="fr-FR"/>
              <a:pPr>
                <a:defRPr/>
              </a:pPr>
              <a:t>22/06/2015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4E3B2A-E44E-4453-9D4D-13448D2C49F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C1E58F-4217-45B0-B5FD-74BE3916CEFE}" type="datetime1">
              <a:rPr lang="fr-FR"/>
              <a:pPr>
                <a:defRPr/>
              </a:pPr>
              <a:t>22/06/2015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1E6DF2-B156-4A33-A286-9CB8F7CD728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1EE3C4-C6B5-4CFA-874B-B9543E7AA09D}" type="datetime1">
              <a:rPr lang="fr-FR"/>
              <a:pPr>
                <a:defRPr/>
              </a:pPr>
              <a:t>22/06/2015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FC6D4E-BD9B-4154-8F4F-2C9F9D95924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4215F7-03DF-4D8E-9227-D04A83C1B1EF}" type="datetime1">
              <a:rPr lang="fr-FR"/>
              <a:pPr>
                <a:defRPr/>
              </a:pPr>
              <a:t>22/06/2015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E0FF6C-7DFE-4645-A697-78619AD2223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30196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 style du titre</a:t>
            </a:r>
          </a:p>
        </p:txBody>
      </p:sp>
      <p:sp>
        <p:nvSpPr>
          <p:cNvPr id="22531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les styles du texte du masque</a:t>
            </a:r>
          </a:p>
          <a:p>
            <a:pPr lvl="1"/>
            <a:r>
              <a:rPr lang="fr-FR" altLang="fr-FR" smtClean="0"/>
              <a:t>Deuxième niveau</a:t>
            </a:r>
          </a:p>
          <a:p>
            <a:pPr lvl="2"/>
            <a:r>
              <a:rPr lang="fr-FR" altLang="fr-FR" smtClean="0"/>
              <a:t>Troisième niveau</a:t>
            </a:r>
          </a:p>
          <a:p>
            <a:pPr lvl="3"/>
            <a:r>
              <a:rPr lang="fr-FR" altLang="fr-FR" smtClean="0"/>
              <a:t>Quatrième niveau</a:t>
            </a:r>
          </a:p>
          <a:p>
            <a:pPr lvl="4"/>
            <a:r>
              <a:rPr lang="fr-FR" alt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32CDFE3-D742-4625-91DF-9FEAF6270284}" type="datetime1">
              <a:rPr lang="fr-FR"/>
              <a:pPr>
                <a:defRPr/>
              </a:pPr>
              <a:t>22/06/2015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0F56F000-3D4A-4A7A-920C-3F12F4A5981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>
    <p:dissolve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png"/><Relationship Id="rId4" Type="http://schemas.openxmlformats.org/officeDocument/2006/relationships/image" Target="../media/image13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pn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png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png"/><Relationship Id="rId4" Type="http://schemas.openxmlformats.org/officeDocument/2006/relationships/image" Target="../media/image1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png"/><Relationship Id="rId4" Type="http://schemas.openxmlformats.org/officeDocument/2006/relationships/image" Target="../media/image13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png"/><Relationship Id="rId4" Type="http://schemas.openxmlformats.org/officeDocument/2006/relationships/image" Target="../media/image1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 txBox="1">
            <a:spLocks/>
          </p:cNvSpPr>
          <p:nvPr/>
        </p:nvSpPr>
        <p:spPr bwMode="auto">
          <a:xfrm>
            <a:off x="0" y="4032250"/>
            <a:ext cx="914400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2400" dirty="0">
                <a:latin typeface="Arial" pitchFamily="34" charset="0"/>
                <a:ea typeface="+mj-ea"/>
                <a:cs typeface="Arial" pitchFamily="34" charset="0"/>
              </a:rPr>
              <a:t>Calcul mental et automatismes – IREM de Clermont-Ferrand</a:t>
            </a:r>
          </a:p>
        </p:txBody>
      </p:sp>
      <p:sp>
        <p:nvSpPr>
          <p:cNvPr id="4" name="Rectangle à coins arrondis 3"/>
          <p:cNvSpPr/>
          <p:nvPr/>
        </p:nvSpPr>
        <p:spPr>
          <a:xfrm>
            <a:off x="612775" y="1628775"/>
            <a:ext cx="7918450" cy="2160588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6000" b="1" cap="small" dirty="0" smtClean="0">
                <a:solidFill>
                  <a:schemeClr val="accent3"/>
                </a:solidFill>
                <a:latin typeface="Georgia" pitchFamily="18" charset="0"/>
                <a:ea typeface="+mj-ea"/>
                <a:cs typeface="Arial" pitchFamily="34" charset="0"/>
              </a:rPr>
              <a:t>Fonction inverse</a:t>
            </a:r>
            <a:r>
              <a:rPr lang="fr-FR" sz="6600" b="1" cap="small" dirty="0">
                <a:solidFill>
                  <a:schemeClr val="accent3"/>
                </a:solidFill>
                <a:latin typeface="Georgia" pitchFamily="18" charset="0"/>
                <a:ea typeface="+mj-ea"/>
                <a:cs typeface="Arial" pitchFamily="34" charset="0"/>
              </a:rPr>
              <a:t/>
            </a:r>
            <a:br>
              <a:rPr lang="fr-FR" sz="6600" b="1" cap="small" dirty="0">
                <a:solidFill>
                  <a:schemeClr val="accent3"/>
                </a:solidFill>
                <a:latin typeface="Georgia" pitchFamily="18" charset="0"/>
                <a:ea typeface="+mj-ea"/>
                <a:cs typeface="Arial" pitchFamily="34" charset="0"/>
              </a:rPr>
            </a:br>
            <a:r>
              <a:rPr lang="fr-FR" sz="6600" b="1" cap="small" dirty="0">
                <a:solidFill>
                  <a:schemeClr val="accent3"/>
                </a:solidFill>
                <a:latin typeface="Georgia" pitchFamily="18" charset="0"/>
                <a:ea typeface="+mj-ea"/>
                <a:cs typeface="Arial" pitchFamily="34" charset="0"/>
              </a:rPr>
              <a:t>Série </a:t>
            </a:r>
            <a:r>
              <a:rPr lang="fr-FR" sz="6600" b="1" cap="small" dirty="0" smtClean="0">
                <a:solidFill>
                  <a:schemeClr val="accent3"/>
                </a:solidFill>
                <a:latin typeface="Georgia" pitchFamily="18" charset="0"/>
                <a:ea typeface="+mj-ea"/>
                <a:cs typeface="Arial" pitchFamily="34" charset="0"/>
              </a:rPr>
              <a:t>2 et 2 bis</a:t>
            </a:r>
            <a:endParaRPr lang="fr-FR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2636448049"/>
                  </p:ext>
                </p:extLst>
              </p:nvPr>
            </p:nvGraphicFramePr>
            <p:xfrm>
              <a:off x="-36512" y="4677100"/>
              <a:ext cx="9144000" cy="2136276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1691680"/>
                    <a:gridCol w="1656184"/>
                    <a:gridCol w="2880320"/>
                    <a:gridCol w="2915816"/>
                  </a:tblGrid>
                  <a:tr h="907796">
                    <a:tc gridSpan="4"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4000" b="0" baseline="0" dirty="0" smtClean="0"/>
                            <a:t>Si </a:t>
                          </a:r>
                          <a14:m>
                            <m:oMath xmlns:m="http://schemas.openxmlformats.org/officeDocument/2006/math">
                              <m:r>
                                <a:rPr lang="fr-FR" sz="4000" b="0" i="0" baseline="0" smtClean="0">
                                  <a:latin typeface="Cambria Math"/>
                                  <a:ea typeface="Cambria Math"/>
                                </a:rPr>
                                <m:t>0,25</m:t>
                              </m:r>
                              <m:r>
                                <a:rPr lang="fr-FR" sz="4000" b="0" i="1" baseline="0" smtClean="0">
                                  <a:latin typeface="Cambria Math"/>
                                  <a:ea typeface="Cambria Math"/>
                                </a:rPr>
                                <m:t>&lt;</m:t>
                              </m:r>
                              <m:f>
                                <m:fPr>
                                  <m:ctrlPr>
                                    <a:rPr lang="fr-FR" sz="4000" b="0" i="1" baseline="0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4000" b="0" i="1" baseline="0" smtClean="0">
                                      <a:latin typeface="Cambria Math"/>
                                      <a:ea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4000" b="0" i="1" baseline="0" smtClean="0">
                                      <a:latin typeface="Cambria Math"/>
                                      <a:ea typeface="Cambria Math"/>
                                    </a:rPr>
                                    <m:t>𝑥</m:t>
                                  </m:r>
                                </m:den>
                              </m:f>
                              <m:r>
                                <a:rPr lang="fr-FR" sz="4000" b="0" i="1" baseline="0" smtClean="0">
                                  <a:latin typeface="Cambria Math"/>
                                  <a:ea typeface="Cambria Math"/>
                                </a:rPr>
                                <m:t>&lt;4</m:t>
                              </m:r>
                            </m:oMath>
                          </a14:m>
                          <a:r>
                            <a:rPr lang="fr-FR" sz="4000" b="0" baseline="0" dirty="0" smtClean="0"/>
                            <a:t> alors …</a:t>
                          </a:r>
                          <a:r>
                            <a:rPr lang="fr-FR" sz="4000" b="0" dirty="0" smtClean="0"/>
                            <a:t>  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180728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18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>
                              <a:solidFill>
                                <a:schemeClr val="dk1"/>
                              </a:solidFill>
                            </a:rPr>
                            <a:t>a</a:t>
                          </a:r>
                          <a:r>
                            <a:rPr lang="fr-FR" sz="3200" dirty="0" smtClean="0">
                              <a:solidFill>
                                <a:schemeClr val="tx1"/>
                              </a:solidFill>
                            </a:rPr>
                            <a:t>.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0" i="1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fr-FR" sz="3200" b="0" i="1" smtClean="0">
                                  <a:latin typeface="Cambria Math"/>
                                  <a:ea typeface="Cambria Math"/>
                                </a:rPr>
                                <m:t>&lt;4</m:t>
                              </m:r>
                            </m:oMath>
                          </a14:m>
                          <a:endParaRPr lang="fr-FR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18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b.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0" i="1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fr-FR" sz="3200" b="0" i="1" smtClean="0">
                                  <a:latin typeface="Cambria Math"/>
                                  <a:ea typeface="Cambria Math"/>
                                </a:rPr>
                                <m:t>&gt;4</m:t>
                              </m:r>
                            </m:oMath>
                          </a14:m>
                          <a:r>
                            <a:rPr lang="fr-FR" sz="3200" baseline="0" dirty="0" smtClean="0"/>
                            <a:t> </a:t>
                          </a:r>
                          <a:endParaRPr lang="fr-FR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18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c.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0" i="0" smtClean="0">
                                  <a:latin typeface="Cambria Math"/>
                                  <a:ea typeface="Cambria Math"/>
                                </a:rPr>
                                <m:t>  0</m:t>
                              </m:r>
                              <m:r>
                                <a:rPr lang="fr-FR" sz="3200" b="0" i="1" smtClean="0">
                                  <a:latin typeface="Cambria Math"/>
                                  <a:ea typeface="Cambria Math"/>
                                </a:rPr>
                                <m:t>&lt;</m:t>
                              </m:r>
                              <m:r>
                                <a:rPr lang="fr-FR" sz="3200" b="0" i="1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fr-FR" sz="3200" b="0" i="1" smtClean="0">
                                  <a:latin typeface="Cambria Math"/>
                                  <a:ea typeface="Cambria Math"/>
                                </a:rPr>
                                <m:t>&lt;0,25</m:t>
                              </m:r>
                            </m:oMath>
                          </a14:m>
                          <a:endParaRPr lang="fr-FR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18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d.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0" i="1" smtClean="0">
                                  <a:latin typeface="Cambria Math"/>
                                </a:rPr>
                                <m:t>0,25</m:t>
                              </m:r>
                              <m:r>
                                <a:rPr lang="fr-FR" sz="3200" b="0" i="1" smtClean="0">
                                  <a:latin typeface="Cambria Math"/>
                                  <a:ea typeface="Cambria Math"/>
                                </a:rPr>
                                <m:t>&lt;</m:t>
                              </m:r>
                              <m:r>
                                <a:rPr lang="fr-FR" sz="3200" b="0" i="1" smtClean="0">
                                  <a:latin typeface="Cambria Math"/>
                                  <a:ea typeface="Cambria Math"/>
                                </a:rPr>
                                <m:t>𝑥</m:t>
                              </m:r>
                              <m:r>
                                <a:rPr lang="fr-FR" sz="3200" b="0" i="1" smtClean="0">
                                  <a:latin typeface="Cambria Math"/>
                                  <a:ea typeface="Cambria Math"/>
                                </a:rPr>
                                <m:t>&lt;4</m:t>
                              </m:r>
                            </m:oMath>
                          </a14:m>
                          <a:endParaRPr lang="fr-FR" sz="3200" dirty="0" smtClean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2636448049"/>
                  </p:ext>
                </p:extLst>
              </p:nvPr>
            </p:nvGraphicFramePr>
            <p:xfrm>
              <a:off x="-36512" y="4677100"/>
              <a:ext cx="9144000" cy="2136276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1691680"/>
                    <a:gridCol w="1656184"/>
                    <a:gridCol w="2880320"/>
                    <a:gridCol w="2915816"/>
                  </a:tblGrid>
                  <a:tr h="955548">
                    <a:tc gridSpan="4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467" t="-2548" r="-467" b="-129936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180728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2518" t="-82990" r="-442086" b="-51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05166" t="-82990" r="-353506" b="-51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17548" t="-82990" r="-102537" b="-51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215272" t="-82990" r="-1464" b="-5155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6" name="Espace réservé du contenu 5"/>
          <p:cNvSpPr>
            <a:spLocks noGrp="1"/>
          </p:cNvSpPr>
          <p:nvPr>
            <p:ph sz="half" idx="1"/>
          </p:nvPr>
        </p:nvSpPr>
        <p:spPr>
          <a:xfrm>
            <a:off x="0" y="2492896"/>
            <a:ext cx="9036496" cy="1828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6600" dirty="0" smtClean="0"/>
              <a:t>N°8</a:t>
            </a:r>
            <a:endParaRPr lang="fr-FR" sz="6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au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41202427"/>
                  </p:ext>
                </p:extLst>
              </p:nvPr>
            </p:nvGraphicFramePr>
            <p:xfrm>
              <a:off x="36512" y="41165"/>
              <a:ext cx="9144000" cy="1947675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1835696"/>
                    <a:gridCol w="1800200"/>
                    <a:gridCol w="2664296"/>
                    <a:gridCol w="2843808"/>
                  </a:tblGrid>
                  <a:tr h="517709"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fr-FR" sz="4000" b="0" baseline="0" dirty="0" smtClean="0"/>
                            <a:t>Si  </a:t>
                          </a:r>
                          <a14:m>
                            <m:oMath xmlns:m="http://schemas.openxmlformats.org/officeDocument/2006/math">
                              <m:r>
                                <a:rPr lang="fr-FR" sz="4000" b="0" i="0" baseline="0" smtClean="0">
                                  <a:latin typeface="Cambria Math"/>
                                </a:rPr>
                                <m:t>0,5</m:t>
                              </m:r>
                              <m:r>
                                <a:rPr lang="fr-FR" sz="4000" b="0" i="1" baseline="0" smtClean="0">
                                  <a:latin typeface="Cambria Math"/>
                                  <a:ea typeface="Cambria Math"/>
                                </a:rPr>
                                <m:t>&lt;</m:t>
                              </m:r>
                              <m:f>
                                <m:fPr>
                                  <m:ctrlPr>
                                    <a:rPr lang="fr-FR" sz="4000" b="0" i="1" baseline="0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4000" b="0" i="1" baseline="0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4000" b="0" i="1" baseline="0" smtClean="0">
                                      <a:latin typeface="Cambria Math"/>
                                    </a:rPr>
                                    <m:t>𝑥</m:t>
                                  </m:r>
                                </m:den>
                              </m:f>
                              <m:r>
                                <a:rPr lang="fr-FR" sz="4000" b="0" i="1" baseline="0" smtClean="0">
                                  <a:latin typeface="Cambria Math"/>
                                  <a:ea typeface="Cambria Math"/>
                                </a:rPr>
                                <m:t>&lt;2</m:t>
                              </m:r>
                            </m:oMath>
                          </a14:m>
                          <a:r>
                            <a:rPr lang="fr-FR" sz="4000" b="0" baseline="0" dirty="0" smtClean="0"/>
                            <a:t> alors …</a:t>
                          </a:r>
                          <a:r>
                            <a:rPr lang="fr-FR" sz="4000" b="0" dirty="0" smtClean="0"/>
                            <a:t> </a:t>
                          </a:r>
                          <a:endParaRPr lang="fr-FR" sz="4000" b="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992127">
                    <a:tc>
                      <a:txBody>
                        <a:bodyPr/>
                        <a:lstStyle/>
                        <a:p>
                          <a:pPr algn="ctr"/>
                          <a:endParaRPr lang="fr-FR" sz="1400" dirty="0" smtClean="0"/>
                        </a:p>
                        <a:p>
                          <a:pPr algn="ctr"/>
                          <a:r>
                            <a:rPr lang="fr-FR" sz="3200" dirty="0" smtClean="0"/>
                            <a:t>a.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0" i="1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fr-FR" sz="3200" b="0" i="1" smtClean="0">
                                  <a:latin typeface="Cambria Math"/>
                                  <a:ea typeface="Cambria Math"/>
                                </a:rPr>
                                <m:t>&gt;2</m:t>
                              </m:r>
                            </m:oMath>
                          </a14:m>
                          <a:endParaRPr lang="fr-FR" sz="3200" b="0" dirty="0" smtClean="0">
                            <a:ea typeface="Cambria Math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14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b.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0" i="1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fr-FR" sz="3200" b="0" i="1" smtClean="0">
                                  <a:latin typeface="Cambria Math"/>
                                  <a:ea typeface="Cambria Math"/>
                                </a:rPr>
                                <m:t>&lt;2</m:t>
                              </m:r>
                            </m:oMath>
                          </a14:m>
                          <a:endParaRPr lang="fr-FR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14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c.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0" i="1" smtClean="0">
                                  <a:latin typeface="Cambria Math"/>
                                </a:rPr>
                                <m:t>0,5</m:t>
                              </m:r>
                              <m:r>
                                <a:rPr lang="fr-FR" sz="3200" b="0" i="1" smtClean="0">
                                  <a:latin typeface="Cambria Math"/>
                                  <a:ea typeface="Cambria Math"/>
                                </a:rPr>
                                <m:t>&lt;</m:t>
                              </m:r>
                              <m:r>
                                <a:rPr lang="fr-FR" sz="3200" b="0" i="1" smtClean="0">
                                  <a:latin typeface="Cambria Math"/>
                                  <a:ea typeface="Cambria Math"/>
                                </a:rPr>
                                <m:t>𝑥</m:t>
                              </m:r>
                              <m:r>
                                <a:rPr lang="fr-FR" sz="3200" b="0" i="1" smtClean="0">
                                  <a:latin typeface="Cambria Math"/>
                                  <a:ea typeface="Cambria Math"/>
                                </a:rPr>
                                <m:t>&lt;2</m:t>
                              </m:r>
                            </m:oMath>
                          </a14:m>
                          <a:endParaRPr lang="fr-FR" sz="320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14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d.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0" i="0" smtClean="0"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  <m:r>
                                <a:rPr lang="fr-FR" sz="3200" b="0" i="1" smtClean="0">
                                  <a:latin typeface="Cambria Math"/>
                                  <a:ea typeface="Cambria Math"/>
                                </a:rPr>
                                <m:t>&lt;</m:t>
                              </m:r>
                              <m:r>
                                <a:rPr lang="fr-FR" sz="3200" b="0" i="1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fr-FR" sz="3200" b="0" i="1" smtClean="0">
                                  <a:latin typeface="Cambria Math"/>
                                  <a:ea typeface="Cambria Math"/>
                                </a:rPr>
                                <m:t>&lt;0,5</m:t>
                              </m:r>
                            </m:oMath>
                          </a14:m>
                          <a:endParaRPr lang="fr-FR" sz="32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au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41202427"/>
                  </p:ext>
                </p:extLst>
              </p:nvPr>
            </p:nvGraphicFramePr>
            <p:xfrm>
              <a:off x="36512" y="41165"/>
              <a:ext cx="9144000" cy="1947675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1835696"/>
                    <a:gridCol w="1800200"/>
                    <a:gridCol w="2664296"/>
                    <a:gridCol w="2843808"/>
                  </a:tblGrid>
                  <a:tr h="955548">
                    <a:tc gridSpan="4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67" t="-637" b="-104459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992127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332" t="-97531" r="-398339" b="-123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102373" t="-97531" r="-306441" b="-123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136613" t="-97531" r="-106865" b="-123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221413" t="-97531" b="-1235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pic>
        <p:nvPicPr>
          <p:cNvPr id="8" name="Image 7" descr="C:\Users\auderi\AppData\Local\Temp\geogebra.pn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6635" y="2245618"/>
            <a:ext cx="4629621" cy="21914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913998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2458483935"/>
                  </p:ext>
                </p:extLst>
              </p:nvPr>
            </p:nvGraphicFramePr>
            <p:xfrm>
              <a:off x="-36512" y="4749108"/>
              <a:ext cx="9144000" cy="2136276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232248"/>
                    <a:gridCol w="2016224"/>
                    <a:gridCol w="2952328"/>
                    <a:gridCol w="1943200"/>
                  </a:tblGrid>
                  <a:tr h="907796">
                    <a:tc gridSpan="4"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4000" b="0" baseline="0" dirty="0" smtClean="0"/>
                            <a:t>Si </a:t>
                          </a:r>
                          <a14:m>
                            <m:oMath xmlns:m="http://schemas.openxmlformats.org/officeDocument/2006/math">
                              <m:r>
                                <a:rPr lang="fr-FR" sz="4000" b="0" i="0" baseline="0" smtClean="0">
                                  <a:latin typeface="Cambria Math"/>
                                  <a:ea typeface="Cambria Math"/>
                                </a:rPr>
                                <m:t>−5</m:t>
                              </m:r>
                              <m:r>
                                <a:rPr lang="fr-FR" sz="4000" b="0" i="1" baseline="0" smtClean="0">
                                  <a:latin typeface="Cambria Math"/>
                                  <a:ea typeface="Cambria Math"/>
                                </a:rPr>
                                <m:t>≤</m:t>
                              </m:r>
                              <m:f>
                                <m:fPr>
                                  <m:ctrlPr>
                                    <a:rPr lang="fr-FR" sz="4000" b="0" i="1" baseline="0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4000" b="0" i="1" baseline="0" smtClean="0">
                                      <a:latin typeface="Cambria Math"/>
                                      <a:ea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4000" b="0" i="1" baseline="0" smtClean="0">
                                      <a:latin typeface="Cambria Math"/>
                                      <a:ea typeface="Cambria Math"/>
                                    </a:rPr>
                                    <m:t>𝑥</m:t>
                                  </m:r>
                                </m:den>
                              </m:f>
                              <m:r>
                                <a:rPr lang="fr-FR" sz="4000" b="0" i="1" baseline="0" smtClean="0">
                                  <a:latin typeface="Cambria Math"/>
                                  <a:ea typeface="Cambria Math"/>
                                </a:rPr>
                                <m:t>≤−1</m:t>
                              </m:r>
                            </m:oMath>
                          </a14:m>
                          <a:r>
                            <a:rPr lang="fr-FR" sz="4000" b="0" baseline="0" dirty="0" smtClean="0"/>
                            <a:t> alors …</a:t>
                          </a:r>
                          <a:r>
                            <a:rPr lang="fr-FR" sz="4000" b="0" dirty="0" smtClean="0"/>
                            <a:t>  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180728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14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>
                              <a:solidFill>
                                <a:schemeClr val="dk1"/>
                              </a:solidFill>
                            </a:rPr>
                            <a:t>a</a:t>
                          </a:r>
                          <a:r>
                            <a:rPr lang="fr-FR" sz="3200" dirty="0" smtClean="0">
                              <a:solidFill>
                                <a:schemeClr val="tx1"/>
                              </a:solidFill>
                            </a:rPr>
                            <a:t>.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3200" b="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200" b="0" i="1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3200" b="0" i="1" smtClean="0">
                                      <a:latin typeface="Cambria Math"/>
                                    </a:rPr>
                                    <m:t>5</m:t>
                                  </m:r>
                                </m:den>
                              </m:f>
                              <m:r>
                                <a:rPr lang="fr-FR" sz="3200" b="0" i="1" smtClean="0">
                                  <a:latin typeface="Cambria Math"/>
                                  <a:ea typeface="Cambria Math"/>
                                </a:rPr>
                                <m:t>≤</m:t>
                              </m:r>
                              <m:r>
                                <a:rPr lang="fr-FR" sz="3200" b="0" i="1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fr-FR" sz="3200" b="0" i="1" smtClean="0">
                                  <a:latin typeface="Cambria Math"/>
                                  <a:ea typeface="Cambria Math"/>
                                </a:rPr>
                                <m:t>≤1</m:t>
                              </m:r>
                            </m:oMath>
                          </a14:m>
                          <a:endParaRPr lang="fr-FR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20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b.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0" i="0" smtClean="0">
                                  <a:latin typeface="Cambria Math"/>
                                  <a:ea typeface="Cambria Math"/>
                                </a:rPr>
                                <m:t> </m:t>
                              </m:r>
                              <m:r>
                                <a:rPr lang="fr-FR" sz="3200" b="0" i="1" smtClean="0">
                                  <a:latin typeface="Cambria Math"/>
                                  <a:ea typeface="Cambria Math"/>
                                </a:rPr>
                                <m:t> </m:t>
                              </m:r>
                              <m:r>
                                <a:rPr lang="fr-FR" sz="3200" b="0" i="1" smtClean="0">
                                  <a:latin typeface="Cambria Math"/>
                                  <a:ea typeface="Cambria Math"/>
                                </a:rPr>
                                <m:t>𝑥</m:t>
                              </m:r>
                              <m:r>
                                <a:rPr lang="fr-FR" sz="3200" b="0" i="1" smtClean="0">
                                  <a:latin typeface="Cambria Math"/>
                                  <a:ea typeface="Cambria Math"/>
                                </a:rPr>
                                <m:t>≥−1</m:t>
                              </m:r>
                            </m:oMath>
                          </a14:m>
                          <a:endParaRPr lang="fr-FR" sz="320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14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c.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0" i="0" smtClean="0">
                                  <a:latin typeface="Cambria Math"/>
                                  <a:ea typeface="Cambria Math"/>
                                </a:rPr>
                                <m:t>−1</m:t>
                              </m:r>
                              <m:r>
                                <a:rPr lang="fr-FR" sz="3200" b="0" i="1" smtClean="0">
                                  <a:latin typeface="Cambria Math"/>
                                  <a:ea typeface="Cambria Math"/>
                                </a:rPr>
                                <m:t>≤</m:t>
                              </m:r>
                              <m:r>
                                <a:rPr lang="fr-FR" sz="3200" b="0" i="1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fr-FR" sz="3200" b="0" i="1" smtClean="0">
                                  <a:latin typeface="Cambria Math"/>
                                  <a:ea typeface="Cambria Math"/>
                                </a:rPr>
                                <m:t>≤−</m:t>
                              </m:r>
                              <m:f>
                                <m:fPr>
                                  <m:ctrlPr>
                                    <a:rPr lang="fr-FR" sz="32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200" b="0" i="1" smtClean="0">
                                      <a:latin typeface="Cambria Math"/>
                                      <a:ea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3200" b="0" i="1" smtClean="0">
                                      <a:latin typeface="Cambria Math"/>
                                      <a:ea typeface="Cambria Math"/>
                                    </a:rPr>
                                    <m:t>5</m:t>
                                  </m:r>
                                </m:den>
                              </m:f>
                            </m:oMath>
                          </a14:m>
                          <a:endParaRPr lang="fr-FR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14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d.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0" i="1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fr-FR" sz="3200" b="0" i="1" smtClean="0">
                                  <a:latin typeface="Cambria Math"/>
                                  <a:ea typeface="Cambria Math"/>
                                </a:rPr>
                                <m:t>≤−</m:t>
                              </m:r>
                              <m:f>
                                <m:fPr>
                                  <m:ctrlPr>
                                    <a:rPr lang="fr-FR" sz="32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200" b="0" i="1" smtClean="0">
                                      <a:latin typeface="Cambria Math"/>
                                      <a:ea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3200" b="0" i="1" smtClean="0">
                                      <a:latin typeface="Cambria Math"/>
                                      <a:ea typeface="Cambria Math"/>
                                    </a:rPr>
                                    <m:t>5</m:t>
                                  </m:r>
                                </m:den>
                              </m:f>
                            </m:oMath>
                          </a14:m>
                          <a:endParaRPr lang="fr-FR" sz="3200" dirty="0" smtClean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2458483935"/>
                  </p:ext>
                </p:extLst>
              </p:nvPr>
            </p:nvGraphicFramePr>
            <p:xfrm>
              <a:off x="-36512" y="4749108"/>
              <a:ext cx="9144000" cy="2136276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232248"/>
                    <a:gridCol w="2016224"/>
                    <a:gridCol w="2952328"/>
                    <a:gridCol w="1943200"/>
                  </a:tblGrid>
                  <a:tr h="955548">
                    <a:tc gridSpan="4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467" t="-2548" r="-467" b="-129936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180728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913" t="-83420" r="-311749" b="-569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12689" t="-83420" r="-244713" b="-569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45455" t="-83420" r="-67355" b="-569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372414" t="-83420" r="-2194" b="-5699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6" name="Espace réservé du contenu 5"/>
          <p:cNvSpPr>
            <a:spLocks noGrp="1"/>
          </p:cNvSpPr>
          <p:nvPr>
            <p:ph sz="half" idx="1"/>
          </p:nvPr>
        </p:nvSpPr>
        <p:spPr>
          <a:xfrm>
            <a:off x="0" y="2492896"/>
            <a:ext cx="9036496" cy="1828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6600" dirty="0" smtClean="0"/>
              <a:t>N°9</a:t>
            </a:r>
            <a:endParaRPr lang="fr-FR" sz="6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au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75511778"/>
                  </p:ext>
                </p:extLst>
              </p:nvPr>
            </p:nvGraphicFramePr>
            <p:xfrm>
              <a:off x="36512" y="41165"/>
              <a:ext cx="9144000" cy="1951482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1943200"/>
                    <a:gridCol w="2880320"/>
                    <a:gridCol w="1944216"/>
                    <a:gridCol w="2376264"/>
                  </a:tblGrid>
                  <a:tr h="517709"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fr-FR" sz="4000" b="0" baseline="0" dirty="0" smtClean="0"/>
                            <a:t>Si  </a:t>
                          </a:r>
                          <a14:m>
                            <m:oMath xmlns:m="http://schemas.openxmlformats.org/officeDocument/2006/math">
                              <m:r>
                                <a:rPr lang="fr-FR" sz="4000" b="0" i="0" baseline="0" smtClean="0">
                                  <a:latin typeface="Cambria Math"/>
                                  <a:ea typeface="Cambria Math"/>
                                </a:rPr>
                                <m:t>−3</m:t>
                              </m:r>
                              <m:r>
                                <a:rPr lang="fr-FR" sz="4000" b="0" i="1" baseline="0" smtClean="0">
                                  <a:latin typeface="Cambria Math"/>
                                  <a:ea typeface="Cambria Math"/>
                                </a:rPr>
                                <m:t>≤</m:t>
                              </m:r>
                              <m:f>
                                <m:fPr>
                                  <m:ctrlPr>
                                    <a:rPr lang="fr-FR" sz="4000" b="0" i="1" baseline="0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4000" b="0" i="1" baseline="0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4000" b="0" i="1" baseline="0" smtClean="0">
                                      <a:latin typeface="Cambria Math"/>
                                    </a:rPr>
                                    <m:t>𝑥</m:t>
                                  </m:r>
                                </m:den>
                              </m:f>
                              <m:r>
                                <a:rPr lang="fr-FR" sz="4000" b="0" i="1" baseline="0" smtClean="0">
                                  <a:latin typeface="Cambria Math"/>
                                  <a:ea typeface="Cambria Math"/>
                                </a:rPr>
                                <m:t>≤−1</m:t>
                              </m:r>
                            </m:oMath>
                          </a14:m>
                          <a:r>
                            <a:rPr lang="fr-FR" sz="4000" b="0" baseline="0" dirty="0" smtClean="0"/>
                            <a:t> alors …</a:t>
                          </a:r>
                          <a:r>
                            <a:rPr lang="fr-FR" sz="4000" b="0" dirty="0" smtClean="0"/>
                            <a:t> </a:t>
                          </a:r>
                          <a:endParaRPr lang="fr-FR" sz="4000" b="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992127">
                    <a:tc>
                      <a:txBody>
                        <a:bodyPr/>
                        <a:lstStyle/>
                        <a:p>
                          <a:pPr algn="ctr"/>
                          <a:endParaRPr lang="fr-FR" sz="1400" dirty="0" smtClean="0"/>
                        </a:p>
                        <a:p>
                          <a:pPr algn="ctr"/>
                          <a:r>
                            <a:rPr lang="fr-FR" sz="3200" dirty="0" smtClean="0"/>
                            <a:t>a.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0" i="1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fr-FR" sz="3200" b="0" i="1" smtClean="0">
                                  <a:latin typeface="Cambria Math"/>
                                  <a:ea typeface="Cambria Math"/>
                                </a:rPr>
                                <m:t>≤−</m:t>
                              </m:r>
                              <m:f>
                                <m:fPr>
                                  <m:ctrlPr>
                                    <a:rPr lang="fr-FR" sz="32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200" b="0" i="1" smtClean="0">
                                      <a:latin typeface="Cambria Math"/>
                                      <a:ea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3200" b="0" i="1" smtClean="0">
                                      <a:latin typeface="Cambria Math"/>
                                      <a:ea typeface="Cambria Math"/>
                                    </a:rPr>
                                    <m:t>3</m:t>
                                  </m:r>
                                </m:den>
                              </m:f>
                            </m:oMath>
                          </a14:m>
                          <a:endParaRPr lang="fr-FR" sz="3200" b="0" dirty="0" smtClean="0">
                            <a:ea typeface="Cambria Math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14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b.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0" i="0" smtClean="0">
                                  <a:latin typeface="Cambria Math"/>
                                  <a:ea typeface="Cambria Math"/>
                                </a:rPr>
                                <m:t>−1</m:t>
                              </m:r>
                              <m:r>
                                <a:rPr lang="fr-FR" sz="3200" b="0" i="1" smtClean="0">
                                  <a:latin typeface="Cambria Math"/>
                                  <a:ea typeface="Cambria Math"/>
                                </a:rPr>
                                <m:t>≤</m:t>
                              </m:r>
                              <m:r>
                                <a:rPr lang="fr-FR" sz="3200" b="0" i="1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fr-FR" sz="3200" b="0" i="1" smtClean="0">
                                  <a:latin typeface="Cambria Math"/>
                                  <a:ea typeface="Cambria Math"/>
                                </a:rPr>
                                <m:t>≤−</m:t>
                              </m:r>
                              <m:f>
                                <m:fPr>
                                  <m:ctrlPr>
                                    <a:rPr lang="fr-FR" sz="32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200" b="0" i="1" smtClean="0">
                                      <a:latin typeface="Cambria Math"/>
                                      <a:ea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3200" b="0" i="1" smtClean="0">
                                      <a:latin typeface="Cambria Math"/>
                                      <a:ea typeface="Cambria Math"/>
                                    </a:rPr>
                                    <m:t>3</m:t>
                                  </m:r>
                                </m:den>
                              </m:f>
                            </m:oMath>
                          </a14:m>
                          <a:endParaRPr lang="fr-FR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20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c.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0" i="1" smtClean="0">
                                  <a:latin typeface="Cambria Math"/>
                                  <a:ea typeface="Cambria Math"/>
                                </a:rPr>
                                <m:t>𝑥</m:t>
                              </m:r>
                              <m:r>
                                <a:rPr lang="fr-FR" sz="3200" b="0" i="1" smtClean="0">
                                  <a:latin typeface="Cambria Math"/>
                                  <a:ea typeface="Cambria Math"/>
                                </a:rPr>
                                <m:t>≥−1</m:t>
                              </m:r>
                            </m:oMath>
                          </a14:m>
                          <a:endParaRPr lang="fr-FR" sz="320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14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d.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3200" b="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200" b="0" i="1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3200" b="0" i="1" smtClean="0">
                                      <a:latin typeface="Cambria Math"/>
                                    </a:rPr>
                                    <m:t>3</m:t>
                                  </m:r>
                                </m:den>
                              </m:f>
                              <m:r>
                                <a:rPr lang="fr-FR" sz="3200" b="0" i="1" smtClean="0">
                                  <a:latin typeface="Cambria Math"/>
                                  <a:ea typeface="Cambria Math"/>
                                </a:rPr>
                                <m:t>≤</m:t>
                              </m:r>
                              <m:r>
                                <a:rPr lang="fr-FR" sz="3200" b="0" i="1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fr-FR" sz="3200" b="0" i="1" smtClean="0">
                                  <a:latin typeface="Cambria Math"/>
                                  <a:ea typeface="Cambria Math"/>
                                </a:rPr>
                                <m:t>≤1</m:t>
                              </m:r>
                            </m:oMath>
                          </a14:m>
                          <a:endParaRPr lang="fr-FR" sz="32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au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75511778"/>
                  </p:ext>
                </p:extLst>
              </p:nvPr>
            </p:nvGraphicFramePr>
            <p:xfrm>
              <a:off x="36512" y="41165"/>
              <a:ext cx="9144000" cy="1951482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1943200"/>
                    <a:gridCol w="2880320"/>
                    <a:gridCol w="1944216"/>
                    <a:gridCol w="2376264"/>
                  </a:tblGrid>
                  <a:tr h="955548">
                    <a:tc gridSpan="4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67" t="-637" b="-114650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995934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313" t="-96933" r="-370219" b="-104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67797" t="-96933" r="-150212" b="-104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248276" t="-96933" r="-122257" b="-104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284872" t="-96933" b="-10429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pic>
        <p:nvPicPr>
          <p:cNvPr id="8" name="Image 7" descr="C:\Users\auderi\AppData\Local\Temp\geogebra.pn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6635" y="2245618"/>
            <a:ext cx="4629621" cy="21914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472433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2684891803"/>
                  </p:ext>
                </p:extLst>
              </p:nvPr>
            </p:nvGraphicFramePr>
            <p:xfrm>
              <a:off x="0" y="4099766"/>
              <a:ext cx="9144000" cy="2785618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448272"/>
                    <a:gridCol w="2520280"/>
                    <a:gridCol w="2088232"/>
                    <a:gridCol w="2087216"/>
                  </a:tblGrid>
                  <a:tr h="907796"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fr-FR" sz="3600" b="0" baseline="0" dirty="0" smtClean="0"/>
                            <a:t>L’inéquation 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4000" b="0" i="1" baseline="0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4000" b="0" i="1" baseline="0" smtClean="0">
                                      <a:latin typeface="Cambria Math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fr-FR" sz="4000" b="0" i="1" baseline="0" smtClean="0">
                                      <a:latin typeface="Cambria Math"/>
                                    </a:rPr>
                                    <m:t>𝑥</m:t>
                                  </m:r>
                                </m:den>
                              </m:f>
                              <m:r>
                                <a:rPr lang="fr-FR" sz="4000" b="0" i="1" baseline="0" smtClean="0">
                                  <a:latin typeface="Cambria Math"/>
                                  <a:ea typeface="Cambria Math"/>
                                </a:rPr>
                                <m:t>&lt;</m:t>
                              </m:r>
                              <m:f>
                                <m:fPr>
                                  <m:ctrlPr>
                                    <a:rPr lang="fr-FR" sz="4000" b="0" i="1" baseline="0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4000" b="0" i="1" baseline="0" smtClean="0">
                                      <a:latin typeface="Cambria Math"/>
                                      <a:ea typeface="Cambria Math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fr-FR" sz="4000" b="0" i="1" baseline="0" smtClean="0">
                                      <a:latin typeface="Cambria Math"/>
                                      <a:ea typeface="Cambria Math"/>
                                    </a:rPr>
                                    <m:t>𝑥</m:t>
                                  </m:r>
                                </m:den>
                              </m:f>
                            </m:oMath>
                          </a14:m>
                          <a:r>
                            <a:rPr lang="fr-FR" sz="3600" b="0" baseline="0" dirty="0" smtClean="0"/>
                            <a:t>  a pour ensemble</a:t>
                          </a:r>
                        </a:p>
                        <a:p>
                          <a:pPr algn="ctr"/>
                          <a:r>
                            <a:rPr lang="fr-FR" sz="3600" b="0" baseline="0" dirty="0" smtClean="0"/>
                            <a:t>de solutions …</a:t>
                          </a:r>
                          <a:r>
                            <a:rPr lang="fr-FR" sz="3600" b="0" dirty="0" smtClean="0"/>
                            <a:t> </a:t>
                          </a:r>
                          <a:endParaRPr lang="fr-FR" sz="3600" b="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180728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1400" i="0" dirty="0" smtClean="0">
                            <a:latin typeface="+mn-lt"/>
                          </a:endParaRPr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a. 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begChr m:val="]"/>
                                  <m:endChr m:val="["/>
                                  <m:ctrlPr>
                                    <a:rPr lang="fr-FR" sz="320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fr-FR" sz="3200" b="0" i="1" smtClean="0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fr-FR" sz="3200" b="0" i="1" smtClean="0">
                                      <a:latin typeface="Cambria Math"/>
                                      <a:ea typeface="Cambria Math"/>
                                    </a:rPr>
                                    <m:t>∞ ;0</m:t>
                                  </m:r>
                                </m:e>
                              </m:d>
                            </m:oMath>
                          </a14:m>
                          <a:endParaRPr lang="fr-FR" sz="32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14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b. 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begChr m:val="]"/>
                                  <m:endChr m:val="["/>
                                  <m:ctrlPr>
                                    <a:rPr lang="fr-FR" sz="3200" i="1" baseline="0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fr-FR" sz="3200" b="0" i="1" baseline="0" smtClean="0">
                                      <a:latin typeface="Cambria Math"/>
                                    </a:rPr>
                                    <m:t>0 ; +</m:t>
                                  </m:r>
                                  <m:r>
                                    <a:rPr lang="fr-FR" sz="3200" b="0" i="1" baseline="0" smtClean="0">
                                      <a:latin typeface="Cambria Math"/>
                                      <a:ea typeface="Cambria Math"/>
                                    </a:rPr>
                                    <m:t>∞</m:t>
                                  </m:r>
                                </m:e>
                              </m:d>
                            </m:oMath>
                          </a14:m>
                          <a:endParaRPr lang="fr-FR" sz="320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14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c.</a:t>
                          </a:r>
                          <a:r>
                            <a:rPr lang="fr-FR" sz="3200" baseline="0" dirty="0" smtClean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i="1" smtClean="0">
                                  <a:latin typeface="Cambria Math"/>
                                  <a:ea typeface="Cambria Math"/>
                                </a:rPr>
                                <m:t>ℝ</m:t>
                              </m:r>
                            </m:oMath>
                          </a14:m>
                          <a:r>
                            <a:rPr lang="fr-FR" sz="3200" dirty="0" smtClean="0"/>
                            <a:t>*</a:t>
                          </a:r>
                          <a:endParaRPr lang="fr-FR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14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d.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i="1" smtClean="0">
                                  <a:latin typeface="Cambria Math"/>
                                  <a:ea typeface="Cambria Math"/>
                                </a:rPr>
                                <m:t>∅</m:t>
                              </m:r>
                            </m:oMath>
                          </a14:m>
                          <a:endParaRPr lang="fr-FR" sz="3200" dirty="0" smtClean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2684891803"/>
                  </p:ext>
                </p:extLst>
              </p:nvPr>
            </p:nvGraphicFramePr>
            <p:xfrm>
              <a:off x="0" y="4099766"/>
              <a:ext cx="9144000" cy="2785618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448272"/>
                    <a:gridCol w="2520280"/>
                    <a:gridCol w="2088232"/>
                    <a:gridCol w="2087216"/>
                  </a:tblGrid>
                  <a:tr h="1505458">
                    <a:tc gridSpan="4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467" t="-1626" r="-467" b="-89837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28016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741" t="-119048" r="-274876" b="-52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99031" t="-119048" r="-167554" b="-52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239650" t="-119048" r="-101749" b="-52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340643" t="-119048" r="-2047" b="-5238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6" name="Espace réservé du contenu 5"/>
          <p:cNvSpPr>
            <a:spLocks noGrp="1"/>
          </p:cNvSpPr>
          <p:nvPr>
            <p:ph sz="half" idx="1"/>
          </p:nvPr>
        </p:nvSpPr>
        <p:spPr>
          <a:xfrm>
            <a:off x="0" y="2608312"/>
            <a:ext cx="9036496" cy="1828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6600" dirty="0" smtClean="0"/>
              <a:t>N°10</a:t>
            </a:r>
            <a:endParaRPr lang="fr-FR" sz="6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au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29503439"/>
                  </p:ext>
                </p:extLst>
              </p:nvPr>
            </p:nvGraphicFramePr>
            <p:xfrm>
              <a:off x="36512" y="41165"/>
              <a:ext cx="9144000" cy="2497585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2375248"/>
                    <a:gridCol w="2448272"/>
                    <a:gridCol w="2088232"/>
                    <a:gridCol w="2232248"/>
                  </a:tblGrid>
                  <a:tr h="517709"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fr-FR" sz="3600" b="0" baseline="0" dirty="0" smtClean="0"/>
                            <a:t>L’inéquation 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4000" b="0" i="1" baseline="0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4000" b="0" i="1" baseline="0" smtClean="0">
                                      <a:latin typeface="Cambria Math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fr-FR" sz="4000" b="0" i="1" baseline="0" smtClean="0">
                                      <a:latin typeface="Cambria Math"/>
                                    </a:rPr>
                                    <m:t>𝑥</m:t>
                                  </m:r>
                                </m:den>
                              </m:f>
                              <m:r>
                                <a:rPr lang="fr-FR" sz="4000" b="0" i="1" baseline="0" smtClean="0">
                                  <a:latin typeface="Cambria Math"/>
                                  <a:ea typeface="Cambria Math"/>
                                </a:rPr>
                                <m:t>&gt;</m:t>
                              </m:r>
                              <m:f>
                                <m:fPr>
                                  <m:ctrlPr>
                                    <a:rPr lang="fr-FR" sz="4000" b="0" i="1" baseline="0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4000" b="0" i="1" baseline="0" smtClean="0">
                                      <a:latin typeface="Cambria Math"/>
                                      <a:ea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4000" b="0" i="1" baseline="0" smtClean="0">
                                      <a:latin typeface="Cambria Math"/>
                                      <a:ea typeface="Cambria Math"/>
                                    </a:rPr>
                                    <m:t>𝑥</m:t>
                                  </m:r>
                                </m:den>
                              </m:f>
                            </m:oMath>
                          </a14:m>
                          <a:r>
                            <a:rPr lang="fr-FR" sz="3600" b="0" baseline="0" dirty="0" smtClean="0"/>
                            <a:t>  a pour ensemble</a:t>
                          </a:r>
                        </a:p>
                        <a:p>
                          <a:pPr algn="ctr"/>
                          <a:r>
                            <a:rPr lang="fr-FR" sz="3600" b="0" baseline="0" dirty="0" smtClean="0"/>
                            <a:t>de solutions …</a:t>
                          </a:r>
                          <a:r>
                            <a:rPr lang="fr-FR" sz="3600" b="0" dirty="0" smtClean="0"/>
                            <a:t> </a:t>
                          </a:r>
                          <a:endParaRPr lang="fr-FR" sz="3600" b="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992127">
                    <a:tc>
                      <a:txBody>
                        <a:bodyPr/>
                        <a:lstStyle/>
                        <a:p>
                          <a:pPr algn="ctr"/>
                          <a:endParaRPr lang="fr-FR" sz="1400" dirty="0" smtClean="0"/>
                        </a:p>
                        <a:p>
                          <a:pPr algn="ctr"/>
                          <a:r>
                            <a:rPr lang="fr-FR" sz="3200" dirty="0" smtClean="0"/>
                            <a:t>a. 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begChr m:val="]"/>
                                  <m:endChr m:val="["/>
                                  <m:ctrlPr>
                                    <a:rPr lang="fr-FR" sz="320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fr-FR" sz="3200" b="0" i="1" smtClean="0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fr-FR" sz="3200" b="0" i="1" smtClean="0">
                                      <a:latin typeface="Cambria Math"/>
                                      <a:ea typeface="Cambria Math"/>
                                    </a:rPr>
                                    <m:t>∞ ;0</m:t>
                                  </m:r>
                                </m:e>
                              </m:d>
                            </m:oMath>
                          </a14:m>
                          <a:endParaRPr lang="fr-FR" sz="3200" b="0" dirty="0" smtClean="0">
                            <a:ea typeface="Cambria Math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14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b.</a:t>
                          </a:r>
                          <a:r>
                            <a:rPr lang="fr-FR" sz="3200" baseline="0" dirty="0" smtClean="0"/>
                            <a:t> 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begChr m:val="]"/>
                                  <m:endChr m:val="["/>
                                  <m:ctrlPr>
                                    <a:rPr lang="fr-FR" sz="3200" i="1" baseline="0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fr-FR" sz="3200" b="0" i="1" baseline="0" smtClean="0">
                                      <a:latin typeface="Cambria Math"/>
                                    </a:rPr>
                                    <m:t>0 ; +</m:t>
                                  </m:r>
                                  <m:r>
                                    <a:rPr lang="fr-FR" sz="3200" b="0" i="1" baseline="0" smtClean="0">
                                      <a:latin typeface="Cambria Math"/>
                                      <a:ea typeface="Cambria Math"/>
                                    </a:rPr>
                                    <m:t>∞</m:t>
                                  </m:r>
                                </m:e>
                              </m:d>
                            </m:oMath>
                          </a14:m>
                          <a:endParaRPr lang="fr-FR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14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c.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i="1" smtClean="0">
                                  <a:latin typeface="Cambria Math"/>
                                  <a:ea typeface="Cambria Math"/>
                                </a:rPr>
                                <m:t>ℝ</m:t>
                              </m:r>
                            </m:oMath>
                          </a14:m>
                          <a:r>
                            <a:rPr lang="fr-FR" sz="3200" dirty="0" smtClean="0"/>
                            <a:t>*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14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d.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i="1" smtClean="0">
                                  <a:latin typeface="Cambria Math"/>
                                  <a:ea typeface="Cambria Math"/>
                                </a:rPr>
                                <m:t>∅</m:t>
                              </m:r>
                            </m:oMath>
                          </a14:m>
                          <a:endParaRPr lang="fr-FR" sz="32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au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29503439"/>
                  </p:ext>
                </p:extLst>
              </p:nvPr>
            </p:nvGraphicFramePr>
            <p:xfrm>
              <a:off x="36512" y="41165"/>
              <a:ext cx="9144000" cy="2497585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2375248"/>
                    <a:gridCol w="2448272"/>
                    <a:gridCol w="2088232"/>
                    <a:gridCol w="2232248"/>
                  </a:tblGrid>
                  <a:tr h="1505458">
                    <a:tc gridSpan="4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67" t="-405" b="-66397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992127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256" t="-153086" r="-284615" b="-123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97506" t="-153086" r="-176808" b="-123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230904" t="-153086" r="-106706" b="-123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310109" t="-153086" b="-1235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183737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14625"/>
            <a:ext cx="9144000" cy="1143000"/>
          </a:xfrm>
          <a:ln>
            <a:solidFill>
              <a:schemeClr val="accent3"/>
            </a:solidFill>
          </a:ln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8000" cap="small" dirty="0" smtClean="0">
                <a:solidFill>
                  <a:schemeClr val="accent4"/>
                </a:solidFill>
                <a:latin typeface="Georgia" pitchFamily="18" charset="0"/>
                <a:cs typeface="Arial" pitchFamily="34" charset="0"/>
              </a:rPr>
              <a:t>Correction</a:t>
            </a:r>
            <a:endParaRPr lang="fr-FR" sz="8000" cap="small" dirty="0">
              <a:solidFill>
                <a:schemeClr val="accent4"/>
              </a:solidFill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3634363840"/>
                  </p:ext>
                </p:extLst>
              </p:nvPr>
            </p:nvGraphicFramePr>
            <p:xfrm>
              <a:off x="-21186" y="4318123"/>
              <a:ext cx="9144000" cy="2520280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286000"/>
                    <a:gridCol w="2286000"/>
                    <a:gridCol w="2376264"/>
                    <a:gridCol w="2195736"/>
                  </a:tblGrid>
                  <a:tr h="907796">
                    <a:tc gridSpan="4"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4000" b="0" dirty="0" smtClean="0"/>
                            <a:t>L’inverse de </a:t>
                          </a: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fr-FR" sz="4000" b="0" i="1" smtClean="0">
                                      <a:latin typeface="Cambria Math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fr-FR" sz="4000" b="0" i="1" smtClean="0">
                                      <a:latin typeface="Cambria Math"/>
                                    </a:rPr>
                                    <m:t>3</m:t>
                                  </m:r>
                                </m:e>
                              </m:rad>
                            </m:oMath>
                          </a14:m>
                          <a:r>
                            <a:rPr lang="fr-FR" sz="4000" b="0" dirty="0" smtClean="0"/>
                            <a:t> est … 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612484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24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>
                              <a:solidFill>
                                <a:schemeClr val="dk1"/>
                              </a:solidFill>
                            </a:rPr>
                            <a:t>a</a:t>
                          </a:r>
                          <a:r>
                            <a:rPr lang="fr-FR" sz="3200" dirty="0" smtClean="0">
                              <a:solidFill>
                                <a:schemeClr val="tx1"/>
                              </a:solidFill>
                            </a:rPr>
                            <a:t>.</a:t>
                          </a:r>
                          <a:r>
                            <a:rPr lang="fr-FR" sz="4000" dirty="0" smtClean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ad>
                                <m:radPr>
                                  <m:degHide m:val="on"/>
                                  <m:ctrlPr>
                                    <a:rPr lang="fr-FR" sz="32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fr-FR" sz="32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3</m:t>
                                  </m:r>
                                </m:e>
                              </m:rad>
                            </m:oMath>
                          </a14:m>
                          <a:endParaRPr lang="fr-FR" sz="3200" dirty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8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b.</a:t>
                          </a:r>
                          <a:r>
                            <a:rPr lang="fr-FR" sz="2800" dirty="0" smtClean="0"/>
                            <a:t> 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40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ad>
                                    <m:radPr>
                                      <m:degHide m:val="on"/>
                                      <m:ctrlPr>
                                        <a:rPr lang="fr-FR" sz="4000" i="1" smtClean="0">
                                          <a:latin typeface="Cambria Math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fr-FR" sz="4000" b="0" i="1" smtClean="0">
                                          <a:latin typeface="Cambria Math"/>
                                        </a:rPr>
                                        <m:t>3</m:t>
                                      </m:r>
                                    </m:e>
                                  </m:rad>
                                </m:num>
                                <m:den>
                                  <m:r>
                                    <a:rPr lang="fr-FR" sz="4000" b="0" i="1" smtClean="0">
                                      <a:latin typeface="Cambria Math"/>
                                    </a:rPr>
                                    <m:t>3</m:t>
                                  </m:r>
                                </m:den>
                              </m:f>
                            </m:oMath>
                          </a14:m>
                          <a:endParaRPr lang="fr-FR" sz="4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c.</a:t>
                          </a:r>
                          <a:r>
                            <a:rPr lang="fr-FR" sz="2800" dirty="0" smtClean="0"/>
                            <a:t>  </a:t>
                          </a: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fr-FR" sz="400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radPr>
                                <m:deg/>
                                <m:e>
                                  <m:f>
                                    <m:fPr>
                                      <m:ctrlPr>
                                        <a:rPr lang="fr-FR" sz="400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fr-FR" sz="4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fr-FR" sz="4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3</m:t>
                                      </m:r>
                                    </m:den>
                                  </m:f>
                                </m:e>
                              </m:rad>
                            </m:oMath>
                          </a14:m>
                          <a:endParaRPr lang="fr-FR" sz="4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12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d.</a:t>
                          </a:r>
                          <a:r>
                            <a:rPr lang="fr-FR" sz="2800" dirty="0" smtClean="0"/>
                            <a:t> 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40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4000" b="0" i="1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ad>
                                    <m:radPr>
                                      <m:degHide m:val="on"/>
                                      <m:ctrlPr>
                                        <a:rPr lang="fr-FR" sz="4000" i="1" smtClean="0">
                                          <a:latin typeface="Cambria Math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fr-FR" sz="4000" b="0" i="1" smtClean="0">
                                          <a:latin typeface="Cambria Math"/>
                                        </a:rPr>
                                        <m:t>3</m:t>
                                      </m:r>
                                    </m:e>
                                  </m:rad>
                                </m:den>
                              </m:f>
                            </m:oMath>
                          </a14:m>
                          <a:endParaRPr lang="fr-FR" sz="40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3467484722"/>
                  </p:ext>
                </p:extLst>
              </p:nvPr>
            </p:nvGraphicFramePr>
            <p:xfrm>
              <a:off x="-21186" y="4318123"/>
              <a:ext cx="9144000" cy="2520280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286000"/>
                    <a:gridCol w="2286000"/>
                    <a:gridCol w="2376264"/>
                    <a:gridCol w="2195736"/>
                  </a:tblGrid>
                  <a:tr h="907796">
                    <a:tc gridSpan="4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533" t="-5369" r="-467" b="-184564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612484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2133" t="-59245" r="-301867" b="-37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02133" t="-59245" r="-201867" b="-37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94359" t="-59245" r="-94103" b="-37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318889" t="-59245" r="-1944" b="-3774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6" name="Espace réservé du contenu 5"/>
          <p:cNvSpPr>
            <a:spLocks noGrp="1"/>
          </p:cNvSpPr>
          <p:nvPr>
            <p:ph sz="half" idx="1"/>
          </p:nvPr>
        </p:nvSpPr>
        <p:spPr>
          <a:xfrm>
            <a:off x="0" y="2492896"/>
            <a:ext cx="9036496" cy="1828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6600" dirty="0" smtClean="0"/>
              <a:t>N°1</a:t>
            </a:r>
            <a:endParaRPr lang="fr-FR" sz="6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au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33540616"/>
                  </p:ext>
                </p:extLst>
              </p:nvPr>
            </p:nvGraphicFramePr>
            <p:xfrm>
              <a:off x="0" y="25121"/>
              <a:ext cx="9144000" cy="2395767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2286000"/>
                    <a:gridCol w="2286000"/>
                    <a:gridCol w="2286000"/>
                    <a:gridCol w="2286000"/>
                  </a:tblGrid>
                  <a:tr h="792088"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fr-FR" sz="4000" b="0" dirty="0" smtClean="0"/>
                            <a:t>L’inverse de </a:t>
                          </a: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fr-FR" sz="4000" b="0" i="1" smtClean="0">
                                      <a:latin typeface="Cambria Math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fr-FR" sz="4000" b="0" i="1" smtClean="0">
                                      <a:latin typeface="Cambria Math"/>
                                    </a:rPr>
                                    <m:t>2</m:t>
                                  </m:r>
                                </m:e>
                              </m:rad>
                            </m:oMath>
                          </a14:m>
                          <a:r>
                            <a:rPr lang="fr-FR" sz="4000" b="0" baseline="0" dirty="0" smtClean="0"/>
                            <a:t> est …</a:t>
                          </a:r>
                          <a:r>
                            <a:rPr lang="fr-FR" sz="4000" b="0" dirty="0" smtClean="0"/>
                            <a:t> </a:t>
                          </a:r>
                          <a:endParaRPr lang="fr-FR" sz="4000" b="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60367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3200" dirty="0" smtClean="0"/>
                            <a:t>a.</a:t>
                          </a:r>
                          <a:r>
                            <a:rPr lang="fr-FR" sz="2800" dirty="0" smtClean="0"/>
                            <a:t>  </a:t>
                          </a: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fr-FR" sz="4000" i="1" smtClean="0">
                                      <a:latin typeface="Cambria Math"/>
                                    </a:rPr>
                                  </m:ctrlPr>
                                </m:radPr>
                                <m:deg/>
                                <m:e>
                                  <m:f>
                                    <m:fPr>
                                      <m:ctrlPr>
                                        <a:rPr lang="fr-FR" sz="4000" i="1" smtClean="0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fr-FR" sz="4000" b="0" i="1" smtClean="0">
                                          <a:latin typeface="Cambria Math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fr-FR" sz="4000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rad>
                            </m:oMath>
                          </a14:m>
                          <a:endParaRPr lang="fr-FR" sz="4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24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b.</a:t>
                          </a:r>
                          <a:r>
                            <a:rPr lang="fr-FR" sz="2800" dirty="0" smtClean="0"/>
                            <a:t> 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0" i="1" smtClean="0">
                                  <a:latin typeface="Cambria Math"/>
                                </a:rPr>
                                <m:t>−</m:t>
                              </m:r>
                              <m:rad>
                                <m:radPr>
                                  <m:degHide m:val="on"/>
                                  <m:ctrlPr>
                                    <a:rPr lang="fr-FR" sz="3200" b="0" i="1" smtClean="0">
                                      <a:latin typeface="Cambria Math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fr-FR" sz="3200" b="0" i="1" smtClean="0">
                                      <a:latin typeface="Cambria Math"/>
                                    </a:rPr>
                                    <m:t>2</m:t>
                                  </m:r>
                                </m:e>
                              </m:rad>
                            </m:oMath>
                          </a14:m>
                          <a:endParaRPr lang="fr-FR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12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c.</a:t>
                          </a:r>
                          <a:r>
                            <a:rPr lang="fr-FR" sz="2800" dirty="0" smtClean="0"/>
                            <a:t> 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40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4000" b="0" i="1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ad>
                                    <m:radPr>
                                      <m:degHide m:val="on"/>
                                      <m:ctrlPr>
                                        <a:rPr lang="fr-FR" sz="4000" i="1" smtClean="0">
                                          <a:latin typeface="Cambria Math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fr-FR" sz="4000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e>
                                  </m:rad>
                                </m:den>
                              </m:f>
                            </m:oMath>
                          </a14:m>
                          <a:endParaRPr lang="fr-FR" sz="4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8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d.</a:t>
                          </a:r>
                          <a:r>
                            <a:rPr lang="fr-FR" sz="2800" dirty="0" smtClean="0"/>
                            <a:t> 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40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ad>
                                    <m:radPr>
                                      <m:degHide m:val="on"/>
                                      <m:ctrlPr>
                                        <a:rPr lang="fr-FR" sz="4000" i="1" smtClean="0">
                                          <a:latin typeface="Cambria Math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fr-FR" sz="4000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e>
                                  </m:rad>
                                </m:num>
                                <m:den>
                                  <m:r>
                                    <a:rPr lang="fr-FR" sz="4000" b="0" i="1" smtClean="0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endParaRPr lang="fr-FR" sz="40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au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09424591"/>
                  </p:ext>
                </p:extLst>
              </p:nvPr>
            </p:nvGraphicFramePr>
            <p:xfrm>
              <a:off x="0" y="25121"/>
              <a:ext cx="9144000" cy="2395767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2286000"/>
                    <a:gridCol w="2286000"/>
                    <a:gridCol w="2286000"/>
                    <a:gridCol w="2286000"/>
                  </a:tblGrid>
                  <a:tr h="792088">
                    <a:tc gridSpan="4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t="-6154" b="-203077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603679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t="-52471" r="-300000" b="-38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100000" t="-52471" r="-200000" b="-38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200000" t="-52471" r="-100000" b="-38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300000" t="-52471" b="-380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3" name="Ellipse 2"/>
          <p:cNvSpPr/>
          <p:nvPr/>
        </p:nvSpPr>
        <p:spPr>
          <a:xfrm>
            <a:off x="323528" y="836712"/>
            <a:ext cx="1872208" cy="1498848"/>
          </a:xfrm>
          <a:prstGeom prst="ellipse">
            <a:avLst/>
          </a:prstGeom>
          <a:noFill/>
          <a:ln w="635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Ellipse 6"/>
          <p:cNvSpPr/>
          <p:nvPr/>
        </p:nvSpPr>
        <p:spPr>
          <a:xfrm>
            <a:off x="7421793" y="984920"/>
            <a:ext cx="1614703" cy="1202432"/>
          </a:xfrm>
          <a:prstGeom prst="ellipse">
            <a:avLst/>
          </a:prstGeom>
          <a:noFill/>
          <a:ln w="635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llipse 7"/>
          <p:cNvSpPr/>
          <p:nvPr/>
        </p:nvSpPr>
        <p:spPr>
          <a:xfrm>
            <a:off x="7164288" y="5377408"/>
            <a:ext cx="1872208" cy="1202432"/>
          </a:xfrm>
          <a:prstGeom prst="ellipse">
            <a:avLst/>
          </a:prstGeom>
          <a:noFill/>
          <a:ln w="63500"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llipse 8"/>
          <p:cNvSpPr/>
          <p:nvPr/>
        </p:nvSpPr>
        <p:spPr>
          <a:xfrm>
            <a:off x="4990603" y="5229200"/>
            <a:ext cx="1872208" cy="1498848"/>
          </a:xfrm>
          <a:prstGeom prst="ellipse">
            <a:avLst/>
          </a:prstGeom>
          <a:noFill/>
          <a:ln w="63500"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llipse 9"/>
          <p:cNvSpPr/>
          <p:nvPr/>
        </p:nvSpPr>
        <p:spPr>
          <a:xfrm>
            <a:off x="2699792" y="5285584"/>
            <a:ext cx="1614703" cy="1202432"/>
          </a:xfrm>
          <a:prstGeom prst="ellipse">
            <a:avLst/>
          </a:prstGeom>
          <a:noFill/>
          <a:ln w="63500"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llipse 10"/>
          <p:cNvSpPr/>
          <p:nvPr/>
        </p:nvSpPr>
        <p:spPr>
          <a:xfrm>
            <a:off x="4860032" y="984920"/>
            <a:ext cx="1872208" cy="1202432"/>
          </a:xfrm>
          <a:prstGeom prst="ellipse">
            <a:avLst/>
          </a:prstGeom>
          <a:noFill/>
          <a:ln w="635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0701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3406897349"/>
                  </p:ext>
                </p:extLst>
              </p:nvPr>
            </p:nvGraphicFramePr>
            <p:xfrm>
              <a:off x="0" y="4032912"/>
              <a:ext cx="9144000" cy="2801204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286000"/>
                    <a:gridCol w="2286000"/>
                    <a:gridCol w="2376264"/>
                    <a:gridCol w="2195736"/>
                  </a:tblGrid>
                  <a:tr h="907796">
                    <a:tc gridSpan="4"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b="0" baseline="0" dirty="0" smtClean="0"/>
                            <a:t>Dans un repère orthonormé, la courbe de la fonction inverse est symétrique par rapport à …</a:t>
                          </a:r>
                          <a:r>
                            <a:rPr lang="fr-FR" sz="3600" b="0" dirty="0" smtClean="0"/>
                            <a:t> 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612484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8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2800" dirty="0" smtClean="0"/>
                            <a:t>a. l’axe des </a:t>
                          </a:r>
                          <a:r>
                            <a:rPr lang="fr-FR" sz="2800" dirty="0" smtClean="0"/>
                            <a:t>ordonnées</a:t>
                          </a:r>
                          <a:endParaRPr lang="fr-FR" sz="24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8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2800" dirty="0" smtClean="0"/>
                            <a:t>b. </a:t>
                          </a:r>
                          <a:r>
                            <a:rPr lang="fr-FR" sz="2800" dirty="0" smtClean="0"/>
                            <a:t>l’origine</a:t>
                          </a:r>
                          <a:r>
                            <a:rPr lang="fr-FR" sz="2800" baseline="0" dirty="0" smtClean="0"/>
                            <a:t> O du repère</a:t>
                          </a:r>
                          <a:r>
                            <a:rPr lang="fr-FR" sz="2400" dirty="0" smtClean="0"/>
                            <a:t>  </a:t>
                          </a:r>
                          <a:endParaRPr lang="fr-FR" sz="280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8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2800" dirty="0" smtClean="0"/>
                            <a:t>c. </a:t>
                          </a:r>
                          <a:r>
                            <a:rPr lang="fr-FR" sz="2800" dirty="0" smtClean="0"/>
                            <a:t>l’axe</a:t>
                          </a:r>
                          <a:r>
                            <a:rPr lang="fr-FR" sz="2800" baseline="0" dirty="0" smtClean="0"/>
                            <a:t> des abscisses</a:t>
                          </a:r>
                          <a:r>
                            <a:rPr lang="fr-FR" sz="2800" dirty="0" smtClean="0"/>
                            <a:t>   </a:t>
                          </a:r>
                          <a:endParaRPr lang="fr-FR" sz="4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8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2800" dirty="0" smtClean="0"/>
                            <a:t>d. la droite d’équation </a:t>
                          </a:r>
                          <a14:m>
                            <m:oMath xmlns:m="http://schemas.openxmlformats.org/officeDocument/2006/math">
                              <m:r>
                                <a:rPr lang="fr-FR" sz="2800" b="0" i="1" smtClean="0">
                                  <a:latin typeface="Cambria Math"/>
                                </a:rPr>
                                <m:t>𝑦</m:t>
                              </m:r>
                              <m:r>
                                <a:rPr lang="fr-FR" sz="2800" b="0" i="1" smtClean="0">
                                  <a:latin typeface="Cambria Math"/>
                                </a:rPr>
                                <m:t>=−</m:t>
                              </m:r>
                              <m:r>
                                <a:rPr lang="fr-FR" sz="2800" b="0" i="1" smtClean="0">
                                  <a:latin typeface="Cambria Math"/>
                                </a:rPr>
                                <m:t>𝑥</m:t>
                              </m:r>
                            </m:oMath>
                          </a14:m>
                          <a:r>
                            <a:rPr lang="fr-FR" sz="2800" dirty="0" smtClean="0"/>
                            <a:t> </a:t>
                          </a:r>
                          <a:r>
                            <a:rPr lang="fr-FR" sz="2400" dirty="0" smtClean="0"/>
                            <a:t>  </a:t>
                          </a:r>
                          <a:r>
                            <a:rPr lang="fr-FR" sz="2800" dirty="0" smtClean="0"/>
                            <a:t>  </a:t>
                          </a:r>
                          <a:endParaRPr lang="fr-FR" sz="40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3406897349"/>
                  </p:ext>
                </p:extLst>
              </p:nvPr>
            </p:nvGraphicFramePr>
            <p:xfrm>
              <a:off x="0" y="4032912"/>
              <a:ext cx="9144000" cy="2801204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286000"/>
                    <a:gridCol w="2286000"/>
                    <a:gridCol w="2376264"/>
                    <a:gridCol w="2195736"/>
                  </a:tblGrid>
                  <a:tr h="1188720">
                    <a:tc gridSpan="4"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b="0" baseline="0" dirty="0" smtClean="0"/>
                            <a:t>Dans un repère orthonormé, la courbe de la fonction inverse est symétrique par rapport à …</a:t>
                          </a:r>
                          <a:r>
                            <a:rPr lang="fr-FR" sz="3600" b="0" dirty="0" smtClean="0"/>
                            <a:t> 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612484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8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2800" dirty="0" smtClean="0"/>
                            <a:t>a. l’axe des </a:t>
                          </a:r>
                          <a:r>
                            <a:rPr lang="fr-FR" sz="2800" dirty="0" smtClean="0"/>
                            <a:t>ordonnées</a:t>
                          </a:r>
                          <a:endParaRPr lang="fr-FR" sz="24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8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2800" dirty="0" smtClean="0"/>
                            <a:t>b. </a:t>
                          </a:r>
                          <a:r>
                            <a:rPr lang="fr-FR" sz="2800" dirty="0" smtClean="0"/>
                            <a:t>l’origine</a:t>
                          </a:r>
                          <a:r>
                            <a:rPr lang="fr-FR" sz="2800" baseline="0" dirty="0" smtClean="0"/>
                            <a:t> O du repère</a:t>
                          </a:r>
                          <a:r>
                            <a:rPr lang="fr-FR" sz="2400" dirty="0" smtClean="0"/>
                            <a:t>  </a:t>
                          </a:r>
                          <a:endParaRPr lang="fr-FR" sz="280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8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2800" dirty="0" smtClean="0"/>
                            <a:t>c. </a:t>
                          </a:r>
                          <a:r>
                            <a:rPr lang="fr-FR" sz="2800" dirty="0" smtClean="0"/>
                            <a:t>l’axe</a:t>
                          </a:r>
                          <a:r>
                            <a:rPr lang="fr-FR" sz="2800" baseline="0" dirty="0" smtClean="0"/>
                            <a:t> des abscisses</a:t>
                          </a:r>
                          <a:r>
                            <a:rPr lang="fr-FR" sz="2800" dirty="0" smtClean="0"/>
                            <a:t>   </a:t>
                          </a:r>
                          <a:endParaRPr lang="fr-FR" sz="4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318611" t="-79545" r="-1944" b="-3788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6" name="Espace réservé du contenu 5"/>
          <p:cNvSpPr>
            <a:spLocks noGrp="1"/>
          </p:cNvSpPr>
          <p:nvPr>
            <p:ph sz="half" idx="1"/>
          </p:nvPr>
        </p:nvSpPr>
        <p:spPr>
          <a:xfrm>
            <a:off x="0" y="2752328"/>
            <a:ext cx="9036496" cy="1828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6600" dirty="0" smtClean="0"/>
              <a:t>N°2</a:t>
            </a:r>
            <a:endParaRPr lang="fr-FR" sz="6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au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05995448"/>
                  </p:ext>
                </p:extLst>
              </p:nvPr>
            </p:nvGraphicFramePr>
            <p:xfrm>
              <a:off x="0" y="25121"/>
              <a:ext cx="9144000" cy="2792399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2286000"/>
                    <a:gridCol w="2286000"/>
                    <a:gridCol w="2286000"/>
                    <a:gridCol w="2286000"/>
                  </a:tblGrid>
                  <a:tr h="792088"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fr-FR" sz="3600" b="0" baseline="0" dirty="0" smtClean="0"/>
                            <a:t>Dans un repère orthonormé, la courbe de la fonction inverse est symétrique par rapport à …</a:t>
                          </a:r>
                          <a:r>
                            <a:rPr lang="fr-FR" sz="3600" b="0" dirty="0" smtClean="0"/>
                            <a:t> </a:t>
                          </a:r>
                          <a:endParaRPr lang="fr-FR" sz="3600" b="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603679">
                    <a:tc>
                      <a:txBody>
                        <a:bodyPr/>
                        <a:lstStyle/>
                        <a:p>
                          <a:pPr algn="ctr"/>
                          <a:endParaRPr lang="fr-FR" sz="800" dirty="0" smtClean="0"/>
                        </a:p>
                        <a:p>
                          <a:pPr algn="ctr"/>
                          <a:r>
                            <a:rPr lang="fr-FR" sz="2800" dirty="0" smtClean="0"/>
                            <a:t>a. l’axe des abscisses</a:t>
                          </a:r>
                          <a:endParaRPr lang="fr-FR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8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2800" dirty="0" smtClean="0"/>
                            <a:t>b. l’axe des ordonnées  </a:t>
                          </a:r>
                          <a:endParaRPr lang="fr-FR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8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2800" dirty="0" smtClean="0"/>
                            <a:t>c. l’origine O du repère </a:t>
                          </a:r>
                          <a:endParaRPr lang="fr-FR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8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2800" dirty="0" smtClean="0"/>
                            <a:t>d. la droite d’équation </a:t>
                          </a:r>
                          <a14:m>
                            <m:oMath xmlns:m="http://schemas.openxmlformats.org/officeDocument/2006/math">
                              <m:r>
                                <a:rPr lang="fr-FR" sz="2800" b="0" i="1" smtClean="0">
                                  <a:latin typeface="Cambria Math"/>
                                </a:rPr>
                                <m:t>𝑦</m:t>
                              </m:r>
                              <m:r>
                                <a:rPr lang="fr-FR" sz="2800" b="0" i="1" smtClean="0">
                                  <a:latin typeface="Cambria Math"/>
                                </a:rPr>
                                <m:t>=</m:t>
                              </m:r>
                              <m:r>
                                <a:rPr lang="fr-FR" sz="2800" b="0" i="1" smtClean="0">
                                  <a:latin typeface="Cambria Math"/>
                                </a:rPr>
                                <m:t>𝑥</m:t>
                              </m:r>
                            </m:oMath>
                          </a14:m>
                          <a:r>
                            <a:rPr lang="fr-FR" sz="2800" dirty="0" smtClean="0"/>
                            <a:t>   </a:t>
                          </a:r>
                          <a:endParaRPr lang="fr-FR" sz="28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au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05995448"/>
                  </p:ext>
                </p:extLst>
              </p:nvPr>
            </p:nvGraphicFramePr>
            <p:xfrm>
              <a:off x="0" y="25121"/>
              <a:ext cx="9144000" cy="2792399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2286000"/>
                    <a:gridCol w="2286000"/>
                    <a:gridCol w="2286000"/>
                    <a:gridCol w="2286000"/>
                  </a:tblGrid>
                  <a:tr h="1188720"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fr-FR" sz="3600" b="0" baseline="0" dirty="0" smtClean="0"/>
                            <a:t>Dans un repère orthonormé, la courbe de la fonction inverse est symétrique par rapport à …</a:t>
                          </a:r>
                          <a:r>
                            <a:rPr lang="fr-FR" sz="3600" b="0" dirty="0" smtClean="0"/>
                            <a:t> </a:t>
                          </a:r>
                          <a:endParaRPr lang="fr-FR" sz="3600" b="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603679">
                    <a:tc>
                      <a:txBody>
                        <a:bodyPr/>
                        <a:lstStyle/>
                        <a:p>
                          <a:pPr algn="ctr"/>
                          <a:endParaRPr lang="fr-FR" sz="800" dirty="0" smtClean="0"/>
                        </a:p>
                        <a:p>
                          <a:pPr algn="ctr"/>
                          <a:r>
                            <a:rPr lang="fr-FR" sz="2800" dirty="0" smtClean="0"/>
                            <a:t>a. l’axe des abscisses</a:t>
                          </a:r>
                          <a:endParaRPr lang="fr-FR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8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2800" dirty="0" smtClean="0"/>
                            <a:t>b. l’axe des ordonnées  </a:t>
                          </a:r>
                          <a:endParaRPr lang="fr-FR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8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2800" dirty="0" smtClean="0"/>
                            <a:t>c</a:t>
                          </a:r>
                          <a:r>
                            <a:rPr lang="fr-FR" sz="2800" dirty="0" smtClean="0"/>
                            <a:t>. </a:t>
                          </a:r>
                          <a:r>
                            <a:rPr lang="fr-FR" sz="2800" dirty="0" smtClean="0"/>
                            <a:t>l’origine O du repère </a:t>
                          </a:r>
                          <a:endParaRPr lang="fr-FR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300000" t="-79848" b="-380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7" name="Ellipse 6"/>
          <p:cNvSpPr/>
          <p:nvPr/>
        </p:nvSpPr>
        <p:spPr>
          <a:xfrm>
            <a:off x="4645955" y="1148968"/>
            <a:ext cx="2160240" cy="1323987"/>
          </a:xfrm>
          <a:prstGeom prst="ellipse">
            <a:avLst/>
          </a:prstGeom>
          <a:noFill/>
          <a:ln w="635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llipse 7"/>
          <p:cNvSpPr/>
          <p:nvPr/>
        </p:nvSpPr>
        <p:spPr>
          <a:xfrm>
            <a:off x="6876256" y="1169280"/>
            <a:ext cx="2232248" cy="1642864"/>
          </a:xfrm>
          <a:prstGeom prst="ellipse">
            <a:avLst/>
          </a:prstGeom>
          <a:noFill/>
          <a:ln w="635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llipse 8"/>
          <p:cNvSpPr/>
          <p:nvPr/>
        </p:nvSpPr>
        <p:spPr>
          <a:xfrm>
            <a:off x="2340000" y="5076000"/>
            <a:ext cx="2160240" cy="1323987"/>
          </a:xfrm>
          <a:prstGeom prst="ellipse">
            <a:avLst/>
          </a:prstGeom>
          <a:noFill/>
          <a:ln w="63500"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llipse 9"/>
          <p:cNvSpPr/>
          <p:nvPr/>
        </p:nvSpPr>
        <p:spPr>
          <a:xfrm>
            <a:off x="6876256" y="5157192"/>
            <a:ext cx="2232248" cy="1642864"/>
          </a:xfrm>
          <a:prstGeom prst="ellipse">
            <a:avLst/>
          </a:prstGeom>
          <a:noFill/>
          <a:ln w="63500"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3645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1996287962"/>
                  </p:ext>
                </p:extLst>
              </p:nvPr>
            </p:nvGraphicFramePr>
            <p:xfrm>
              <a:off x="-21186" y="4318123"/>
              <a:ext cx="9144000" cy="2520280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286000"/>
                    <a:gridCol w="2163170"/>
                    <a:gridCol w="2499094"/>
                    <a:gridCol w="2195736"/>
                  </a:tblGrid>
                  <a:tr h="907796">
                    <a:tc gridSpan="4"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4000" b="0" dirty="0" smtClean="0"/>
                            <a:t>La</a:t>
                          </a:r>
                          <a:r>
                            <a:rPr lang="fr-FR" sz="4000" b="0" baseline="0" dirty="0" smtClean="0"/>
                            <a:t> fonction inverse est décroissante sur …</a:t>
                          </a:r>
                          <a:r>
                            <a:rPr lang="fr-FR" sz="4000" b="0" dirty="0" smtClean="0"/>
                            <a:t>  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612484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24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>
                              <a:solidFill>
                                <a:schemeClr val="dk1"/>
                              </a:solidFill>
                            </a:rPr>
                            <a:t>a</a:t>
                          </a:r>
                          <a:r>
                            <a:rPr lang="fr-FR" sz="3200" dirty="0" smtClean="0">
                              <a:solidFill>
                                <a:schemeClr val="tx1"/>
                              </a:solidFill>
                            </a:rPr>
                            <a:t>.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0" i="0" smtClean="0">
                                  <a:latin typeface="Cambria Math"/>
                                </a:rPr>
                                <m:t>   </m:t>
                              </m:r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fr-FR" sz="320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fr-FR" sz="3200" b="0" i="1" smtClean="0">
                                      <a:latin typeface="Cambria Math"/>
                                    </a:rPr>
                                    <m:t>−3 ;3</m:t>
                                  </m:r>
                                </m:e>
                              </m:d>
                            </m:oMath>
                          </a14:m>
                          <a:endParaRPr lang="fr-FR" sz="3200" dirty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24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b.</a:t>
                          </a:r>
                          <a:r>
                            <a:rPr lang="fr-FR" sz="3200" baseline="0" dirty="0" smtClean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i="1" smtClean="0">
                                  <a:latin typeface="Cambria Math"/>
                                  <a:ea typeface="Cambria Math"/>
                                </a:rPr>
                                <m:t>ℝ</m:t>
                              </m:r>
                            </m:oMath>
                          </a14:m>
                          <a:r>
                            <a:rPr lang="fr-FR" sz="3200" dirty="0" smtClean="0"/>
                            <a:t>*</a:t>
                          </a:r>
                          <a:endParaRPr lang="fr-FR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24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c. 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fr-FR" sz="320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fr-FR" sz="3200" b="0" i="1" smtClean="0">
                                      <a:latin typeface="Cambria Math"/>
                                    </a:rPr>
                                    <m:t>−10 ;−1</m:t>
                                  </m:r>
                                </m:e>
                              </m:d>
                            </m:oMath>
                          </a14:m>
                          <a:endParaRPr lang="fr-FR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24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d.  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begChr m:val="]"/>
                                  <m:endChr m:val="["/>
                                  <m:ctrlPr>
                                    <a:rPr lang="fr-FR" sz="320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fr-FR" sz="3200" b="0" i="1" smtClean="0">
                                      <a:latin typeface="Cambria Math"/>
                                    </a:rPr>
                                    <m:t>0 ;+</m:t>
                                  </m:r>
                                  <m:r>
                                    <a:rPr lang="fr-FR" sz="3200" b="0" i="1" smtClean="0">
                                      <a:latin typeface="Cambria Math"/>
                                      <a:ea typeface="Cambria Math"/>
                                    </a:rPr>
                                    <m:t>∞</m:t>
                                  </m:r>
                                </m:e>
                              </m:d>
                            </m:oMath>
                          </a14:m>
                          <a:r>
                            <a:rPr lang="fr-FR" sz="3200" dirty="0" smtClean="0"/>
                            <a:t> </a:t>
                          </a:r>
                          <a:endParaRPr lang="fr-FR" sz="32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1996287962"/>
                  </p:ext>
                </p:extLst>
              </p:nvPr>
            </p:nvGraphicFramePr>
            <p:xfrm>
              <a:off x="-21186" y="4318123"/>
              <a:ext cx="9144000" cy="2520280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286000"/>
                    <a:gridCol w="2163170"/>
                    <a:gridCol w="2499094"/>
                    <a:gridCol w="2195736"/>
                  </a:tblGrid>
                  <a:tr h="907796">
                    <a:tc gridSpan="4"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4000" b="0" dirty="0" smtClean="0"/>
                            <a:t>La</a:t>
                          </a:r>
                          <a:r>
                            <a:rPr lang="fr-FR" sz="4000" b="0" baseline="0" dirty="0" smtClean="0"/>
                            <a:t> fonction inverse est décroissante sur …</a:t>
                          </a:r>
                          <a:r>
                            <a:rPr lang="fr-FR" sz="4000" b="0" dirty="0" smtClean="0"/>
                            <a:t>  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612484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2133" t="-63019" r="-301867" b="-37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07887" t="-63019" r="-218873" b="-37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80000" t="-63019" r="-89512" b="-37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318889" t="-63019" r="-1944" b="-3774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6" name="Espace réservé du contenu 5"/>
          <p:cNvSpPr>
            <a:spLocks noGrp="1"/>
          </p:cNvSpPr>
          <p:nvPr>
            <p:ph sz="half" idx="1"/>
          </p:nvPr>
        </p:nvSpPr>
        <p:spPr>
          <a:xfrm>
            <a:off x="0" y="2492896"/>
            <a:ext cx="9036496" cy="1828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6600" dirty="0" smtClean="0"/>
              <a:t>N°3</a:t>
            </a:r>
            <a:endParaRPr lang="fr-FR" sz="6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au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11252546"/>
                  </p:ext>
                </p:extLst>
              </p:nvPr>
            </p:nvGraphicFramePr>
            <p:xfrm>
              <a:off x="0" y="25121"/>
              <a:ext cx="9144000" cy="2395767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2286000"/>
                    <a:gridCol w="2286000"/>
                    <a:gridCol w="2286000"/>
                    <a:gridCol w="2286000"/>
                  </a:tblGrid>
                  <a:tr h="792088"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fr-FR" sz="4000" b="0" dirty="0" smtClean="0"/>
                            <a:t>La</a:t>
                          </a:r>
                          <a:r>
                            <a:rPr lang="fr-FR" sz="4000" b="0" baseline="0" dirty="0" smtClean="0"/>
                            <a:t> fonction inverse est décroissante sur …</a:t>
                          </a:r>
                          <a:r>
                            <a:rPr lang="fr-FR" sz="4000" b="0" dirty="0" smtClean="0"/>
                            <a:t> </a:t>
                          </a:r>
                          <a:endParaRPr lang="fr-FR" sz="4000" b="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603679">
                    <a:tc>
                      <a:txBody>
                        <a:bodyPr/>
                        <a:lstStyle/>
                        <a:p>
                          <a:pPr algn="ctr"/>
                          <a:endParaRPr lang="fr-FR" sz="2400" dirty="0" smtClean="0"/>
                        </a:p>
                        <a:p>
                          <a:pPr algn="ctr"/>
                          <a:r>
                            <a:rPr lang="fr-FR" sz="3200" dirty="0" smtClean="0"/>
                            <a:t>a.  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fr-FR" sz="320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fr-FR" sz="3200" b="0" i="1" smtClean="0">
                                      <a:latin typeface="Cambria Math"/>
                                    </a:rPr>
                                    <m:t>1 ;10</m:t>
                                  </m:r>
                                </m:e>
                              </m:d>
                            </m:oMath>
                          </a14:m>
                          <a:endParaRPr lang="fr-FR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24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b.  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fr-FR" sz="320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fr-FR" sz="3200" b="0" i="1" smtClean="0">
                                      <a:latin typeface="Cambria Math"/>
                                    </a:rPr>
                                    <m:t>−5 ;5</m:t>
                                  </m:r>
                                </m:e>
                              </m:d>
                            </m:oMath>
                          </a14:m>
                          <a:endParaRPr lang="fr-FR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24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c.  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begChr m:val="]"/>
                                  <m:endChr m:val="["/>
                                  <m:ctrlPr>
                                    <a:rPr lang="fr-FR" sz="320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fr-FR" sz="3200" b="0" i="1" smtClean="0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fr-FR" sz="3200" b="0" i="1" smtClean="0">
                                      <a:latin typeface="Cambria Math"/>
                                      <a:ea typeface="Cambria Math"/>
                                    </a:rPr>
                                    <m:t>∞ ;0</m:t>
                                  </m:r>
                                </m:e>
                              </m:d>
                            </m:oMath>
                          </a14:m>
                          <a:endParaRPr lang="fr-FR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24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d.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i="1" smtClean="0">
                                  <a:latin typeface="Cambria Math"/>
                                  <a:ea typeface="Cambria Math"/>
                                </a:rPr>
                                <m:t>ℝ</m:t>
                              </m:r>
                            </m:oMath>
                          </a14:m>
                          <a:r>
                            <a:rPr lang="fr-FR" sz="3200" dirty="0" smtClean="0"/>
                            <a:t>*</a:t>
                          </a:r>
                          <a:endParaRPr lang="fr-FR" sz="32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au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11252546"/>
                  </p:ext>
                </p:extLst>
              </p:nvPr>
            </p:nvGraphicFramePr>
            <p:xfrm>
              <a:off x="0" y="25121"/>
              <a:ext cx="9144000" cy="2395767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2286000"/>
                    <a:gridCol w="2286000"/>
                    <a:gridCol w="2286000"/>
                    <a:gridCol w="2286000"/>
                  </a:tblGrid>
                  <a:tr h="792088"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fr-FR" sz="4000" b="0" dirty="0" smtClean="0"/>
                            <a:t>La</a:t>
                          </a:r>
                          <a:r>
                            <a:rPr lang="fr-FR" sz="4000" b="0" baseline="0" dirty="0" smtClean="0"/>
                            <a:t> fonction inverse est décroissante sur …</a:t>
                          </a:r>
                          <a:r>
                            <a:rPr lang="fr-FR" sz="4000" b="0" dirty="0" smtClean="0"/>
                            <a:t> </a:t>
                          </a:r>
                          <a:endParaRPr lang="fr-FR" sz="4000" b="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603679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t="-56274" r="-300000" b="-38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100000" t="-56274" r="-200000" b="-38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200000" t="-56274" r="-100000" b="-38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300000" t="-56274" b="-380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7" name="Ellipse 6"/>
          <p:cNvSpPr/>
          <p:nvPr/>
        </p:nvSpPr>
        <p:spPr>
          <a:xfrm>
            <a:off x="4645955" y="951522"/>
            <a:ext cx="2160240" cy="1099448"/>
          </a:xfrm>
          <a:prstGeom prst="ellipse">
            <a:avLst/>
          </a:prstGeom>
          <a:noFill/>
          <a:ln w="635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llipse 7"/>
          <p:cNvSpPr/>
          <p:nvPr/>
        </p:nvSpPr>
        <p:spPr>
          <a:xfrm>
            <a:off x="0" y="951522"/>
            <a:ext cx="2160240" cy="1099448"/>
          </a:xfrm>
          <a:prstGeom prst="ellipse">
            <a:avLst/>
          </a:prstGeom>
          <a:noFill/>
          <a:ln w="635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llipse 8"/>
          <p:cNvSpPr/>
          <p:nvPr/>
        </p:nvSpPr>
        <p:spPr>
          <a:xfrm>
            <a:off x="4536969" y="5373216"/>
            <a:ext cx="2378211" cy="1099448"/>
          </a:xfrm>
          <a:prstGeom prst="ellipse">
            <a:avLst/>
          </a:prstGeom>
          <a:noFill/>
          <a:ln w="63500"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llipse 9"/>
          <p:cNvSpPr/>
          <p:nvPr/>
        </p:nvSpPr>
        <p:spPr>
          <a:xfrm>
            <a:off x="6958595" y="5301208"/>
            <a:ext cx="2160240" cy="1099448"/>
          </a:xfrm>
          <a:prstGeom prst="ellipse">
            <a:avLst/>
          </a:prstGeom>
          <a:noFill/>
          <a:ln w="63500"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4768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3044440525"/>
                  </p:ext>
                </p:extLst>
              </p:nvPr>
            </p:nvGraphicFramePr>
            <p:xfrm>
              <a:off x="3127" y="4203144"/>
              <a:ext cx="9144000" cy="2682240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286000"/>
                    <a:gridCol w="2379194"/>
                    <a:gridCol w="2283070"/>
                    <a:gridCol w="2195736"/>
                  </a:tblGrid>
                  <a:tr h="1094616">
                    <a:tc gridSpan="4"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4000" b="0" dirty="0" smtClean="0"/>
                            <a:t>Le</a:t>
                          </a:r>
                          <a:r>
                            <a:rPr lang="fr-FR" sz="4000" b="0" baseline="0" dirty="0" smtClean="0"/>
                            <a:t> maximum de la fonction inverse sur 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fr-FR" sz="4000" b="0" i="1" baseline="0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fr-FR" sz="4000" b="0" i="1" baseline="0" smtClean="0">
                                      <a:latin typeface="Cambria Math"/>
                                    </a:rPr>
                                    <m:t>−4 ;−2</m:t>
                                  </m:r>
                                </m:e>
                              </m:d>
                            </m:oMath>
                          </a14:m>
                          <a:r>
                            <a:rPr lang="fr-FR" sz="4000" b="0" baseline="0" dirty="0" smtClean="0"/>
                            <a:t> est …</a:t>
                          </a:r>
                          <a:r>
                            <a:rPr lang="fr-FR" sz="4000" b="0" dirty="0" smtClean="0"/>
                            <a:t>   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368152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24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>
                              <a:solidFill>
                                <a:schemeClr val="dk1"/>
                              </a:solidFill>
                            </a:rPr>
                            <a:t>a. 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0" i="0" smtClean="0">
                                  <a:latin typeface="Cambria Math"/>
                                </a:rPr>
                                <m:t>−4</m:t>
                              </m:r>
                            </m:oMath>
                          </a14:m>
                          <a:endParaRPr lang="fr-FR" sz="3200" dirty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8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b.</a:t>
                          </a:r>
                          <a:r>
                            <a:rPr lang="fr-FR" sz="3200" baseline="0" dirty="0" smtClean="0"/>
                            <a:t>  </a:t>
                          </a:r>
                          <a14:m>
                            <m:oMath xmlns:m="http://schemas.openxmlformats.org/officeDocument/2006/math">
                              <m:r>
                                <a:rPr lang="fr-FR" sz="4000" b="0" i="0" baseline="0" smtClean="0">
                                  <a:latin typeface="Cambria Math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fr-FR" sz="4000" i="1" baseline="0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4000" b="0" i="1" baseline="0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4000" b="0" i="1" baseline="0" smtClean="0">
                                      <a:latin typeface="Cambria Math"/>
                                    </a:rPr>
                                    <m:t>4</m:t>
                                  </m:r>
                                </m:den>
                              </m:f>
                            </m:oMath>
                          </a14:m>
                          <a:endParaRPr lang="fr-FR" sz="4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8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c.</a:t>
                          </a:r>
                          <a:r>
                            <a:rPr lang="fr-FR" sz="3200" baseline="0" dirty="0" smtClean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fr-FR" sz="4000" b="0" i="0" smtClean="0">
                                  <a:latin typeface="Cambria Math"/>
                                </a:rPr>
                                <m:t> </m:t>
                              </m:r>
                              <m:f>
                                <m:fPr>
                                  <m:ctrlPr>
                                    <a:rPr lang="fr-FR" sz="40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4000" b="0" i="1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4000" b="0" i="1" smtClean="0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endParaRPr lang="fr-FR" sz="4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24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d. 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0" i="1" smtClean="0">
                                  <a:latin typeface="Cambria Math"/>
                                </a:rPr>
                                <m:t>−0,5</m:t>
                              </m:r>
                            </m:oMath>
                          </a14:m>
                          <a:endParaRPr lang="fr-FR" sz="32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2702383129"/>
                  </p:ext>
                </p:extLst>
              </p:nvPr>
            </p:nvGraphicFramePr>
            <p:xfrm>
              <a:off x="3127" y="4203144"/>
              <a:ext cx="9144000" cy="2682240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286000"/>
                    <a:gridCol w="2379194"/>
                    <a:gridCol w="2283070"/>
                    <a:gridCol w="2195736"/>
                  </a:tblGrid>
                  <a:tr h="1310640">
                    <a:tc gridSpan="4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533" t="-8372" r="-467" b="-109767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37160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2133" t="-103556" r="-301867" b="-48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98205" t="-103556" r="-190256" b="-48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206133" t="-103556" r="-97867" b="-48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318889" t="-103556" r="-1944" b="-4889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6" name="Espace réservé du contenu 5"/>
          <p:cNvSpPr>
            <a:spLocks noGrp="1"/>
          </p:cNvSpPr>
          <p:nvPr>
            <p:ph sz="half" idx="1"/>
          </p:nvPr>
        </p:nvSpPr>
        <p:spPr>
          <a:xfrm>
            <a:off x="0" y="2852936"/>
            <a:ext cx="9036496" cy="1828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6600" dirty="0" smtClean="0"/>
              <a:t>N°4</a:t>
            </a:r>
            <a:endParaRPr lang="fr-FR" sz="6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au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22984243"/>
                  </p:ext>
                </p:extLst>
              </p:nvPr>
            </p:nvGraphicFramePr>
            <p:xfrm>
              <a:off x="0" y="12648"/>
              <a:ext cx="9144000" cy="2880320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2286000"/>
                    <a:gridCol w="2286000"/>
                    <a:gridCol w="2286000"/>
                    <a:gridCol w="2286000"/>
                  </a:tblGrid>
                  <a:tr h="1608900"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fr-FR" sz="4000" b="0" dirty="0" smtClean="0"/>
                            <a:t>Le</a:t>
                          </a:r>
                          <a:r>
                            <a:rPr lang="fr-FR" sz="4000" b="0" baseline="0" dirty="0" smtClean="0"/>
                            <a:t> maximum de la fonction inverse sur 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fr-FR" sz="4000" b="0" i="1" baseline="0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fr-FR" sz="4000" b="0" i="1" baseline="0" smtClean="0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fr-FR" sz="4000" b="0" i="1" baseline="0" smtClean="0">
                                          <a:latin typeface="Cambria Math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fr-FR" sz="4000" b="0" i="1" baseline="0" smtClean="0">
                                          <a:latin typeface="Cambria Math"/>
                                        </a:rPr>
                                        <m:t>3</m:t>
                                      </m:r>
                                    </m:den>
                                  </m:f>
                                  <m:r>
                                    <a:rPr lang="fr-FR" sz="4000" b="0" i="1" baseline="0" smtClean="0">
                                      <a:latin typeface="Cambria Math"/>
                                    </a:rPr>
                                    <m:t> ;2</m:t>
                                  </m:r>
                                </m:e>
                              </m:d>
                            </m:oMath>
                          </a14:m>
                          <a:r>
                            <a:rPr lang="fr-FR" sz="4000" b="0" baseline="0" dirty="0" smtClean="0"/>
                            <a:t> est …</a:t>
                          </a:r>
                          <a:r>
                            <a:rPr lang="fr-FR" sz="4000" b="0" dirty="0" smtClean="0"/>
                            <a:t> </a:t>
                          </a:r>
                          <a:endParaRPr lang="fr-FR" sz="4000" b="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271420">
                    <a:tc>
                      <a:txBody>
                        <a:bodyPr/>
                        <a:lstStyle/>
                        <a:p>
                          <a:pPr algn="ctr"/>
                          <a:endParaRPr lang="fr-FR" sz="2400" dirty="0" smtClean="0"/>
                        </a:p>
                        <a:p>
                          <a:pPr algn="ctr"/>
                          <a:r>
                            <a:rPr lang="fr-FR" sz="3200" dirty="0" smtClean="0"/>
                            <a:t>a.  3</a:t>
                          </a:r>
                          <a:endParaRPr lang="fr-FR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8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b. 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40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4000" b="0" i="1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4000" b="0" i="1" smtClean="0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endParaRPr lang="fr-FR" sz="4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24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c.  2</a:t>
                          </a:r>
                          <a:endParaRPr lang="fr-FR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8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d. 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40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4000" b="0" i="1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4000" b="0" i="1" smtClean="0">
                                      <a:latin typeface="Cambria Math"/>
                                    </a:rPr>
                                    <m:t>3</m:t>
                                  </m:r>
                                </m:den>
                              </m:f>
                            </m:oMath>
                          </a14:m>
                          <a:r>
                            <a:rPr lang="fr-FR" sz="3200" dirty="0" smtClean="0"/>
                            <a:t>  </a:t>
                          </a:r>
                          <a:endParaRPr lang="fr-FR" sz="32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au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4835027"/>
                  </p:ext>
                </p:extLst>
              </p:nvPr>
            </p:nvGraphicFramePr>
            <p:xfrm>
              <a:off x="0" y="12648"/>
              <a:ext cx="9144000" cy="2880320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2286000"/>
                    <a:gridCol w="2286000"/>
                    <a:gridCol w="2286000"/>
                    <a:gridCol w="2286000"/>
                  </a:tblGrid>
                  <a:tr h="1608900">
                    <a:tc gridSpan="4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t="-6818" b="-79167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271420">
                    <a:tc>
                      <a:txBody>
                        <a:bodyPr/>
                        <a:lstStyle/>
                        <a:p>
                          <a:pPr algn="ctr"/>
                          <a:endParaRPr lang="fr-FR" sz="2400" dirty="0" smtClean="0"/>
                        </a:p>
                        <a:p>
                          <a:pPr algn="ctr"/>
                          <a:r>
                            <a:rPr lang="fr-FR" sz="3200" dirty="0" smtClean="0"/>
                            <a:t>a.  3</a:t>
                          </a:r>
                          <a:endParaRPr lang="fr-FR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100000" t="-134928" r="-2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24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c.  2</a:t>
                          </a:r>
                          <a:endParaRPr lang="fr-FR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300000" t="-134928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7" name="Ellipse 6"/>
          <p:cNvSpPr/>
          <p:nvPr/>
        </p:nvSpPr>
        <p:spPr>
          <a:xfrm>
            <a:off x="28475" y="1700808"/>
            <a:ext cx="2160240" cy="1099448"/>
          </a:xfrm>
          <a:prstGeom prst="ellipse">
            <a:avLst/>
          </a:prstGeom>
          <a:noFill/>
          <a:ln w="635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llipse 7"/>
          <p:cNvSpPr/>
          <p:nvPr/>
        </p:nvSpPr>
        <p:spPr>
          <a:xfrm>
            <a:off x="2483768" y="5589240"/>
            <a:ext cx="2160240" cy="1099448"/>
          </a:xfrm>
          <a:prstGeom prst="ellipse">
            <a:avLst/>
          </a:prstGeom>
          <a:noFill/>
          <a:ln w="63500"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123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816958859"/>
                  </p:ext>
                </p:extLst>
              </p:nvPr>
            </p:nvGraphicFramePr>
            <p:xfrm>
              <a:off x="-36512" y="3904884"/>
              <a:ext cx="9144000" cy="2980500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286000"/>
                    <a:gridCol w="2379194"/>
                    <a:gridCol w="2283070"/>
                    <a:gridCol w="2195736"/>
                  </a:tblGrid>
                  <a:tr h="1094616">
                    <a:tc gridSpan="4"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4000" b="0" dirty="0" smtClean="0"/>
                            <a:t>Le</a:t>
                          </a:r>
                          <a:r>
                            <a:rPr lang="fr-FR" sz="4000" b="0" baseline="0" dirty="0" smtClean="0"/>
                            <a:t> minimum de la fonction inverse sur 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fr-FR" sz="4000" b="0" i="1" baseline="0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fr-FR" sz="4000" b="0" i="1" baseline="0" smtClean="0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fr-FR" sz="4000" b="0" i="1" baseline="0" smtClean="0">
                                          <a:latin typeface="Cambria Math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fr-FR" sz="4000" b="0" i="1" baseline="0" smtClean="0">
                                          <a:latin typeface="Cambria Math"/>
                                        </a:rPr>
                                        <m:t>3</m:t>
                                      </m:r>
                                    </m:den>
                                  </m:f>
                                  <m:r>
                                    <a:rPr lang="fr-FR" sz="4000" b="0" i="1" baseline="0" smtClean="0">
                                      <a:latin typeface="Cambria Math"/>
                                    </a:rPr>
                                    <m:t> ;2</m:t>
                                  </m:r>
                                </m:e>
                              </m:d>
                            </m:oMath>
                          </a14:m>
                          <a:r>
                            <a:rPr lang="fr-FR" sz="4000" b="0" baseline="0" dirty="0" smtClean="0"/>
                            <a:t> est …</a:t>
                          </a:r>
                          <a:r>
                            <a:rPr lang="fr-FR" sz="4000" b="0" dirty="0" smtClean="0"/>
                            <a:t>   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368152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24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>
                              <a:solidFill>
                                <a:schemeClr val="dk1"/>
                              </a:solidFill>
                            </a:rPr>
                            <a:t>a.  3</a:t>
                          </a:r>
                          <a:endParaRPr lang="fr-FR" sz="3200" dirty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8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b.</a:t>
                          </a:r>
                          <a:r>
                            <a:rPr lang="fr-FR" sz="3200" baseline="0" dirty="0" smtClean="0"/>
                            <a:t> 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4000" i="1" baseline="0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4000" b="0" i="1" baseline="0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4000" b="0" i="1" baseline="0" smtClean="0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endParaRPr lang="fr-FR" sz="4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24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c.</a:t>
                          </a:r>
                          <a:r>
                            <a:rPr lang="fr-FR" sz="3200" baseline="0" dirty="0" smtClean="0"/>
                            <a:t>  2</a:t>
                          </a:r>
                          <a:endParaRPr lang="fr-FR" sz="4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8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d.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40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4000" b="0" i="1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4000" b="0" i="1" smtClean="0">
                                      <a:latin typeface="Cambria Math"/>
                                    </a:rPr>
                                    <m:t>3</m:t>
                                  </m:r>
                                </m:den>
                              </m:f>
                            </m:oMath>
                          </a14:m>
                          <a:endParaRPr lang="fr-FR" sz="40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1086331753"/>
                  </p:ext>
                </p:extLst>
              </p:nvPr>
            </p:nvGraphicFramePr>
            <p:xfrm>
              <a:off x="-36512" y="3904884"/>
              <a:ext cx="9144000" cy="2980500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286000"/>
                    <a:gridCol w="2379194"/>
                    <a:gridCol w="2283070"/>
                    <a:gridCol w="2195736"/>
                  </a:tblGrid>
                  <a:tr h="1608900">
                    <a:tc gridSpan="4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467" t="-6844" r="-467" b="-89734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371600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24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>
                              <a:solidFill>
                                <a:schemeClr val="dk1"/>
                              </a:solidFill>
                            </a:rPr>
                            <a:t>a.  3</a:t>
                          </a:r>
                          <a:endParaRPr lang="fr-FR" sz="3200" dirty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97949" t="-124889" r="-190256" b="-48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24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c.</a:t>
                          </a:r>
                          <a:r>
                            <a:rPr lang="fr-FR" sz="3200" baseline="0" dirty="0" smtClean="0"/>
                            <a:t>  2</a:t>
                          </a:r>
                          <a:endParaRPr lang="fr-FR" sz="4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318611" t="-124889" r="-1944" b="-4889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6" name="Espace réservé du contenu 5"/>
          <p:cNvSpPr>
            <a:spLocks noGrp="1"/>
          </p:cNvSpPr>
          <p:nvPr>
            <p:ph sz="half" idx="1"/>
          </p:nvPr>
        </p:nvSpPr>
        <p:spPr>
          <a:xfrm>
            <a:off x="0" y="2708920"/>
            <a:ext cx="9036496" cy="1828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6600" dirty="0" smtClean="0"/>
              <a:t>N°5</a:t>
            </a:r>
            <a:endParaRPr lang="fr-FR" sz="6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au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75527850"/>
                  </p:ext>
                </p:extLst>
              </p:nvPr>
            </p:nvGraphicFramePr>
            <p:xfrm>
              <a:off x="24706" y="0"/>
              <a:ext cx="9144000" cy="2723853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2286000"/>
                    <a:gridCol w="2286000"/>
                    <a:gridCol w="2286000"/>
                    <a:gridCol w="2286000"/>
                  </a:tblGrid>
                  <a:tr h="1472136"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fr-FR" sz="4000" b="0" dirty="0" smtClean="0"/>
                            <a:t>Le</a:t>
                          </a:r>
                          <a:r>
                            <a:rPr lang="fr-FR" sz="4000" b="0" baseline="0" dirty="0" smtClean="0"/>
                            <a:t> minimum de la fonction inverse sur 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fr-FR" sz="4000" b="0" i="1" baseline="0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fr-FR" sz="4000" b="0" i="1" baseline="0" smtClean="0">
                                      <a:latin typeface="Cambria Math"/>
                                    </a:rPr>
                                    <m:t>−4 ;−2</m:t>
                                  </m:r>
                                </m:e>
                              </m:d>
                            </m:oMath>
                          </a14:m>
                          <a:r>
                            <a:rPr lang="fr-FR" sz="4000" b="0" baseline="0" dirty="0" smtClean="0"/>
                            <a:t>  est …</a:t>
                          </a:r>
                          <a:r>
                            <a:rPr lang="fr-FR" sz="4000" b="0" dirty="0" smtClean="0"/>
                            <a:t> </a:t>
                          </a:r>
                          <a:endParaRPr lang="fr-FR" sz="4000" b="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251717">
                    <a:tc>
                      <a:txBody>
                        <a:bodyPr/>
                        <a:lstStyle/>
                        <a:p>
                          <a:pPr algn="ctr"/>
                          <a:endParaRPr lang="fr-FR" sz="2400" dirty="0" smtClean="0"/>
                        </a:p>
                        <a:p>
                          <a:pPr algn="ctr"/>
                          <a:r>
                            <a:rPr lang="fr-FR" sz="3200" dirty="0" smtClean="0"/>
                            <a:t>a. 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0" i="0" smtClean="0">
                                  <a:latin typeface="Cambria Math"/>
                                </a:rPr>
                                <m:t>−4</m:t>
                              </m:r>
                            </m:oMath>
                          </a14:m>
                          <a:endParaRPr lang="fr-FR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8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b.</a:t>
                          </a:r>
                          <a:r>
                            <a:rPr lang="fr-FR" sz="3200" baseline="0" dirty="0" smtClean="0"/>
                            <a:t>  </a:t>
                          </a:r>
                          <a14:m>
                            <m:oMath xmlns:m="http://schemas.openxmlformats.org/officeDocument/2006/math">
                              <m:r>
                                <a:rPr lang="fr-FR" sz="4000" b="0" i="0" baseline="0" smtClean="0">
                                  <a:latin typeface="Cambria Math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fr-FR" sz="4000" i="1" baseline="0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4000" b="0" i="1" baseline="0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4000" b="0" i="1" baseline="0" smtClean="0">
                                      <a:latin typeface="Cambria Math"/>
                                    </a:rPr>
                                    <m:t>4</m:t>
                                  </m:r>
                                </m:den>
                              </m:f>
                            </m:oMath>
                          </a14:m>
                          <a:endParaRPr lang="fr-FR" sz="4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8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c. 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40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4000" b="0" i="1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4000" b="0" i="1" smtClean="0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endParaRPr lang="fr-FR" sz="4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24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d. 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0" i="1" smtClean="0">
                                  <a:latin typeface="Cambria Math"/>
                                </a:rPr>
                                <m:t>−0,5</m:t>
                              </m:r>
                            </m:oMath>
                          </a14:m>
                          <a:r>
                            <a:rPr lang="fr-FR" sz="3200" dirty="0" smtClean="0"/>
                            <a:t>  </a:t>
                          </a:r>
                          <a:endParaRPr lang="fr-FR" sz="32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au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31036743"/>
                  </p:ext>
                </p:extLst>
              </p:nvPr>
            </p:nvGraphicFramePr>
            <p:xfrm>
              <a:off x="24706" y="0"/>
              <a:ext cx="9144000" cy="2723853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2286000"/>
                    <a:gridCol w="2286000"/>
                    <a:gridCol w="2286000"/>
                    <a:gridCol w="2286000"/>
                  </a:tblGrid>
                  <a:tr h="1472136">
                    <a:tc gridSpan="4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t="-7438" r="-67" b="-84711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251717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t="-126829" r="-3002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100000" t="-126829" r="-2002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200000" t="-126829" r="-1002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300000" t="-126829" r="-267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7" name="Ellipse 6"/>
          <p:cNvSpPr/>
          <p:nvPr/>
        </p:nvSpPr>
        <p:spPr>
          <a:xfrm>
            <a:off x="6983760" y="1556792"/>
            <a:ext cx="2160240" cy="1099448"/>
          </a:xfrm>
          <a:prstGeom prst="ellipse">
            <a:avLst/>
          </a:prstGeom>
          <a:noFill/>
          <a:ln w="635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llipse 7"/>
          <p:cNvSpPr/>
          <p:nvPr/>
        </p:nvSpPr>
        <p:spPr>
          <a:xfrm>
            <a:off x="2411760" y="5589240"/>
            <a:ext cx="2160240" cy="1099448"/>
          </a:xfrm>
          <a:prstGeom prst="ellipse">
            <a:avLst/>
          </a:prstGeom>
          <a:noFill/>
          <a:ln w="63500"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5841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1509761729"/>
                  </p:ext>
                </p:extLst>
              </p:nvPr>
            </p:nvGraphicFramePr>
            <p:xfrm>
              <a:off x="0" y="4432887"/>
              <a:ext cx="9144000" cy="2452497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144914"/>
                    <a:gridCol w="2808312"/>
                    <a:gridCol w="2232248"/>
                    <a:gridCol w="1958526"/>
                  </a:tblGrid>
                  <a:tr h="907796">
                    <a:tc gridSpan="4"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4000" b="0" baseline="0" dirty="0" smtClean="0"/>
                            <a:t>Si </a:t>
                          </a:r>
                          <a14:m>
                            <m:oMath xmlns:m="http://schemas.openxmlformats.org/officeDocument/2006/math">
                              <m:r>
                                <a:rPr lang="fr-FR" sz="4000" b="0" i="1" baseline="0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fr-FR" sz="4000" b="0" i="1" baseline="0" smtClean="0">
                                  <a:latin typeface="Cambria Math"/>
                                  <a:ea typeface="Cambria Math"/>
                                </a:rPr>
                                <m:t>&lt;−3</m:t>
                              </m:r>
                            </m:oMath>
                          </a14:m>
                          <a:r>
                            <a:rPr lang="fr-FR" sz="4000" b="0" baseline="0" dirty="0" smtClean="0"/>
                            <a:t> alors …</a:t>
                          </a:r>
                          <a:r>
                            <a:rPr lang="fr-FR" sz="4000" b="0" dirty="0" smtClean="0"/>
                            <a:t>  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155409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18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>
                              <a:solidFill>
                                <a:schemeClr val="dk1"/>
                              </a:solidFill>
                            </a:rPr>
                            <a:t>a</a:t>
                          </a:r>
                          <a:r>
                            <a:rPr lang="fr-FR" sz="3200" dirty="0" smtClean="0">
                              <a:solidFill>
                                <a:schemeClr val="tx1"/>
                              </a:solidFill>
                            </a:rPr>
                            <a:t>.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32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200" b="0" i="1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3200" b="0" i="1" smtClean="0">
                                      <a:latin typeface="Cambria Math"/>
                                    </a:rPr>
                                    <m:t>𝑥</m:t>
                                  </m:r>
                                </m:den>
                              </m:f>
                              <m:r>
                                <a:rPr lang="fr-FR" sz="3200" b="0" i="1" smtClean="0">
                                  <a:latin typeface="Cambria Math"/>
                                  <a:ea typeface="Cambria Math"/>
                                </a:rPr>
                                <m:t>&gt;−</m:t>
                              </m:r>
                              <m:f>
                                <m:fPr>
                                  <m:ctrlPr>
                                    <a:rPr lang="fr-FR" sz="32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200" b="0" i="1" smtClean="0">
                                      <a:latin typeface="Cambria Math"/>
                                      <a:ea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3200" b="0" i="1" smtClean="0">
                                      <a:latin typeface="Cambria Math"/>
                                      <a:ea typeface="Cambria Math"/>
                                    </a:rPr>
                                    <m:t>3</m:t>
                                  </m:r>
                                </m:den>
                              </m:f>
                            </m:oMath>
                          </a14:m>
                          <a:endParaRPr lang="fr-FR" sz="3200" dirty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18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b.</a:t>
                          </a:r>
                          <a:r>
                            <a:rPr lang="fr-FR" sz="3200" baseline="0" dirty="0" smtClean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0" i="0" smtClean="0">
                                  <a:latin typeface="Cambria Math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fr-FR" sz="32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200" b="0" i="1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3200" b="0" i="1" smtClean="0">
                                      <a:latin typeface="Cambria Math"/>
                                    </a:rPr>
                                    <m:t>3</m:t>
                                  </m:r>
                                </m:den>
                              </m:f>
                              <m:r>
                                <a:rPr lang="fr-FR" sz="3200" i="1" smtClean="0">
                                  <a:latin typeface="Cambria Math"/>
                                  <a:ea typeface="Cambria Math"/>
                                </a:rPr>
                                <m:t>&lt;</m:t>
                              </m:r>
                              <m:f>
                                <m:fPr>
                                  <m:ctrlPr>
                                    <a:rPr lang="fr-FR" sz="32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200" b="0" i="1" smtClean="0">
                                      <a:latin typeface="Cambria Math"/>
                                      <a:ea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3200" b="0" i="1" smtClean="0">
                                      <a:latin typeface="Cambria Math"/>
                                      <a:ea typeface="Cambria Math"/>
                                    </a:rPr>
                                    <m:t>𝑥</m:t>
                                  </m:r>
                                </m:den>
                              </m:f>
                              <m:r>
                                <a:rPr lang="fr-FR" sz="3200" b="0" i="1" smtClean="0">
                                  <a:latin typeface="Cambria Math"/>
                                  <a:ea typeface="Cambria Math"/>
                                </a:rPr>
                                <m:t>&lt;0</m:t>
                              </m:r>
                            </m:oMath>
                          </a14:m>
                          <a:endParaRPr lang="fr-FR" sz="3200" dirty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baseline="0" dirty="0" smtClean="0"/>
                            <a:t> </a:t>
                          </a:r>
                          <a:endParaRPr lang="fr-FR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18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c.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32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200" b="0" i="1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3200" b="0" i="1" smtClean="0">
                                      <a:latin typeface="Cambria Math"/>
                                    </a:rPr>
                                    <m:t>𝑥</m:t>
                                  </m:r>
                                </m:den>
                              </m:f>
                              <m:r>
                                <a:rPr lang="fr-FR" sz="3200" i="1" smtClean="0">
                                  <a:latin typeface="Cambria Math"/>
                                  <a:ea typeface="Cambria Math"/>
                                </a:rPr>
                                <m:t>&lt;</m:t>
                              </m:r>
                              <m:r>
                                <a:rPr lang="fr-FR" sz="3200" b="0" i="1" smtClean="0">
                                  <a:latin typeface="Cambria Math"/>
                                  <a:ea typeface="Cambria Math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fr-FR" sz="32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200" b="0" i="1" smtClean="0">
                                      <a:latin typeface="Cambria Math"/>
                                      <a:ea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3200" b="0" i="1" smtClean="0">
                                      <a:latin typeface="Cambria Math"/>
                                      <a:ea typeface="Cambria Math"/>
                                    </a:rPr>
                                    <m:t>3</m:t>
                                  </m:r>
                                </m:den>
                              </m:f>
                            </m:oMath>
                          </a14:m>
                          <a:endParaRPr lang="fr-FR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18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d.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32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200" b="0" i="1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3200" b="0" i="1" smtClean="0">
                                      <a:latin typeface="Cambria Math"/>
                                    </a:rPr>
                                    <m:t>𝑥</m:t>
                                  </m:r>
                                </m:den>
                              </m:f>
                              <m:r>
                                <a:rPr lang="fr-FR" sz="3200" b="0" i="1" smtClean="0">
                                  <a:latin typeface="Cambria Math"/>
                                  <a:ea typeface="Cambria Math"/>
                                </a:rPr>
                                <m:t>&gt;3</m:t>
                              </m:r>
                            </m:oMath>
                          </a14:m>
                          <a:endParaRPr lang="fr-FR" sz="3200" dirty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32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2796597580"/>
                  </p:ext>
                </p:extLst>
              </p:nvPr>
            </p:nvGraphicFramePr>
            <p:xfrm>
              <a:off x="0" y="4432887"/>
              <a:ext cx="9144000" cy="2452497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144914"/>
                    <a:gridCol w="2808312"/>
                    <a:gridCol w="2232248"/>
                    <a:gridCol w="1958526"/>
                  </a:tblGrid>
                  <a:tr h="907796">
                    <a:tc gridSpan="4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467" t="-12081" r="-467" b="-177181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544701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989" t="-66008" r="-328125" b="-43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77874" t="-66008" r="-150542" b="-43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224044" t="-66008" r="-89617" b="-43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369470" t="-66008" r="-2181" b="-4348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6" name="Espace réservé du contenu 5"/>
          <p:cNvSpPr>
            <a:spLocks noGrp="1"/>
          </p:cNvSpPr>
          <p:nvPr>
            <p:ph sz="half" idx="1"/>
          </p:nvPr>
        </p:nvSpPr>
        <p:spPr>
          <a:xfrm>
            <a:off x="0" y="2564904"/>
            <a:ext cx="9036496" cy="1828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6600" dirty="0" smtClean="0"/>
              <a:t>N°6</a:t>
            </a:r>
            <a:endParaRPr lang="fr-FR" sz="6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au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66824048"/>
                  </p:ext>
                </p:extLst>
              </p:nvPr>
            </p:nvGraphicFramePr>
            <p:xfrm>
              <a:off x="0" y="25121"/>
              <a:ext cx="9144000" cy="1891711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2195736"/>
                    <a:gridCol w="2016224"/>
                    <a:gridCol w="2304256"/>
                    <a:gridCol w="2627784"/>
                  </a:tblGrid>
                  <a:tr h="792088"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fr-FR" sz="4000" b="0" baseline="0" dirty="0" smtClean="0"/>
                            <a:t>Si </a:t>
                          </a:r>
                          <a14:m>
                            <m:oMath xmlns:m="http://schemas.openxmlformats.org/officeDocument/2006/math">
                              <m:r>
                                <a:rPr lang="fr-FR" sz="4000" b="0" i="1" baseline="0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fr-FR" sz="4000" b="0" i="1" baseline="0" smtClean="0">
                                  <a:latin typeface="Cambria Math"/>
                                  <a:ea typeface="Cambria Math"/>
                                </a:rPr>
                                <m:t>&lt;−2</m:t>
                              </m:r>
                            </m:oMath>
                          </a14:m>
                          <a:r>
                            <a:rPr lang="fr-FR" sz="4000" b="0" baseline="0" dirty="0" smtClean="0"/>
                            <a:t> alors …</a:t>
                          </a:r>
                          <a:r>
                            <a:rPr lang="fr-FR" sz="4000" b="0" dirty="0" smtClean="0"/>
                            <a:t> </a:t>
                          </a:r>
                          <a:endParaRPr lang="fr-FR" sz="4000" b="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099623">
                    <a:tc>
                      <a:txBody>
                        <a:bodyPr/>
                        <a:lstStyle/>
                        <a:p>
                          <a:pPr algn="ctr"/>
                          <a:endParaRPr lang="fr-FR" sz="1800" dirty="0" smtClean="0"/>
                        </a:p>
                        <a:p>
                          <a:pPr algn="ctr"/>
                          <a:r>
                            <a:rPr lang="fr-FR" sz="3200" dirty="0" smtClean="0"/>
                            <a:t>a.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32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200" b="0" i="1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3200" b="0" i="1" smtClean="0">
                                      <a:latin typeface="Cambria Math"/>
                                    </a:rPr>
                                    <m:t>𝑥</m:t>
                                  </m:r>
                                </m:den>
                              </m:f>
                              <m:r>
                                <a:rPr lang="fr-FR" sz="3200" i="1" smtClean="0">
                                  <a:latin typeface="Cambria Math"/>
                                  <a:ea typeface="Cambria Math"/>
                                </a:rPr>
                                <m:t>&lt;</m:t>
                              </m:r>
                              <m:r>
                                <a:rPr lang="fr-FR" sz="3200" b="0" i="1" smtClean="0">
                                  <a:latin typeface="Cambria Math"/>
                                  <a:ea typeface="Cambria Math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fr-FR" sz="32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200" b="0" i="1" smtClean="0">
                                      <a:latin typeface="Cambria Math"/>
                                      <a:ea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3200" b="0" i="1" smtClean="0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endParaRPr lang="fr-FR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18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b.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32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200" b="0" i="1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3200" b="0" i="1" smtClean="0">
                                      <a:latin typeface="Cambria Math"/>
                                    </a:rPr>
                                    <m:t>𝑥</m:t>
                                  </m:r>
                                </m:den>
                              </m:f>
                              <m:r>
                                <a:rPr lang="fr-FR" sz="3200" b="0" i="1" smtClean="0">
                                  <a:latin typeface="Cambria Math"/>
                                  <a:ea typeface="Cambria Math"/>
                                </a:rPr>
                                <m:t>&gt;2</m:t>
                              </m:r>
                            </m:oMath>
                          </a14:m>
                          <a:endParaRPr lang="fr-FR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18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c.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32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200" b="0" i="1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3200" b="0" i="1" smtClean="0">
                                      <a:latin typeface="Cambria Math"/>
                                    </a:rPr>
                                    <m:t>𝑥</m:t>
                                  </m:r>
                                </m:den>
                              </m:f>
                              <m:r>
                                <a:rPr lang="fr-FR" sz="3200" b="0" i="1" smtClean="0">
                                  <a:latin typeface="Cambria Math"/>
                                  <a:ea typeface="Cambria Math"/>
                                </a:rPr>
                                <m:t>&gt;−</m:t>
                              </m:r>
                              <m:f>
                                <m:fPr>
                                  <m:ctrlPr>
                                    <a:rPr lang="fr-FR" sz="32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200" b="0" i="1" smtClean="0">
                                      <a:latin typeface="Cambria Math"/>
                                      <a:ea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3200" b="0" i="1" smtClean="0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endParaRPr lang="fr-FR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18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d.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0" i="0" smtClean="0">
                                  <a:latin typeface="Cambria Math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fr-FR" sz="32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200" b="0" i="1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3200" b="0" i="1" smtClean="0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fr-FR" sz="3200" i="1" smtClean="0">
                                  <a:latin typeface="Cambria Math"/>
                                  <a:ea typeface="Cambria Math"/>
                                </a:rPr>
                                <m:t>&lt;</m:t>
                              </m:r>
                              <m:f>
                                <m:fPr>
                                  <m:ctrlPr>
                                    <a:rPr lang="fr-FR" sz="32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200" b="0" i="1" smtClean="0">
                                      <a:latin typeface="Cambria Math"/>
                                      <a:ea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3200" b="0" i="1" smtClean="0">
                                      <a:latin typeface="Cambria Math"/>
                                      <a:ea typeface="Cambria Math"/>
                                    </a:rPr>
                                    <m:t>𝑥</m:t>
                                  </m:r>
                                </m:den>
                              </m:f>
                              <m:r>
                                <a:rPr lang="fr-FR" sz="3200" b="0" i="1" smtClean="0">
                                  <a:latin typeface="Cambria Math"/>
                                  <a:ea typeface="Cambria Math"/>
                                </a:rPr>
                                <m:t>&lt;0</m:t>
                              </m:r>
                            </m:oMath>
                          </a14:m>
                          <a:endParaRPr lang="fr-FR" sz="32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au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66824048"/>
                  </p:ext>
                </p:extLst>
              </p:nvPr>
            </p:nvGraphicFramePr>
            <p:xfrm>
              <a:off x="0" y="25121"/>
              <a:ext cx="9144000" cy="1891711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2195736"/>
                    <a:gridCol w="2016224"/>
                    <a:gridCol w="2304256"/>
                    <a:gridCol w="2627784"/>
                  </a:tblGrid>
                  <a:tr h="792088">
                    <a:tc gridSpan="4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t="-13846" b="-146154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099623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t="-82222" r="-316667" b="-55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108761" t="-82222" r="-244411" b="-55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182804" t="-82222" r="-114021" b="-55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248028" t="-82222" b="-5556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pic>
        <p:nvPicPr>
          <p:cNvPr id="7" name="Image 6" descr="C:\Users\auderi\AppData\Local\Temp\geogebra.pn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6635" y="2101602"/>
            <a:ext cx="4629621" cy="21914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8" name="Ellipse 7"/>
          <p:cNvSpPr/>
          <p:nvPr/>
        </p:nvSpPr>
        <p:spPr>
          <a:xfrm>
            <a:off x="6516216" y="908720"/>
            <a:ext cx="2627784" cy="1099448"/>
          </a:xfrm>
          <a:prstGeom prst="ellipse">
            <a:avLst/>
          </a:prstGeom>
          <a:noFill/>
          <a:ln w="635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llipse 8"/>
          <p:cNvSpPr/>
          <p:nvPr/>
        </p:nvSpPr>
        <p:spPr>
          <a:xfrm>
            <a:off x="4355976" y="974705"/>
            <a:ext cx="2160240" cy="1099448"/>
          </a:xfrm>
          <a:prstGeom prst="ellipse">
            <a:avLst/>
          </a:prstGeom>
          <a:noFill/>
          <a:ln w="635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llipse 9"/>
          <p:cNvSpPr/>
          <p:nvPr/>
        </p:nvSpPr>
        <p:spPr>
          <a:xfrm>
            <a:off x="25598" y="5517232"/>
            <a:ext cx="2160240" cy="1099448"/>
          </a:xfrm>
          <a:prstGeom prst="ellipse">
            <a:avLst/>
          </a:prstGeom>
          <a:noFill/>
          <a:ln w="63500"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llipse 10"/>
          <p:cNvSpPr/>
          <p:nvPr/>
        </p:nvSpPr>
        <p:spPr>
          <a:xfrm>
            <a:off x="2185838" y="5517232"/>
            <a:ext cx="2746202" cy="1099448"/>
          </a:xfrm>
          <a:prstGeom prst="ellipse">
            <a:avLst/>
          </a:prstGeom>
          <a:noFill/>
          <a:ln w="63500"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6071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6000" dirty="0">
                <a:latin typeface="Calibri" panose="020F0502020204030204" pitchFamily="34" charset="0"/>
                <a:cs typeface="Times New Roman" panose="02020603050405020304" pitchFamily="18" charset="0"/>
              </a:rPr>
              <a:t>Pour chaque question, déterminer </a:t>
            </a:r>
            <a:r>
              <a:rPr lang="fr-FR" sz="6000" b="1" dirty="0">
                <a:solidFill>
                  <a:schemeClr val="accent4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la</a:t>
            </a:r>
            <a:r>
              <a:rPr lang="fr-FR" sz="6000" dirty="0">
                <a:latin typeface="Calibri" panose="020F0502020204030204" pitchFamily="34" charset="0"/>
                <a:cs typeface="Times New Roman" panose="02020603050405020304" pitchFamily="18" charset="0"/>
              </a:rPr>
              <a:t> ou </a:t>
            </a:r>
            <a:r>
              <a:rPr lang="fr-FR" sz="6000" b="1" dirty="0">
                <a:solidFill>
                  <a:schemeClr val="accent4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les</a:t>
            </a:r>
            <a:r>
              <a:rPr lang="fr-FR" sz="6000" dirty="0">
                <a:latin typeface="Calibri" panose="020F0502020204030204" pitchFamily="34" charset="0"/>
                <a:cs typeface="Times New Roman" panose="02020603050405020304" pitchFamily="18" charset="0"/>
              </a:rPr>
              <a:t> réponses correctes : </a:t>
            </a:r>
            <a:r>
              <a:rPr lang="fr-FR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fr-FR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fr-FR" sz="6000" dirty="0">
              <a:solidFill>
                <a:srgbClr val="0042C8"/>
              </a:solidFill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3800851394"/>
                  </p:ext>
                </p:extLst>
              </p:nvPr>
            </p:nvGraphicFramePr>
            <p:xfrm>
              <a:off x="0" y="4573622"/>
              <a:ext cx="9144000" cy="2239754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1763688"/>
                    <a:gridCol w="2448272"/>
                    <a:gridCol w="2376264"/>
                    <a:gridCol w="2555776"/>
                  </a:tblGrid>
                  <a:tr h="1084345">
                    <a:tc gridSpan="4"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4000" b="0" baseline="0" dirty="0" smtClean="0"/>
                            <a:t>Si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4000" b="0" i="1" baseline="0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4000" b="0" i="1" baseline="0" smtClean="0">
                                      <a:latin typeface="Cambria Math"/>
                                      <a:ea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4000" b="0" i="1" baseline="0" smtClean="0">
                                      <a:latin typeface="Cambria Math"/>
                                      <a:ea typeface="Cambria Math"/>
                                    </a:rPr>
                                    <m:t>5</m:t>
                                  </m:r>
                                </m:den>
                              </m:f>
                              <m:r>
                                <a:rPr lang="fr-FR" sz="4000" b="0" i="1" baseline="0" smtClean="0">
                                  <a:latin typeface="Cambria Math"/>
                                  <a:ea typeface="Cambria Math"/>
                                </a:rPr>
                                <m:t>&lt;</m:t>
                              </m:r>
                              <m:r>
                                <a:rPr lang="fr-FR" sz="4000" b="0" i="1" baseline="0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fr-FR" sz="4000" b="0" i="1" baseline="0" smtClean="0">
                                  <a:latin typeface="Cambria Math"/>
                                  <a:ea typeface="Cambria Math"/>
                                </a:rPr>
                                <m:t>&lt;5</m:t>
                              </m:r>
                            </m:oMath>
                          </a14:m>
                          <a:r>
                            <a:rPr lang="fr-FR" sz="4000" b="0" baseline="0" dirty="0" smtClean="0"/>
                            <a:t> alors …</a:t>
                          </a:r>
                          <a:r>
                            <a:rPr lang="fr-FR" sz="4000" b="0" dirty="0" smtClean="0"/>
                            <a:t>  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155409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18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>
                              <a:solidFill>
                                <a:schemeClr val="dk1"/>
                              </a:solidFill>
                            </a:rPr>
                            <a:t>a</a:t>
                          </a:r>
                          <a:r>
                            <a:rPr lang="fr-FR" sz="3200" dirty="0" smtClean="0">
                              <a:solidFill>
                                <a:schemeClr val="tx1"/>
                              </a:solidFill>
                            </a:rPr>
                            <a:t>.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32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200" b="0" i="1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3200" b="0" i="1" smtClean="0">
                                      <a:latin typeface="Cambria Math"/>
                                    </a:rPr>
                                    <m:t>𝑥</m:t>
                                  </m:r>
                                </m:den>
                              </m:f>
                              <m:r>
                                <a:rPr lang="fr-FR" sz="3200" b="0" i="1" smtClean="0">
                                  <a:latin typeface="Cambria Math"/>
                                  <a:ea typeface="Cambria Math"/>
                                </a:rPr>
                                <m:t>&gt;5</m:t>
                              </m:r>
                            </m:oMath>
                          </a14:m>
                          <a:endParaRPr lang="fr-FR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18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b.</a:t>
                          </a:r>
                          <a:r>
                            <a:rPr lang="fr-FR" sz="3200" baseline="0" dirty="0" smtClean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fr-FR" sz="2800" b="0" i="0" baseline="0" smtClean="0">
                                  <a:latin typeface="Cambria Math"/>
                                </a:rPr>
                                <m:t>5</m:t>
                              </m:r>
                              <m:r>
                                <a:rPr lang="fr-FR" sz="2800" b="0" i="1" baseline="0" smtClean="0">
                                  <a:latin typeface="Cambria Math"/>
                                  <a:ea typeface="Cambria Math"/>
                                </a:rPr>
                                <m:t>&gt;</m:t>
                              </m:r>
                              <m:f>
                                <m:fPr>
                                  <m:ctrlPr>
                                    <a:rPr lang="fr-FR" sz="28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2800" b="0" i="1" smtClean="0">
                                      <a:latin typeface="Cambria Math"/>
                                      <a:ea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2800" b="0" i="1" smtClean="0">
                                      <a:latin typeface="Cambria Math"/>
                                      <a:ea typeface="Cambria Math"/>
                                    </a:rPr>
                                    <m:t>𝑥</m:t>
                                  </m:r>
                                </m:den>
                              </m:f>
                              <m:r>
                                <a:rPr lang="fr-FR" sz="2800" b="0" i="1" smtClean="0">
                                  <a:latin typeface="Cambria Math"/>
                                  <a:ea typeface="Cambria Math"/>
                                </a:rPr>
                                <m:t>&gt;0,2</m:t>
                              </m:r>
                            </m:oMath>
                          </a14:m>
                          <a:r>
                            <a:rPr lang="fr-FR" sz="3200" baseline="0" dirty="0" smtClean="0"/>
                            <a:t> </a:t>
                          </a:r>
                          <a:endParaRPr lang="fr-FR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18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c. </a:t>
                          </a:r>
                          <a14:m>
                            <m:oMath xmlns:m="http://schemas.openxmlformats.org/officeDocument/2006/math">
                              <m:r>
                                <a:rPr lang="fr-FR" sz="2800" b="0" i="0" smtClean="0"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  <m:r>
                                <a:rPr lang="fr-FR" sz="2800" i="1" smtClean="0">
                                  <a:latin typeface="Cambria Math"/>
                                  <a:ea typeface="Cambria Math"/>
                                </a:rPr>
                                <m:t>&lt;</m:t>
                              </m:r>
                              <m:f>
                                <m:fPr>
                                  <m:ctrlPr>
                                    <a:rPr lang="fr-FR" sz="28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2800" b="0" i="1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2800" b="0" i="1" smtClean="0">
                                      <a:latin typeface="Cambria Math"/>
                                    </a:rPr>
                                    <m:t>𝑥</m:t>
                                  </m:r>
                                </m:den>
                              </m:f>
                              <m:r>
                                <a:rPr lang="fr-FR" sz="2800" i="1" smtClean="0">
                                  <a:latin typeface="Cambria Math"/>
                                  <a:ea typeface="Cambria Math"/>
                                </a:rPr>
                                <m:t>&lt;</m:t>
                              </m:r>
                              <m:r>
                                <a:rPr lang="fr-FR" sz="2800" b="0" i="1" smtClean="0">
                                  <a:latin typeface="Cambria Math"/>
                                  <a:ea typeface="Cambria Math"/>
                                </a:rPr>
                                <m:t>0,2</m:t>
                              </m:r>
                            </m:oMath>
                          </a14:m>
                          <a:endParaRPr lang="fr-FR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18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d. </a:t>
                          </a:r>
                          <a14:m>
                            <m:oMath xmlns:m="http://schemas.openxmlformats.org/officeDocument/2006/math">
                              <m:r>
                                <a:rPr lang="fr-FR" sz="2800" b="0" i="0" smtClean="0">
                                  <a:latin typeface="Cambria Math"/>
                                  <a:ea typeface="Cambria Math"/>
                                </a:rPr>
                                <m:t>0,2</m:t>
                              </m:r>
                              <m:r>
                                <a:rPr lang="fr-FR" sz="2800" i="1" smtClean="0">
                                  <a:latin typeface="Cambria Math"/>
                                  <a:ea typeface="Cambria Math"/>
                                </a:rPr>
                                <m:t>&lt;</m:t>
                              </m:r>
                              <m:f>
                                <m:fPr>
                                  <m:ctrlPr>
                                    <a:rPr lang="fr-FR" sz="28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2800" b="0" i="1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2800" b="0" i="1" smtClean="0">
                                      <a:latin typeface="Cambria Math"/>
                                    </a:rPr>
                                    <m:t>𝑥</m:t>
                                  </m:r>
                                </m:den>
                              </m:f>
                              <m:r>
                                <a:rPr lang="fr-FR" sz="2800" b="0" i="1" smtClean="0">
                                  <a:latin typeface="Cambria Math"/>
                                  <a:ea typeface="Cambria Math"/>
                                </a:rPr>
                                <m:t>&lt;5</m:t>
                              </m:r>
                            </m:oMath>
                          </a14:m>
                          <a:endParaRPr lang="fr-FR" sz="28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3800851394"/>
                  </p:ext>
                </p:extLst>
              </p:nvPr>
            </p:nvGraphicFramePr>
            <p:xfrm>
              <a:off x="0" y="4573622"/>
              <a:ext cx="9144000" cy="2239754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1763688"/>
                    <a:gridCol w="2448272"/>
                    <a:gridCol w="2376264"/>
                    <a:gridCol w="2555776"/>
                  </a:tblGrid>
                  <a:tr h="1084345">
                    <a:tc gridSpan="4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467" t="-2247" r="-467" b="-112360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155409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2422" t="-95789" r="-421453" b="-526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73632" t="-95789" r="-202985" b="-526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78974" t="-95789" r="-109231" b="-526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259666" t="-95789" r="-1671" b="-5263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6" name="Espace réservé du contenu 5"/>
          <p:cNvSpPr>
            <a:spLocks noGrp="1"/>
          </p:cNvSpPr>
          <p:nvPr>
            <p:ph sz="half" idx="1"/>
          </p:nvPr>
        </p:nvSpPr>
        <p:spPr>
          <a:xfrm>
            <a:off x="0" y="2492896"/>
            <a:ext cx="9036496" cy="1828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6600" dirty="0" smtClean="0"/>
              <a:t>N°7</a:t>
            </a:r>
            <a:endParaRPr lang="fr-FR" sz="6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" name="Tableau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93704127"/>
                  </p:ext>
                </p:extLst>
              </p:nvPr>
            </p:nvGraphicFramePr>
            <p:xfrm>
              <a:off x="0" y="25121"/>
              <a:ext cx="9144000" cy="2107735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1763688"/>
                    <a:gridCol w="2448272"/>
                    <a:gridCol w="2160240"/>
                    <a:gridCol w="2771800"/>
                  </a:tblGrid>
                  <a:tr h="1027615"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fr-FR" sz="4000" b="0" baseline="0" dirty="0" smtClean="0"/>
                            <a:t>Si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4000" b="0" i="1" baseline="0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4000" b="0" i="1" baseline="0" smtClean="0">
                                      <a:latin typeface="Cambria Math"/>
                                      <a:ea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4000" b="0" i="1" baseline="0" smtClean="0">
                                      <a:latin typeface="Cambria Math"/>
                                      <a:ea typeface="Cambria Math"/>
                                    </a:rPr>
                                    <m:t>10</m:t>
                                  </m:r>
                                </m:den>
                              </m:f>
                              <m:r>
                                <a:rPr lang="fr-FR" sz="4000" b="0" i="1" baseline="0" smtClean="0">
                                  <a:latin typeface="Cambria Math"/>
                                  <a:ea typeface="Cambria Math"/>
                                </a:rPr>
                                <m:t>&lt;</m:t>
                              </m:r>
                              <m:r>
                                <a:rPr lang="fr-FR" sz="4000" b="0" i="1" baseline="0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fr-FR" sz="4000" b="0" i="1" baseline="0" smtClean="0">
                                  <a:latin typeface="Cambria Math"/>
                                  <a:ea typeface="Cambria Math"/>
                                </a:rPr>
                                <m:t>&lt;1</m:t>
                              </m:r>
                            </m:oMath>
                          </a14:m>
                          <a:r>
                            <a:rPr lang="fr-FR" sz="4000" b="0" baseline="0" dirty="0" smtClean="0"/>
                            <a:t> alors …</a:t>
                          </a:r>
                          <a:r>
                            <a:rPr lang="fr-FR" sz="4000" b="0" dirty="0" smtClean="0"/>
                            <a:t> </a:t>
                          </a:r>
                          <a:endParaRPr lang="fr-FR" sz="4000" b="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080120">
                    <a:tc>
                      <a:txBody>
                        <a:bodyPr/>
                        <a:lstStyle/>
                        <a:p>
                          <a:pPr algn="ctr"/>
                          <a:endParaRPr lang="fr-FR" sz="1800" dirty="0" smtClean="0"/>
                        </a:p>
                        <a:p>
                          <a:pPr algn="ctr"/>
                          <a:r>
                            <a:rPr lang="fr-FR" sz="3200" dirty="0" smtClean="0"/>
                            <a:t>a.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28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2800" b="0" i="1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2800" b="0" i="1" smtClean="0">
                                      <a:latin typeface="Cambria Math"/>
                                    </a:rPr>
                                    <m:t>𝑥</m:t>
                                  </m:r>
                                </m:den>
                              </m:f>
                              <m:r>
                                <a:rPr lang="fr-FR" sz="2800" b="0" i="1" smtClean="0">
                                  <a:latin typeface="Cambria Math"/>
                                  <a:ea typeface="Cambria Math"/>
                                </a:rPr>
                                <m:t>&gt;10</m:t>
                              </m:r>
                            </m:oMath>
                          </a14:m>
                          <a:endParaRPr lang="fr-FR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18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b. </a:t>
                          </a:r>
                          <a14:m>
                            <m:oMath xmlns:m="http://schemas.openxmlformats.org/officeDocument/2006/math">
                              <m:r>
                                <a:rPr lang="fr-FR" sz="2800" b="0" i="0" smtClean="0"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  <m:r>
                                <a:rPr lang="fr-FR" sz="2800" i="1" smtClean="0">
                                  <a:latin typeface="Cambria Math"/>
                                  <a:ea typeface="Cambria Math"/>
                                </a:rPr>
                                <m:t>&lt;</m:t>
                              </m:r>
                              <m:f>
                                <m:fPr>
                                  <m:ctrlPr>
                                    <a:rPr lang="fr-FR" sz="28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2800" b="0" i="1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2800" b="0" i="1" smtClean="0">
                                      <a:latin typeface="Cambria Math"/>
                                    </a:rPr>
                                    <m:t>𝑥</m:t>
                                  </m:r>
                                </m:den>
                              </m:f>
                              <m:r>
                                <a:rPr lang="fr-FR" sz="2800" b="0" i="1" smtClean="0">
                                  <a:latin typeface="Cambria Math"/>
                                  <a:ea typeface="Cambria Math"/>
                                </a:rPr>
                                <m:t>&lt;10</m:t>
                              </m:r>
                            </m:oMath>
                          </a14:m>
                          <a:endParaRPr lang="fr-FR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18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c. </a:t>
                          </a:r>
                          <a14:m>
                            <m:oMath xmlns:m="http://schemas.openxmlformats.org/officeDocument/2006/math">
                              <m:r>
                                <a:rPr lang="fr-FR" sz="2800" b="0" i="0" smtClean="0"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  <m:r>
                                <a:rPr lang="fr-FR" sz="2800" i="1" smtClean="0">
                                  <a:latin typeface="Cambria Math"/>
                                  <a:ea typeface="Cambria Math"/>
                                </a:rPr>
                                <m:t>&lt;</m:t>
                              </m:r>
                              <m:f>
                                <m:fPr>
                                  <m:ctrlPr>
                                    <a:rPr lang="fr-FR" sz="28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2800" b="0" i="1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2800" b="0" i="1" smtClean="0">
                                      <a:latin typeface="Cambria Math"/>
                                    </a:rPr>
                                    <m:t>𝑥</m:t>
                                  </m:r>
                                </m:den>
                              </m:f>
                              <m:r>
                                <a:rPr lang="fr-FR" sz="2800" b="0" i="1" smtClean="0">
                                  <a:latin typeface="Cambria Math"/>
                                  <a:ea typeface="Cambria Math"/>
                                </a:rPr>
                                <m:t>&lt;1</m:t>
                              </m:r>
                            </m:oMath>
                          </a14:m>
                          <a:endParaRPr lang="fr-FR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18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d. </a:t>
                          </a:r>
                          <a14:m>
                            <m:oMath xmlns:m="http://schemas.openxmlformats.org/officeDocument/2006/math">
                              <m:r>
                                <a:rPr lang="fr-FR" sz="2800" b="0" i="0" smtClean="0">
                                  <a:latin typeface="Cambria Math"/>
                                </a:rPr>
                                <m:t>10</m:t>
                              </m:r>
                              <m:r>
                                <a:rPr lang="fr-FR" sz="2800" b="0" i="1" smtClean="0">
                                  <a:latin typeface="Cambria Math"/>
                                  <a:ea typeface="Cambria Math"/>
                                </a:rPr>
                                <m:t>&gt;</m:t>
                              </m:r>
                              <m:f>
                                <m:fPr>
                                  <m:ctrlPr>
                                    <a:rPr lang="fr-FR" sz="28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2800" b="0" i="1" smtClean="0">
                                      <a:latin typeface="Cambria Math"/>
                                      <a:ea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2800" b="0" i="1" smtClean="0">
                                      <a:latin typeface="Cambria Math"/>
                                      <a:ea typeface="Cambria Math"/>
                                    </a:rPr>
                                    <m:t>𝑥</m:t>
                                  </m:r>
                                </m:den>
                              </m:f>
                              <m:r>
                                <a:rPr lang="fr-FR" sz="2800" b="0" i="1" smtClean="0">
                                  <a:latin typeface="Cambria Math"/>
                                  <a:ea typeface="Cambria Math"/>
                                </a:rPr>
                                <m:t>&gt;</m:t>
                              </m:r>
                              <m:r>
                                <a:rPr lang="fr-FR" sz="2800" b="0" i="1" smtClean="0"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oMath>
                          </a14:m>
                          <a:endParaRPr lang="fr-FR" sz="28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2" name="Tableau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93704127"/>
                  </p:ext>
                </p:extLst>
              </p:nvPr>
            </p:nvGraphicFramePr>
            <p:xfrm>
              <a:off x="0" y="25121"/>
              <a:ext cx="9144000" cy="2107735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1763688"/>
                    <a:gridCol w="2448272"/>
                    <a:gridCol w="2160240"/>
                    <a:gridCol w="2771800"/>
                  </a:tblGrid>
                  <a:tr h="1027615">
                    <a:tc gridSpan="4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b="-107101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08012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t="-95480" r="-419031" b="-226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71891" t="-95480" r="-201244" b="-226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195198" t="-95480" r="-128531" b="-226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229670" t="-95480" b="-2260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pic>
        <p:nvPicPr>
          <p:cNvPr id="10" name="Image 9" descr="C:\Users\auderi\AppData\Local\Temp\geogebra.pn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6635" y="2245618"/>
            <a:ext cx="4629621" cy="21914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7" name="Ellipse 6"/>
          <p:cNvSpPr/>
          <p:nvPr/>
        </p:nvSpPr>
        <p:spPr>
          <a:xfrm>
            <a:off x="1835696" y="1146170"/>
            <a:ext cx="2304256" cy="986686"/>
          </a:xfrm>
          <a:prstGeom prst="ellipse">
            <a:avLst/>
          </a:prstGeom>
          <a:noFill/>
          <a:ln w="635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llipse 7"/>
          <p:cNvSpPr/>
          <p:nvPr/>
        </p:nvSpPr>
        <p:spPr>
          <a:xfrm>
            <a:off x="6541170" y="1159027"/>
            <a:ext cx="2495325" cy="1004220"/>
          </a:xfrm>
          <a:prstGeom prst="ellipse">
            <a:avLst/>
          </a:prstGeom>
          <a:noFill/>
          <a:ln w="635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llipse 8"/>
          <p:cNvSpPr/>
          <p:nvPr/>
        </p:nvSpPr>
        <p:spPr>
          <a:xfrm>
            <a:off x="6708711" y="5758552"/>
            <a:ext cx="2327783" cy="982816"/>
          </a:xfrm>
          <a:prstGeom prst="ellipse">
            <a:avLst/>
          </a:prstGeom>
          <a:noFill/>
          <a:ln w="63500"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llipse 10"/>
          <p:cNvSpPr/>
          <p:nvPr/>
        </p:nvSpPr>
        <p:spPr>
          <a:xfrm>
            <a:off x="1835696" y="5734793"/>
            <a:ext cx="2303096" cy="1006575"/>
          </a:xfrm>
          <a:prstGeom prst="ellipse">
            <a:avLst/>
          </a:prstGeom>
          <a:noFill/>
          <a:ln w="63500"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7858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1162392328"/>
                  </p:ext>
                </p:extLst>
              </p:nvPr>
            </p:nvGraphicFramePr>
            <p:xfrm>
              <a:off x="-36512" y="4677100"/>
              <a:ext cx="9144000" cy="2136276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1691680"/>
                    <a:gridCol w="1656184"/>
                    <a:gridCol w="2880320"/>
                    <a:gridCol w="2915816"/>
                  </a:tblGrid>
                  <a:tr h="907796">
                    <a:tc gridSpan="4"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4000" b="0" baseline="0" dirty="0" smtClean="0"/>
                            <a:t>Si </a:t>
                          </a:r>
                          <a14:m>
                            <m:oMath xmlns:m="http://schemas.openxmlformats.org/officeDocument/2006/math">
                              <m:r>
                                <a:rPr lang="fr-FR" sz="4000" b="0" i="0" baseline="0" smtClean="0">
                                  <a:latin typeface="Cambria Math"/>
                                  <a:ea typeface="Cambria Math"/>
                                </a:rPr>
                                <m:t>0,25</m:t>
                              </m:r>
                              <m:r>
                                <a:rPr lang="fr-FR" sz="4000" b="0" i="1" baseline="0" smtClean="0">
                                  <a:latin typeface="Cambria Math"/>
                                  <a:ea typeface="Cambria Math"/>
                                </a:rPr>
                                <m:t>&lt;</m:t>
                              </m:r>
                              <m:f>
                                <m:fPr>
                                  <m:ctrlPr>
                                    <a:rPr lang="fr-FR" sz="4000" b="0" i="1" baseline="0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4000" b="0" i="1" baseline="0" smtClean="0">
                                      <a:latin typeface="Cambria Math"/>
                                      <a:ea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4000" b="0" i="1" baseline="0" smtClean="0">
                                      <a:latin typeface="Cambria Math"/>
                                      <a:ea typeface="Cambria Math"/>
                                    </a:rPr>
                                    <m:t>𝑥</m:t>
                                  </m:r>
                                </m:den>
                              </m:f>
                              <m:r>
                                <a:rPr lang="fr-FR" sz="4000" b="0" i="1" baseline="0" smtClean="0">
                                  <a:latin typeface="Cambria Math"/>
                                  <a:ea typeface="Cambria Math"/>
                                </a:rPr>
                                <m:t>&lt;4</m:t>
                              </m:r>
                            </m:oMath>
                          </a14:m>
                          <a:r>
                            <a:rPr lang="fr-FR" sz="4000" b="0" baseline="0" dirty="0" smtClean="0"/>
                            <a:t> alors …</a:t>
                          </a:r>
                          <a:r>
                            <a:rPr lang="fr-FR" sz="4000" b="0" dirty="0" smtClean="0"/>
                            <a:t>  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180728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18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>
                              <a:solidFill>
                                <a:schemeClr val="dk1"/>
                              </a:solidFill>
                            </a:rPr>
                            <a:t>a</a:t>
                          </a:r>
                          <a:r>
                            <a:rPr lang="fr-FR" sz="3200" dirty="0" smtClean="0">
                              <a:solidFill>
                                <a:schemeClr val="tx1"/>
                              </a:solidFill>
                            </a:rPr>
                            <a:t>.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0" i="1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fr-FR" sz="3200" b="0" i="1" smtClean="0">
                                  <a:latin typeface="Cambria Math"/>
                                  <a:ea typeface="Cambria Math"/>
                                </a:rPr>
                                <m:t>&lt;4</m:t>
                              </m:r>
                            </m:oMath>
                          </a14:m>
                          <a:endParaRPr lang="fr-FR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18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b.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0" i="1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fr-FR" sz="3200" b="0" i="1" smtClean="0">
                                  <a:latin typeface="Cambria Math"/>
                                  <a:ea typeface="Cambria Math"/>
                                </a:rPr>
                                <m:t>&gt;4</m:t>
                              </m:r>
                            </m:oMath>
                          </a14:m>
                          <a:r>
                            <a:rPr lang="fr-FR" sz="3200" baseline="0" dirty="0" smtClean="0"/>
                            <a:t> </a:t>
                          </a:r>
                          <a:endParaRPr lang="fr-FR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18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c.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0" i="0" smtClean="0">
                                  <a:latin typeface="Cambria Math"/>
                                  <a:ea typeface="Cambria Math"/>
                                </a:rPr>
                                <m:t>  0</m:t>
                              </m:r>
                              <m:r>
                                <a:rPr lang="fr-FR" sz="3200" b="0" i="1" smtClean="0">
                                  <a:latin typeface="Cambria Math"/>
                                  <a:ea typeface="Cambria Math"/>
                                </a:rPr>
                                <m:t>&lt;</m:t>
                              </m:r>
                              <m:r>
                                <a:rPr lang="fr-FR" sz="3200" b="0" i="1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fr-FR" sz="3200" b="0" i="1" smtClean="0">
                                  <a:latin typeface="Cambria Math"/>
                                  <a:ea typeface="Cambria Math"/>
                                </a:rPr>
                                <m:t>&lt;0,25</m:t>
                              </m:r>
                            </m:oMath>
                          </a14:m>
                          <a:endParaRPr lang="fr-FR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18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d.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0" i="1" smtClean="0">
                                  <a:latin typeface="Cambria Math"/>
                                </a:rPr>
                                <m:t>0,25</m:t>
                              </m:r>
                              <m:r>
                                <a:rPr lang="fr-FR" sz="3200" b="0" i="1" smtClean="0">
                                  <a:latin typeface="Cambria Math"/>
                                  <a:ea typeface="Cambria Math"/>
                                </a:rPr>
                                <m:t>&lt;</m:t>
                              </m:r>
                              <m:r>
                                <a:rPr lang="fr-FR" sz="3200" b="0" i="1" smtClean="0">
                                  <a:latin typeface="Cambria Math"/>
                                  <a:ea typeface="Cambria Math"/>
                                </a:rPr>
                                <m:t>𝑥</m:t>
                              </m:r>
                              <m:r>
                                <a:rPr lang="fr-FR" sz="3200" b="0" i="1" smtClean="0">
                                  <a:latin typeface="Cambria Math"/>
                                  <a:ea typeface="Cambria Math"/>
                                </a:rPr>
                                <m:t>&lt;4</m:t>
                              </m:r>
                            </m:oMath>
                          </a14:m>
                          <a:endParaRPr lang="fr-FR" sz="3200" dirty="0" smtClean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2636448049"/>
                  </p:ext>
                </p:extLst>
              </p:nvPr>
            </p:nvGraphicFramePr>
            <p:xfrm>
              <a:off x="-36512" y="4677100"/>
              <a:ext cx="9144000" cy="2136276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1691680"/>
                    <a:gridCol w="1656184"/>
                    <a:gridCol w="2880320"/>
                    <a:gridCol w="2915816"/>
                  </a:tblGrid>
                  <a:tr h="955548">
                    <a:tc gridSpan="4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467" t="-2548" r="-467" b="-129936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180728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2518" t="-82990" r="-442086" b="-51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05166" t="-82990" r="-353506" b="-51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17548" t="-82990" r="-102537" b="-51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215272" t="-82990" r="-1464" b="-5155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6" name="Espace réservé du contenu 5"/>
          <p:cNvSpPr>
            <a:spLocks noGrp="1"/>
          </p:cNvSpPr>
          <p:nvPr>
            <p:ph sz="half" idx="1"/>
          </p:nvPr>
        </p:nvSpPr>
        <p:spPr>
          <a:xfrm>
            <a:off x="0" y="2492896"/>
            <a:ext cx="9036496" cy="1828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6600" dirty="0" smtClean="0"/>
              <a:t>N°8</a:t>
            </a:r>
            <a:endParaRPr lang="fr-FR" sz="6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au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37238993"/>
                  </p:ext>
                </p:extLst>
              </p:nvPr>
            </p:nvGraphicFramePr>
            <p:xfrm>
              <a:off x="36512" y="41165"/>
              <a:ext cx="9144000" cy="1947675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1835696"/>
                    <a:gridCol w="1800200"/>
                    <a:gridCol w="2664296"/>
                    <a:gridCol w="2843808"/>
                  </a:tblGrid>
                  <a:tr h="517709"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fr-FR" sz="4000" b="0" baseline="0" dirty="0" smtClean="0"/>
                            <a:t>Si  </a:t>
                          </a:r>
                          <a14:m>
                            <m:oMath xmlns:m="http://schemas.openxmlformats.org/officeDocument/2006/math">
                              <m:r>
                                <a:rPr lang="fr-FR" sz="4000" b="0" i="0" baseline="0" smtClean="0">
                                  <a:latin typeface="Cambria Math"/>
                                </a:rPr>
                                <m:t>0,5</m:t>
                              </m:r>
                              <m:r>
                                <a:rPr lang="fr-FR" sz="4000" b="0" i="1" baseline="0" smtClean="0">
                                  <a:latin typeface="Cambria Math"/>
                                  <a:ea typeface="Cambria Math"/>
                                </a:rPr>
                                <m:t>&lt;</m:t>
                              </m:r>
                              <m:f>
                                <m:fPr>
                                  <m:ctrlPr>
                                    <a:rPr lang="fr-FR" sz="4000" b="0" i="1" baseline="0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4000" b="0" i="1" baseline="0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4000" b="0" i="1" baseline="0" smtClean="0">
                                      <a:latin typeface="Cambria Math"/>
                                    </a:rPr>
                                    <m:t>𝑥</m:t>
                                  </m:r>
                                </m:den>
                              </m:f>
                              <m:r>
                                <a:rPr lang="fr-FR" sz="4000" b="0" i="1" baseline="0" smtClean="0">
                                  <a:latin typeface="Cambria Math"/>
                                  <a:ea typeface="Cambria Math"/>
                                </a:rPr>
                                <m:t>&lt;2</m:t>
                              </m:r>
                            </m:oMath>
                          </a14:m>
                          <a:r>
                            <a:rPr lang="fr-FR" sz="4000" b="0" baseline="0" dirty="0" smtClean="0"/>
                            <a:t> alors …</a:t>
                          </a:r>
                          <a:r>
                            <a:rPr lang="fr-FR" sz="4000" b="0" dirty="0" smtClean="0"/>
                            <a:t> </a:t>
                          </a:r>
                          <a:endParaRPr lang="fr-FR" sz="4000" b="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992127">
                    <a:tc>
                      <a:txBody>
                        <a:bodyPr/>
                        <a:lstStyle/>
                        <a:p>
                          <a:pPr algn="ctr"/>
                          <a:endParaRPr lang="fr-FR" sz="1400" dirty="0" smtClean="0"/>
                        </a:p>
                        <a:p>
                          <a:pPr algn="ctr"/>
                          <a:r>
                            <a:rPr lang="fr-FR" sz="3200" dirty="0" smtClean="0"/>
                            <a:t>a.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0" i="1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fr-FR" sz="3200" b="0" i="1" smtClean="0">
                                  <a:latin typeface="Cambria Math"/>
                                  <a:ea typeface="Cambria Math"/>
                                </a:rPr>
                                <m:t>&gt;2</m:t>
                              </m:r>
                            </m:oMath>
                          </a14:m>
                          <a:endParaRPr lang="fr-FR" sz="3200" b="0" dirty="0" smtClean="0">
                            <a:ea typeface="Cambria Math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14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b.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0" i="1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fr-FR" sz="3200" b="0" i="1" smtClean="0">
                                  <a:latin typeface="Cambria Math"/>
                                  <a:ea typeface="Cambria Math"/>
                                </a:rPr>
                                <m:t>&lt;2</m:t>
                              </m:r>
                            </m:oMath>
                          </a14:m>
                          <a:endParaRPr lang="fr-FR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14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c.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0" i="1" smtClean="0">
                                  <a:latin typeface="Cambria Math"/>
                                </a:rPr>
                                <m:t>0,5</m:t>
                              </m:r>
                              <m:r>
                                <a:rPr lang="fr-FR" sz="3200" b="0" i="1" smtClean="0">
                                  <a:latin typeface="Cambria Math"/>
                                  <a:ea typeface="Cambria Math"/>
                                </a:rPr>
                                <m:t>&lt;</m:t>
                              </m:r>
                              <m:r>
                                <a:rPr lang="fr-FR" sz="3200" b="0" i="1" smtClean="0">
                                  <a:latin typeface="Cambria Math"/>
                                  <a:ea typeface="Cambria Math"/>
                                </a:rPr>
                                <m:t>𝑥</m:t>
                              </m:r>
                              <m:r>
                                <a:rPr lang="fr-FR" sz="3200" b="0" i="1" smtClean="0">
                                  <a:latin typeface="Cambria Math"/>
                                  <a:ea typeface="Cambria Math"/>
                                </a:rPr>
                                <m:t>&lt;2</m:t>
                              </m:r>
                            </m:oMath>
                          </a14:m>
                          <a:endParaRPr lang="fr-FR" sz="320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14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d.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0" i="0" smtClean="0"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  <m:r>
                                <a:rPr lang="fr-FR" sz="3200" b="0" i="1" smtClean="0">
                                  <a:latin typeface="Cambria Math"/>
                                  <a:ea typeface="Cambria Math"/>
                                </a:rPr>
                                <m:t>&lt;</m:t>
                              </m:r>
                              <m:r>
                                <a:rPr lang="fr-FR" sz="3200" b="0" i="1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fr-FR" sz="3200" b="0" i="1" smtClean="0">
                                  <a:latin typeface="Cambria Math"/>
                                  <a:ea typeface="Cambria Math"/>
                                </a:rPr>
                                <m:t>&lt;0,5</m:t>
                              </m:r>
                            </m:oMath>
                          </a14:m>
                          <a:endParaRPr lang="fr-FR" sz="32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au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41202427"/>
                  </p:ext>
                </p:extLst>
              </p:nvPr>
            </p:nvGraphicFramePr>
            <p:xfrm>
              <a:off x="36512" y="41165"/>
              <a:ext cx="9144000" cy="1947675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1835696"/>
                    <a:gridCol w="1800200"/>
                    <a:gridCol w="2664296"/>
                    <a:gridCol w="2843808"/>
                  </a:tblGrid>
                  <a:tr h="955548">
                    <a:tc gridSpan="4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67" t="-637" b="-104459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992127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332" t="-97531" r="-398339" b="-123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102373" t="-97531" r="-306441" b="-123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136613" t="-97531" r="-106865" b="-123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221413" t="-97531" b="-1235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pic>
        <p:nvPicPr>
          <p:cNvPr id="8" name="Image 7" descr="C:\Users\auderi\AppData\Local\Temp\geogebra.pn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6635" y="2245618"/>
            <a:ext cx="4629621" cy="21914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7" name="Ellipse 6"/>
          <p:cNvSpPr/>
          <p:nvPr/>
        </p:nvSpPr>
        <p:spPr>
          <a:xfrm>
            <a:off x="3707904" y="980728"/>
            <a:ext cx="2703763" cy="986686"/>
          </a:xfrm>
          <a:prstGeom prst="ellipse">
            <a:avLst/>
          </a:prstGeom>
          <a:noFill/>
          <a:ln w="635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llipse 8"/>
          <p:cNvSpPr/>
          <p:nvPr/>
        </p:nvSpPr>
        <p:spPr>
          <a:xfrm>
            <a:off x="1835696" y="980728"/>
            <a:ext cx="1872208" cy="986686"/>
          </a:xfrm>
          <a:prstGeom prst="ellipse">
            <a:avLst/>
          </a:prstGeom>
          <a:noFill/>
          <a:ln w="635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llipse 10"/>
          <p:cNvSpPr/>
          <p:nvPr/>
        </p:nvSpPr>
        <p:spPr>
          <a:xfrm>
            <a:off x="6228184" y="5734792"/>
            <a:ext cx="2915816" cy="1006575"/>
          </a:xfrm>
          <a:prstGeom prst="ellipse">
            <a:avLst/>
          </a:prstGeom>
          <a:noFill/>
          <a:ln w="63500"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llipse 11"/>
          <p:cNvSpPr/>
          <p:nvPr/>
        </p:nvSpPr>
        <p:spPr>
          <a:xfrm>
            <a:off x="0" y="5696582"/>
            <a:ext cx="1619672" cy="1006575"/>
          </a:xfrm>
          <a:prstGeom prst="ellipse">
            <a:avLst/>
          </a:prstGeom>
          <a:noFill/>
          <a:ln w="63500"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2970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  <p:bldP spid="1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947679051"/>
                  </p:ext>
                </p:extLst>
              </p:nvPr>
            </p:nvGraphicFramePr>
            <p:xfrm>
              <a:off x="-36512" y="4749108"/>
              <a:ext cx="9144000" cy="2136276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232248"/>
                    <a:gridCol w="2016224"/>
                    <a:gridCol w="2952328"/>
                    <a:gridCol w="1943200"/>
                  </a:tblGrid>
                  <a:tr h="907796">
                    <a:tc gridSpan="4"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4000" b="0" baseline="0" dirty="0" smtClean="0"/>
                            <a:t>Si </a:t>
                          </a:r>
                          <a14:m>
                            <m:oMath xmlns:m="http://schemas.openxmlformats.org/officeDocument/2006/math">
                              <m:r>
                                <a:rPr lang="fr-FR" sz="4000" b="0" i="0" baseline="0" smtClean="0">
                                  <a:latin typeface="Cambria Math"/>
                                  <a:ea typeface="Cambria Math"/>
                                </a:rPr>
                                <m:t>−5</m:t>
                              </m:r>
                              <m:r>
                                <a:rPr lang="fr-FR" sz="4000" b="0" i="1" baseline="0" smtClean="0">
                                  <a:latin typeface="Cambria Math"/>
                                  <a:ea typeface="Cambria Math"/>
                                </a:rPr>
                                <m:t>≤</m:t>
                              </m:r>
                              <m:f>
                                <m:fPr>
                                  <m:ctrlPr>
                                    <a:rPr lang="fr-FR" sz="4000" b="0" i="1" baseline="0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4000" b="0" i="1" baseline="0" smtClean="0">
                                      <a:latin typeface="Cambria Math"/>
                                      <a:ea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4000" b="0" i="1" baseline="0" smtClean="0">
                                      <a:latin typeface="Cambria Math"/>
                                      <a:ea typeface="Cambria Math"/>
                                    </a:rPr>
                                    <m:t>𝑥</m:t>
                                  </m:r>
                                </m:den>
                              </m:f>
                              <m:r>
                                <a:rPr lang="fr-FR" sz="4000" b="0" i="1" baseline="0" smtClean="0">
                                  <a:latin typeface="Cambria Math"/>
                                  <a:ea typeface="Cambria Math"/>
                                </a:rPr>
                                <m:t>≤−1</m:t>
                              </m:r>
                            </m:oMath>
                          </a14:m>
                          <a:r>
                            <a:rPr lang="fr-FR" sz="4000" b="0" baseline="0" dirty="0" smtClean="0"/>
                            <a:t> alors …</a:t>
                          </a:r>
                          <a:r>
                            <a:rPr lang="fr-FR" sz="4000" b="0" dirty="0" smtClean="0"/>
                            <a:t>  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180728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14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>
                              <a:solidFill>
                                <a:schemeClr val="dk1"/>
                              </a:solidFill>
                            </a:rPr>
                            <a:t>a</a:t>
                          </a:r>
                          <a:r>
                            <a:rPr lang="fr-FR" sz="3200" dirty="0" smtClean="0">
                              <a:solidFill>
                                <a:schemeClr val="tx1"/>
                              </a:solidFill>
                            </a:rPr>
                            <a:t>.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3200" b="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200" b="0" i="1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3200" b="0" i="1" smtClean="0">
                                      <a:latin typeface="Cambria Math"/>
                                    </a:rPr>
                                    <m:t>5</m:t>
                                  </m:r>
                                </m:den>
                              </m:f>
                              <m:r>
                                <a:rPr lang="fr-FR" sz="3200" b="0" i="1" smtClean="0">
                                  <a:latin typeface="Cambria Math"/>
                                  <a:ea typeface="Cambria Math"/>
                                </a:rPr>
                                <m:t>≤</m:t>
                              </m:r>
                              <m:r>
                                <a:rPr lang="fr-FR" sz="3200" b="0" i="1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fr-FR" sz="3200" b="0" i="1" smtClean="0">
                                  <a:latin typeface="Cambria Math"/>
                                  <a:ea typeface="Cambria Math"/>
                                </a:rPr>
                                <m:t>≤1</m:t>
                              </m:r>
                            </m:oMath>
                          </a14:m>
                          <a:endParaRPr lang="fr-FR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20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b.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0" i="0" smtClean="0">
                                  <a:latin typeface="Cambria Math"/>
                                  <a:ea typeface="Cambria Math"/>
                                </a:rPr>
                                <m:t> </m:t>
                              </m:r>
                              <m:r>
                                <a:rPr lang="fr-FR" sz="3200" b="0" i="1" smtClean="0">
                                  <a:latin typeface="Cambria Math"/>
                                  <a:ea typeface="Cambria Math"/>
                                </a:rPr>
                                <m:t> </m:t>
                              </m:r>
                              <m:r>
                                <a:rPr lang="fr-FR" sz="3200" b="0" i="1" smtClean="0">
                                  <a:latin typeface="Cambria Math"/>
                                  <a:ea typeface="Cambria Math"/>
                                </a:rPr>
                                <m:t>𝑥</m:t>
                              </m:r>
                              <m:r>
                                <a:rPr lang="fr-FR" sz="3200" b="0" i="1" smtClean="0">
                                  <a:latin typeface="Cambria Math"/>
                                  <a:ea typeface="Cambria Math"/>
                                </a:rPr>
                                <m:t>≥−1</m:t>
                              </m:r>
                            </m:oMath>
                          </a14:m>
                          <a:endParaRPr lang="fr-FR" sz="320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14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c.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0" i="0" smtClean="0">
                                  <a:latin typeface="Cambria Math"/>
                                  <a:ea typeface="Cambria Math"/>
                                </a:rPr>
                                <m:t>−1</m:t>
                              </m:r>
                              <m:r>
                                <a:rPr lang="fr-FR" sz="3200" b="0" i="1" smtClean="0">
                                  <a:latin typeface="Cambria Math"/>
                                  <a:ea typeface="Cambria Math"/>
                                </a:rPr>
                                <m:t>≤</m:t>
                              </m:r>
                              <m:r>
                                <a:rPr lang="fr-FR" sz="3200" b="0" i="1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fr-FR" sz="3200" b="0" i="1" smtClean="0">
                                  <a:latin typeface="Cambria Math"/>
                                  <a:ea typeface="Cambria Math"/>
                                </a:rPr>
                                <m:t>≤−</m:t>
                              </m:r>
                              <m:f>
                                <m:fPr>
                                  <m:ctrlPr>
                                    <a:rPr lang="fr-FR" sz="32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200" b="0" i="1" smtClean="0">
                                      <a:latin typeface="Cambria Math"/>
                                      <a:ea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3200" b="0" i="1" smtClean="0">
                                      <a:latin typeface="Cambria Math"/>
                                      <a:ea typeface="Cambria Math"/>
                                    </a:rPr>
                                    <m:t>5</m:t>
                                  </m:r>
                                </m:den>
                              </m:f>
                            </m:oMath>
                          </a14:m>
                          <a:endParaRPr lang="fr-FR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14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d.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0" i="1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fr-FR" sz="3200" b="0" i="1" smtClean="0">
                                  <a:latin typeface="Cambria Math"/>
                                  <a:ea typeface="Cambria Math"/>
                                </a:rPr>
                                <m:t>≤−</m:t>
                              </m:r>
                              <m:f>
                                <m:fPr>
                                  <m:ctrlPr>
                                    <a:rPr lang="fr-FR" sz="32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200" b="0" i="1" smtClean="0">
                                      <a:latin typeface="Cambria Math"/>
                                      <a:ea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3200" b="0" i="1" smtClean="0">
                                      <a:latin typeface="Cambria Math"/>
                                      <a:ea typeface="Cambria Math"/>
                                    </a:rPr>
                                    <m:t>5</m:t>
                                  </m:r>
                                </m:den>
                              </m:f>
                            </m:oMath>
                          </a14:m>
                          <a:endParaRPr lang="fr-FR" sz="3200" dirty="0" smtClean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947679051"/>
                  </p:ext>
                </p:extLst>
              </p:nvPr>
            </p:nvGraphicFramePr>
            <p:xfrm>
              <a:off x="-36512" y="4749108"/>
              <a:ext cx="9144000" cy="2136276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232248"/>
                    <a:gridCol w="2016224"/>
                    <a:gridCol w="2952328"/>
                    <a:gridCol w="1943200"/>
                  </a:tblGrid>
                  <a:tr h="955548">
                    <a:tc gridSpan="4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467" t="-2548" r="-467" b="-129936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180728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913" t="-83420" r="-311749" b="-569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12689" t="-83420" r="-244713" b="-569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45455" t="-83420" r="-67355" b="-569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372414" t="-83420" r="-2194" b="-5699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6" name="Espace réservé du contenu 5"/>
          <p:cNvSpPr>
            <a:spLocks noGrp="1"/>
          </p:cNvSpPr>
          <p:nvPr>
            <p:ph sz="half" idx="1"/>
          </p:nvPr>
        </p:nvSpPr>
        <p:spPr>
          <a:xfrm>
            <a:off x="0" y="2492896"/>
            <a:ext cx="9036496" cy="1828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6600" dirty="0" smtClean="0"/>
              <a:t>N°9</a:t>
            </a:r>
            <a:endParaRPr lang="fr-FR" sz="6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au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89039644"/>
                  </p:ext>
                </p:extLst>
              </p:nvPr>
            </p:nvGraphicFramePr>
            <p:xfrm>
              <a:off x="36512" y="41165"/>
              <a:ext cx="9144000" cy="1951482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1943200"/>
                    <a:gridCol w="2880320"/>
                    <a:gridCol w="1944216"/>
                    <a:gridCol w="2376264"/>
                  </a:tblGrid>
                  <a:tr h="517709"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fr-FR" sz="4000" b="0" baseline="0" dirty="0" smtClean="0"/>
                            <a:t>Si  </a:t>
                          </a:r>
                          <a14:m>
                            <m:oMath xmlns:m="http://schemas.openxmlformats.org/officeDocument/2006/math">
                              <m:r>
                                <a:rPr lang="fr-FR" sz="4000" b="0" i="0" baseline="0" smtClean="0">
                                  <a:latin typeface="Cambria Math"/>
                                  <a:ea typeface="Cambria Math"/>
                                </a:rPr>
                                <m:t>−3</m:t>
                              </m:r>
                              <m:r>
                                <a:rPr lang="fr-FR" sz="4000" b="0" i="1" baseline="0" smtClean="0">
                                  <a:latin typeface="Cambria Math"/>
                                  <a:ea typeface="Cambria Math"/>
                                </a:rPr>
                                <m:t>≤</m:t>
                              </m:r>
                              <m:f>
                                <m:fPr>
                                  <m:ctrlPr>
                                    <a:rPr lang="fr-FR" sz="4000" b="0" i="1" baseline="0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4000" b="0" i="1" baseline="0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4000" b="0" i="1" baseline="0" smtClean="0">
                                      <a:latin typeface="Cambria Math"/>
                                    </a:rPr>
                                    <m:t>𝑥</m:t>
                                  </m:r>
                                </m:den>
                              </m:f>
                              <m:r>
                                <a:rPr lang="fr-FR" sz="4000" b="0" i="1" baseline="0" smtClean="0">
                                  <a:latin typeface="Cambria Math"/>
                                  <a:ea typeface="Cambria Math"/>
                                </a:rPr>
                                <m:t>≤−1</m:t>
                              </m:r>
                            </m:oMath>
                          </a14:m>
                          <a:r>
                            <a:rPr lang="fr-FR" sz="4000" b="0" baseline="0" dirty="0" smtClean="0"/>
                            <a:t> alors …</a:t>
                          </a:r>
                          <a:r>
                            <a:rPr lang="fr-FR" sz="4000" b="0" dirty="0" smtClean="0"/>
                            <a:t> </a:t>
                          </a:r>
                          <a:endParaRPr lang="fr-FR" sz="4000" b="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992127">
                    <a:tc>
                      <a:txBody>
                        <a:bodyPr/>
                        <a:lstStyle/>
                        <a:p>
                          <a:pPr algn="ctr"/>
                          <a:endParaRPr lang="fr-FR" sz="1400" dirty="0" smtClean="0"/>
                        </a:p>
                        <a:p>
                          <a:pPr algn="ctr"/>
                          <a:r>
                            <a:rPr lang="fr-FR" sz="3200" dirty="0" smtClean="0"/>
                            <a:t>a.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0" i="1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fr-FR" sz="3200" b="0" i="1" smtClean="0">
                                  <a:latin typeface="Cambria Math"/>
                                  <a:ea typeface="Cambria Math"/>
                                </a:rPr>
                                <m:t>≤−</m:t>
                              </m:r>
                              <m:f>
                                <m:fPr>
                                  <m:ctrlPr>
                                    <a:rPr lang="fr-FR" sz="32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200" b="0" i="1" smtClean="0">
                                      <a:latin typeface="Cambria Math"/>
                                      <a:ea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3200" b="0" i="1" smtClean="0">
                                      <a:latin typeface="Cambria Math"/>
                                      <a:ea typeface="Cambria Math"/>
                                    </a:rPr>
                                    <m:t>3</m:t>
                                  </m:r>
                                </m:den>
                              </m:f>
                            </m:oMath>
                          </a14:m>
                          <a:endParaRPr lang="fr-FR" sz="3200" b="0" dirty="0" smtClean="0">
                            <a:ea typeface="Cambria Math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14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b.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0" i="0" smtClean="0">
                                  <a:latin typeface="Cambria Math"/>
                                  <a:ea typeface="Cambria Math"/>
                                </a:rPr>
                                <m:t>−1</m:t>
                              </m:r>
                              <m:r>
                                <a:rPr lang="fr-FR" sz="3200" b="0" i="1" smtClean="0">
                                  <a:latin typeface="Cambria Math"/>
                                  <a:ea typeface="Cambria Math"/>
                                </a:rPr>
                                <m:t>≤</m:t>
                              </m:r>
                              <m:r>
                                <a:rPr lang="fr-FR" sz="3200" b="0" i="1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fr-FR" sz="3200" b="0" i="1" smtClean="0">
                                  <a:latin typeface="Cambria Math"/>
                                  <a:ea typeface="Cambria Math"/>
                                </a:rPr>
                                <m:t>≤−</m:t>
                              </m:r>
                              <m:f>
                                <m:fPr>
                                  <m:ctrlPr>
                                    <a:rPr lang="fr-FR" sz="32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200" b="0" i="1" smtClean="0">
                                      <a:latin typeface="Cambria Math"/>
                                      <a:ea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3200" b="0" i="1" smtClean="0">
                                      <a:latin typeface="Cambria Math"/>
                                      <a:ea typeface="Cambria Math"/>
                                    </a:rPr>
                                    <m:t>3</m:t>
                                  </m:r>
                                </m:den>
                              </m:f>
                            </m:oMath>
                          </a14:m>
                          <a:endParaRPr lang="fr-FR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20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c.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0" i="1" smtClean="0">
                                  <a:latin typeface="Cambria Math"/>
                                  <a:ea typeface="Cambria Math"/>
                                </a:rPr>
                                <m:t>𝑥</m:t>
                              </m:r>
                              <m:r>
                                <a:rPr lang="fr-FR" sz="3200" b="0" i="1" smtClean="0">
                                  <a:latin typeface="Cambria Math"/>
                                  <a:ea typeface="Cambria Math"/>
                                </a:rPr>
                                <m:t>≥−1</m:t>
                              </m:r>
                            </m:oMath>
                          </a14:m>
                          <a:endParaRPr lang="fr-FR" sz="320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14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d.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3200" b="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200" b="0" i="1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3200" b="0" i="1" smtClean="0">
                                      <a:latin typeface="Cambria Math"/>
                                    </a:rPr>
                                    <m:t>3</m:t>
                                  </m:r>
                                </m:den>
                              </m:f>
                              <m:r>
                                <a:rPr lang="fr-FR" sz="3200" b="0" i="1" smtClean="0">
                                  <a:latin typeface="Cambria Math"/>
                                  <a:ea typeface="Cambria Math"/>
                                </a:rPr>
                                <m:t>≤</m:t>
                              </m:r>
                              <m:r>
                                <a:rPr lang="fr-FR" sz="3200" b="0" i="1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fr-FR" sz="3200" b="0" i="1" smtClean="0">
                                  <a:latin typeface="Cambria Math"/>
                                  <a:ea typeface="Cambria Math"/>
                                </a:rPr>
                                <m:t>≤1</m:t>
                              </m:r>
                            </m:oMath>
                          </a14:m>
                          <a:endParaRPr lang="fr-FR" sz="32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au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89039644"/>
                  </p:ext>
                </p:extLst>
              </p:nvPr>
            </p:nvGraphicFramePr>
            <p:xfrm>
              <a:off x="36512" y="41165"/>
              <a:ext cx="9144000" cy="1951482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1943200"/>
                    <a:gridCol w="2880320"/>
                    <a:gridCol w="1944216"/>
                    <a:gridCol w="2376264"/>
                  </a:tblGrid>
                  <a:tr h="955548">
                    <a:tc gridSpan="4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67" t="-637" b="-114650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995934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313" t="-96933" r="-370219" b="-104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67797" t="-96933" r="-150212" b="-104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248276" t="-96933" r="-122257" b="-104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284872" t="-96933" b="-10429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pic>
        <p:nvPicPr>
          <p:cNvPr id="8" name="Image 7" descr="C:\Users\auderi\AppData\Local\Temp\geogebra.pn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6635" y="2245618"/>
            <a:ext cx="4629621" cy="21914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7" name="Ellipse 6"/>
          <p:cNvSpPr/>
          <p:nvPr/>
        </p:nvSpPr>
        <p:spPr>
          <a:xfrm>
            <a:off x="89104" y="1085710"/>
            <a:ext cx="1962616" cy="1130702"/>
          </a:xfrm>
          <a:prstGeom prst="ellipse">
            <a:avLst/>
          </a:prstGeom>
          <a:noFill/>
          <a:ln w="635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llipse 8"/>
          <p:cNvSpPr/>
          <p:nvPr/>
        </p:nvSpPr>
        <p:spPr>
          <a:xfrm>
            <a:off x="1979712" y="1008023"/>
            <a:ext cx="3024336" cy="1235684"/>
          </a:xfrm>
          <a:prstGeom prst="ellipse">
            <a:avLst/>
          </a:prstGeom>
          <a:noFill/>
          <a:ln w="635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llipse 9"/>
          <p:cNvSpPr/>
          <p:nvPr/>
        </p:nvSpPr>
        <p:spPr>
          <a:xfrm>
            <a:off x="4283968" y="5679861"/>
            <a:ext cx="2970076" cy="1260578"/>
          </a:xfrm>
          <a:prstGeom prst="ellipse">
            <a:avLst/>
          </a:prstGeom>
          <a:noFill/>
          <a:ln w="63500"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llipse 10"/>
          <p:cNvSpPr/>
          <p:nvPr/>
        </p:nvSpPr>
        <p:spPr>
          <a:xfrm>
            <a:off x="7200800" y="5751808"/>
            <a:ext cx="1979712" cy="1133576"/>
          </a:xfrm>
          <a:prstGeom prst="ellipse">
            <a:avLst/>
          </a:prstGeom>
          <a:noFill/>
          <a:ln w="63500"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llipse 11"/>
          <p:cNvSpPr/>
          <p:nvPr/>
        </p:nvSpPr>
        <p:spPr>
          <a:xfrm>
            <a:off x="4892972" y="1008023"/>
            <a:ext cx="1839268" cy="1130702"/>
          </a:xfrm>
          <a:prstGeom prst="ellipse">
            <a:avLst/>
          </a:prstGeom>
          <a:noFill/>
          <a:ln w="635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Ellipse 12"/>
          <p:cNvSpPr/>
          <p:nvPr/>
        </p:nvSpPr>
        <p:spPr>
          <a:xfrm>
            <a:off x="2246635" y="5679861"/>
            <a:ext cx="1979712" cy="1133576"/>
          </a:xfrm>
          <a:prstGeom prst="ellipse">
            <a:avLst/>
          </a:prstGeom>
          <a:noFill/>
          <a:ln w="63500"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6953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3477136972"/>
                  </p:ext>
                </p:extLst>
              </p:nvPr>
            </p:nvGraphicFramePr>
            <p:xfrm>
              <a:off x="0" y="4099766"/>
              <a:ext cx="9144000" cy="2785618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448272"/>
                    <a:gridCol w="2520280"/>
                    <a:gridCol w="2088232"/>
                    <a:gridCol w="2087216"/>
                  </a:tblGrid>
                  <a:tr h="907796"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fr-FR" sz="3600" b="0" baseline="0" dirty="0" smtClean="0"/>
                            <a:t>L’inéquation 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4000" b="0" i="1" baseline="0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4000" b="0" i="1" baseline="0" smtClean="0">
                                      <a:latin typeface="Cambria Math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fr-FR" sz="4000" b="0" i="1" baseline="0" smtClean="0">
                                      <a:latin typeface="Cambria Math"/>
                                    </a:rPr>
                                    <m:t>𝑥</m:t>
                                  </m:r>
                                </m:den>
                              </m:f>
                              <m:r>
                                <a:rPr lang="fr-FR" sz="4000" b="0" i="1" baseline="0" smtClean="0">
                                  <a:latin typeface="Cambria Math"/>
                                  <a:ea typeface="Cambria Math"/>
                                </a:rPr>
                                <m:t>&lt;</m:t>
                              </m:r>
                              <m:f>
                                <m:fPr>
                                  <m:ctrlPr>
                                    <a:rPr lang="fr-FR" sz="4000" b="0" i="1" baseline="0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4000" b="0" i="1" baseline="0" smtClean="0">
                                      <a:latin typeface="Cambria Math"/>
                                      <a:ea typeface="Cambria Math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fr-FR" sz="4000" b="0" i="1" baseline="0" smtClean="0">
                                      <a:latin typeface="Cambria Math"/>
                                      <a:ea typeface="Cambria Math"/>
                                    </a:rPr>
                                    <m:t>𝑥</m:t>
                                  </m:r>
                                </m:den>
                              </m:f>
                            </m:oMath>
                          </a14:m>
                          <a:r>
                            <a:rPr lang="fr-FR" sz="3600" b="0" baseline="0" dirty="0" smtClean="0"/>
                            <a:t>  a pour ensemble</a:t>
                          </a:r>
                        </a:p>
                        <a:p>
                          <a:pPr algn="ctr"/>
                          <a:r>
                            <a:rPr lang="fr-FR" sz="3600" b="0" baseline="0" dirty="0" smtClean="0"/>
                            <a:t>de solutions …</a:t>
                          </a:r>
                          <a:r>
                            <a:rPr lang="fr-FR" sz="3600" b="0" dirty="0" smtClean="0"/>
                            <a:t> </a:t>
                          </a:r>
                          <a:endParaRPr lang="fr-FR" sz="3600" b="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180728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1400" i="0" dirty="0" smtClean="0">
                            <a:latin typeface="+mn-lt"/>
                          </a:endParaRPr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a. 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begChr m:val="]"/>
                                  <m:endChr m:val="["/>
                                  <m:ctrlPr>
                                    <a:rPr lang="fr-FR" sz="320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fr-FR" sz="3200" b="0" i="1" smtClean="0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fr-FR" sz="3200" b="0" i="1" smtClean="0">
                                      <a:latin typeface="Cambria Math"/>
                                      <a:ea typeface="Cambria Math"/>
                                    </a:rPr>
                                    <m:t>∞ ;0</m:t>
                                  </m:r>
                                </m:e>
                              </m:d>
                            </m:oMath>
                          </a14:m>
                          <a:endParaRPr lang="fr-FR" sz="32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14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b. 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begChr m:val="]"/>
                                  <m:endChr m:val="["/>
                                  <m:ctrlPr>
                                    <a:rPr lang="fr-FR" sz="3200" i="1" baseline="0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fr-FR" sz="3200" b="0" i="1" baseline="0" smtClean="0">
                                      <a:latin typeface="Cambria Math"/>
                                    </a:rPr>
                                    <m:t>0 ; +</m:t>
                                  </m:r>
                                  <m:r>
                                    <a:rPr lang="fr-FR" sz="3200" b="0" i="1" baseline="0" smtClean="0">
                                      <a:latin typeface="Cambria Math"/>
                                      <a:ea typeface="Cambria Math"/>
                                    </a:rPr>
                                    <m:t>∞</m:t>
                                  </m:r>
                                </m:e>
                              </m:d>
                            </m:oMath>
                          </a14:m>
                          <a:endParaRPr lang="fr-FR" sz="320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14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c.</a:t>
                          </a:r>
                          <a:r>
                            <a:rPr lang="fr-FR" sz="3200" baseline="0" dirty="0" smtClean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i="1" smtClean="0">
                                  <a:latin typeface="Cambria Math"/>
                                  <a:ea typeface="Cambria Math"/>
                                </a:rPr>
                                <m:t>ℝ</m:t>
                              </m:r>
                            </m:oMath>
                          </a14:m>
                          <a:r>
                            <a:rPr lang="fr-FR" sz="3200" dirty="0" smtClean="0"/>
                            <a:t>*</a:t>
                          </a:r>
                          <a:endParaRPr lang="fr-FR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14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d.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i="1" smtClean="0">
                                  <a:latin typeface="Cambria Math"/>
                                  <a:ea typeface="Cambria Math"/>
                                </a:rPr>
                                <m:t>∅</m:t>
                              </m:r>
                            </m:oMath>
                          </a14:m>
                          <a:endParaRPr lang="fr-FR" sz="3200" dirty="0" smtClean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3477136972"/>
                  </p:ext>
                </p:extLst>
              </p:nvPr>
            </p:nvGraphicFramePr>
            <p:xfrm>
              <a:off x="0" y="4099766"/>
              <a:ext cx="9144000" cy="2785618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448272"/>
                    <a:gridCol w="2520280"/>
                    <a:gridCol w="2088232"/>
                    <a:gridCol w="2087216"/>
                  </a:tblGrid>
                  <a:tr h="1505458">
                    <a:tc gridSpan="4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467" t="-1626" r="-467" b="-89837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28016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741" t="-119048" r="-274876" b="-52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99031" t="-119048" r="-167554" b="-52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239650" t="-119048" r="-101749" b="-52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340643" t="-119048" r="-2047" b="-5238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6" name="Espace réservé du contenu 5"/>
          <p:cNvSpPr>
            <a:spLocks noGrp="1"/>
          </p:cNvSpPr>
          <p:nvPr>
            <p:ph sz="half" idx="1"/>
          </p:nvPr>
        </p:nvSpPr>
        <p:spPr>
          <a:xfrm>
            <a:off x="0" y="2608312"/>
            <a:ext cx="9036496" cy="1828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6600" dirty="0" smtClean="0"/>
              <a:t>N°10</a:t>
            </a:r>
            <a:endParaRPr lang="fr-FR" sz="6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au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85124274"/>
                  </p:ext>
                </p:extLst>
              </p:nvPr>
            </p:nvGraphicFramePr>
            <p:xfrm>
              <a:off x="36512" y="41165"/>
              <a:ext cx="9144000" cy="2497585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2375248"/>
                    <a:gridCol w="2448272"/>
                    <a:gridCol w="2088232"/>
                    <a:gridCol w="2232248"/>
                  </a:tblGrid>
                  <a:tr h="517709"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fr-FR" sz="3600" b="0" baseline="0" dirty="0" smtClean="0"/>
                            <a:t>L’inéquation 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4000" b="0" i="1" baseline="0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4000" b="0" i="1" baseline="0" smtClean="0">
                                      <a:latin typeface="Cambria Math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fr-FR" sz="4000" b="0" i="1" baseline="0" smtClean="0">
                                      <a:latin typeface="Cambria Math"/>
                                    </a:rPr>
                                    <m:t>𝑥</m:t>
                                  </m:r>
                                </m:den>
                              </m:f>
                              <m:r>
                                <a:rPr lang="fr-FR" sz="4000" b="0" i="1" baseline="0" smtClean="0">
                                  <a:latin typeface="Cambria Math"/>
                                  <a:ea typeface="Cambria Math"/>
                                </a:rPr>
                                <m:t>&gt;</m:t>
                              </m:r>
                              <m:f>
                                <m:fPr>
                                  <m:ctrlPr>
                                    <a:rPr lang="fr-FR" sz="4000" b="0" i="1" baseline="0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4000" b="0" i="1" baseline="0" smtClean="0">
                                      <a:latin typeface="Cambria Math"/>
                                      <a:ea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4000" b="0" i="1" baseline="0" smtClean="0">
                                      <a:latin typeface="Cambria Math"/>
                                      <a:ea typeface="Cambria Math"/>
                                    </a:rPr>
                                    <m:t>𝑥</m:t>
                                  </m:r>
                                </m:den>
                              </m:f>
                            </m:oMath>
                          </a14:m>
                          <a:r>
                            <a:rPr lang="fr-FR" sz="3600" b="0" baseline="0" dirty="0" smtClean="0"/>
                            <a:t>  a pour ensemble</a:t>
                          </a:r>
                        </a:p>
                        <a:p>
                          <a:pPr algn="ctr"/>
                          <a:r>
                            <a:rPr lang="fr-FR" sz="3600" b="0" baseline="0" dirty="0" smtClean="0"/>
                            <a:t>de solutions …</a:t>
                          </a:r>
                          <a:r>
                            <a:rPr lang="fr-FR" sz="3600" b="0" dirty="0" smtClean="0"/>
                            <a:t> </a:t>
                          </a:r>
                          <a:endParaRPr lang="fr-FR" sz="3600" b="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992127">
                    <a:tc>
                      <a:txBody>
                        <a:bodyPr/>
                        <a:lstStyle/>
                        <a:p>
                          <a:pPr algn="ctr"/>
                          <a:endParaRPr lang="fr-FR" sz="1400" dirty="0" smtClean="0"/>
                        </a:p>
                        <a:p>
                          <a:pPr algn="ctr"/>
                          <a:r>
                            <a:rPr lang="fr-FR" sz="3200" dirty="0" smtClean="0"/>
                            <a:t>a. 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begChr m:val="]"/>
                                  <m:endChr m:val="["/>
                                  <m:ctrlPr>
                                    <a:rPr lang="fr-FR" sz="320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fr-FR" sz="3200" b="0" i="1" smtClean="0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fr-FR" sz="3200" b="0" i="1" smtClean="0">
                                      <a:latin typeface="Cambria Math"/>
                                      <a:ea typeface="Cambria Math"/>
                                    </a:rPr>
                                    <m:t>∞ ;0</m:t>
                                  </m:r>
                                </m:e>
                              </m:d>
                            </m:oMath>
                          </a14:m>
                          <a:endParaRPr lang="fr-FR" sz="3200" b="0" dirty="0" smtClean="0">
                            <a:ea typeface="Cambria Math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14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b.</a:t>
                          </a:r>
                          <a:r>
                            <a:rPr lang="fr-FR" sz="3200" baseline="0" dirty="0" smtClean="0"/>
                            <a:t> 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begChr m:val="]"/>
                                  <m:endChr m:val="["/>
                                  <m:ctrlPr>
                                    <a:rPr lang="fr-FR" sz="3200" i="1" baseline="0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fr-FR" sz="3200" b="0" i="1" baseline="0" smtClean="0">
                                      <a:latin typeface="Cambria Math"/>
                                    </a:rPr>
                                    <m:t>0 ; +</m:t>
                                  </m:r>
                                  <m:r>
                                    <a:rPr lang="fr-FR" sz="3200" b="0" i="1" baseline="0" smtClean="0">
                                      <a:latin typeface="Cambria Math"/>
                                      <a:ea typeface="Cambria Math"/>
                                    </a:rPr>
                                    <m:t>∞</m:t>
                                  </m:r>
                                </m:e>
                              </m:d>
                            </m:oMath>
                          </a14:m>
                          <a:endParaRPr lang="fr-FR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14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c.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i="1" smtClean="0">
                                  <a:latin typeface="Cambria Math"/>
                                  <a:ea typeface="Cambria Math"/>
                                </a:rPr>
                                <m:t>ℝ</m:t>
                              </m:r>
                            </m:oMath>
                          </a14:m>
                          <a:r>
                            <a:rPr lang="fr-FR" sz="3200" dirty="0" smtClean="0"/>
                            <a:t>*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14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d.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i="1" smtClean="0">
                                  <a:latin typeface="Cambria Math"/>
                                  <a:ea typeface="Cambria Math"/>
                                </a:rPr>
                                <m:t>∅</m:t>
                              </m:r>
                            </m:oMath>
                          </a14:m>
                          <a:endParaRPr lang="fr-FR" sz="32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au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85124274"/>
                  </p:ext>
                </p:extLst>
              </p:nvPr>
            </p:nvGraphicFramePr>
            <p:xfrm>
              <a:off x="36512" y="41165"/>
              <a:ext cx="9144000" cy="2497585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2375248"/>
                    <a:gridCol w="2448272"/>
                    <a:gridCol w="2088232"/>
                    <a:gridCol w="2232248"/>
                  </a:tblGrid>
                  <a:tr h="1505458">
                    <a:tc gridSpan="4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67" t="-405" b="-66397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992127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256" t="-153086" r="-284615" b="-123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97506" t="-153086" r="-176808" b="-123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230904" t="-153086" r="-106706" b="-123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310109" t="-153086" b="-1235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7" name="Ellipse 6"/>
          <p:cNvSpPr/>
          <p:nvPr/>
        </p:nvSpPr>
        <p:spPr>
          <a:xfrm>
            <a:off x="2483768" y="5589240"/>
            <a:ext cx="2448272" cy="1006575"/>
          </a:xfrm>
          <a:prstGeom prst="ellipse">
            <a:avLst/>
          </a:prstGeom>
          <a:noFill/>
          <a:ln w="63500"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llipse 7"/>
          <p:cNvSpPr/>
          <p:nvPr/>
        </p:nvSpPr>
        <p:spPr>
          <a:xfrm>
            <a:off x="2508474" y="1558329"/>
            <a:ext cx="2279550" cy="1006575"/>
          </a:xfrm>
          <a:prstGeom prst="ellipse">
            <a:avLst/>
          </a:prstGeom>
          <a:noFill/>
          <a:ln w="635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0171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14625"/>
            <a:ext cx="9144000" cy="1143000"/>
          </a:xfrm>
          <a:ln>
            <a:solidFill>
              <a:schemeClr val="accent4"/>
            </a:solidFill>
          </a:ln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8000" cap="small" dirty="0" smtClean="0">
                <a:solidFill>
                  <a:schemeClr val="accent4"/>
                </a:solidFill>
                <a:latin typeface="Georgia" pitchFamily="18" charset="0"/>
                <a:cs typeface="Arial" pitchFamily="34" charset="0"/>
              </a:rPr>
              <a:t>FIN</a:t>
            </a:r>
            <a:endParaRPr lang="fr-FR" sz="8000" cap="small" dirty="0">
              <a:solidFill>
                <a:schemeClr val="accent4"/>
              </a:solidFill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3467484722"/>
                  </p:ext>
                </p:extLst>
              </p:nvPr>
            </p:nvGraphicFramePr>
            <p:xfrm>
              <a:off x="-21186" y="4318123"/>
              <a:ext cx="9144000" cy="2520280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286000"/>
                    <a:gridCol w="2286000"/>
                    <a:gridCol w="2376264"/>
                    <a:gridCol w="2195736"/>
                  </a:tblGrid>
                  <a:tr h="907796">
                    <a:tc gridSpan="4"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4000" b="0" dirty="0" smtClean="0"/>
                            <a:t>L’inverse de </a:t>
                          </a: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fr-FR" sz="4000" b="0" i="1" smtClean="0">
                                      <a:latin typeface="Cambria Math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fr-FR" sz="4000" b="0" i="1" smtClean="0">
                                      <a:latin typeface="Cambria Math"/>
                                    </a:rPr>
                                    <m:t>3</m:t>
                                  </m:r>
                                </m:e>
                              </m:rad>
                            </m:oMath>
                          </a14:m>
                          <a:r>
                            <a:rPr lang="fr-FR" sz="4000" b="0" dirty="0" smtClean="0"/>
                            <a:t> est … 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612484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24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>
                              <a:solidFill>
                                <a:schemeClr val="dk1"/>
                              </a:solidFill>
                            </a:rPr>
                            <a:t>a</a:t>
                          </a:r>
                          <a:r>
                            <a:rPr lang="fr-FR" sz="3200" dirty="0" smtClean="0">
                              <a:solidFill>
                                <a:schemeClr val="tx1"/>
                              </a:solidFill>
                            </a:rPr>
                            <a:t>.</a:t>
                          </a:r>
                          <a:r>
                            <a:rPr lang="fr-FR" sz="4000" dirty="0" smtClean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ad>
                                <m:radPr>
                                  <m:degHide m:val="on"/>
                                  <m:ctrlPr>
                                    <a:rPr lang="fr-FR" sz="32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fr-FR" sz="32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3</m:t>
                                  </m:r>
                                </m:e>
                              </m:rad>
                            </m:oMath>
                          </a14:m>
                          <a:endParaRPr lang="fr-FR" sz="3200" dirty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8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b.</a:t>
                          </a:r>
                          <a:r>
                            <a:rPr lang="fr-FR" sz="2800" dirty="0" smtClean="0"/>
                            <a:t> 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40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ad>
                                    <m:radPr>
                                      <m:degHide m:val="on"/>
                                      <m:ctrlPr>
                                        <a:rPr lang="fr-FR" sz="4000" i="1" smtClean="0">
                                          <a:latin typeface="Cambria Math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fr-FR" sz="4000" b="0" i="1" smtClean="0">
                                          <a:latin typeface="Cambria Math"/>
                                        </a:rPr>
                                        <m:t>3</m:t>
                                      </m:r>
                                    </m:e>
                                  </m:rad>
                                </m:num>
                                <m:den>
                                  <m:r>
                                    <a:rPr lang="fr-FR" sz="4000" b="0" i="1" smtClean="0">
                                      <a:latin typeface="Cambria Math"/>
                                    </a:rPr>
                                    <m:t>3</m:t>
                                  </m:r>
                                </m:den>
                              </m:f>
                            </m:oMath>
                          </a14:m>
                          <a:endParaRPr lang="fr-FR" sz="4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c.</a:t>
                          </a:r>
                          <a:r>
                            <a:rPr lang="fr-FR" sz="2800" dirty="0" smtClean="0"/>
                            <a:t>  </a:t>
                          </a: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fr-FR" sz="400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radPr>
                                <m:deg/>
                                <m:e>
                                  <m:f>
                                    <m:fPr>
                                      <m:ctrlPr>
                                        <a:rPr lang="fr-FR" sz="400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fr-FR" sz="4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fr-FR" sz="4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3</m:t>
                                      </m:r>
                                    </m:den>
                                  </m:f>
                                </m:e>
                              </m:rad>
                            </m:oMath>
                          </a14:m>
                          <a:endParaRPr lang="fr-FR" sz="4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12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d.</a:t>
                          </a:r>
                          <a:r>
                            <a:rPr lang="fr-FR" sz="2800" dirty="0" smtClean="0"/>
                            <a:t> 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40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4000" b="0" i="1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ad>
                                    <m:radPr>
                                      <m:degHide m:val="on"/>
                                      <m:ctrlPr>
                                        <a:rPr lang="fr-FR" sz="4000" i="1" smtClean="0">
                                          <a:latin typeface="Cambria Math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fr-FR" sz="4000" b="0" i="1" smtClean="0">
                                          <a:latin typeface="Cambria Math"/>
                                        </a:rPr>
                                        <m:t>3</m:t>
                                      </m:r>
                                    </m:e>
                                  </m:rad>
                                </m:den>
                              </m:f>
                            </m:oMath>
                          </a14:m>
                          <a:endParaRPr lang="fr-FR" sz="40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3467484722"/>
                  </p:ext>
                </p:extLst>
              </p:nvPr>
            </p:nvGraphicFramePr>
            <p:xfrm>
              <a:off x="-21186" y="4318123"/>
              <a:ext cx="9144000" cy="2520280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286000"/>
                    <a:gridCol w="2286000"/>
                    <a:gridCol w="2376264"/>
                    <a:gridCol w="2195736"/>
                  </a:tblGrid>
                  <a:tr h="907796">
                    <a:tc gridSpan="4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533" t="-5369" r="-467" b="-184564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612484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2133" t="-59245" r="-301867" b="-37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02133" t="-59245" r="-201867" b="-37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94359" t="-59245" r="-94103" b="-37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318889" t="-59245" r="-1944" b="-3774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6" name="Espace réservé du contenu 5"/>
          <p:cNvSpPr>
            <a:spLocks noGrp="1"/>
          </p:cNvSpPr>
          <p:nvPr>
            <p:ph sz="half" idx="1"/>
          </p:nvPr>
        </p:nvSpPr>
        <p:spPr>
          <a:xfrm>
            <a:off x="0" y="2492896"/>
            <a:ext cx="9036496" cy="1828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6600" dirty="0" smtClean="0"/>
              <a:t>N°1</a:t>
            </a:r>
            <a:endParaRPr lang="fr-FR" sz="6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au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09424591"/>
                  </p:ext>
                </p:extLst>
              </p:nvPr>
            </p:nvGraphicFramePr>
            <p:xfrm>
              <a:off x="0" y="25121"/>
              <a:ext cx="9144000" cy="2395767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2286000"/>
                    <a:gridCol w="2286000"/>
                    <a:gridCol w="2286000"/>
                    <a:gridCol w="2286000"/>
                  </a:tblGrid>
                  <a:tr h="792088"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fr-FR" sz="4000" b="0" dirty="0" smtClean="0"/>
                            <a:t>L’inverse de </a:t>
                          </a: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fr-FR" sz="4000" b="0" i="1" smtClean="0">
                                      <a:latin typeface="Cambria Math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fr-FR" sz="4000" b="0" i="1" smtClean="0">
                                      <a:latin typeface="Cambria Math"/>
                                    </a:rPr>
                                    <m:t>2</m:t>
                                  </m:r>
                                </m:e>
                              </m:rad>
                            </m:oMath>
                          </a14:m>
                          <a:r>
                            <a:rPr lang="fr-FR" sz="4000" b="0" baseline="0" dirty="0" smtClean="0"/>
                            <a:t> est …</a:t>
                          </a:r>
                          <a:r>
                            <a:rPr lang="fr-FR" sz="4000" b="0" dirty="0" smtClean="0"/>
                            <a:t> </a:t>
                          </a:r>
                          <a:endParaRPr lang="fr-FR" sz="4000" b="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60367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3200" dirty="0" smtClean="0"/>
                            <a:t>a.</a:t>
                          </a:r>
                          <a:r>
                            <a:rPr lang="fr-FR" sz="2800" dirty="0" smtClean="0"/>
                            <a:t>  </a:t>
                          </a: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fr-FR" sz="4000" i="1" smtClean="0">
                                      <a:latin typeface="Cambria Math"/>
                                    </a:rPr>
                                  </m:ctrlPr>
                                </m:radPr>
                                <m:deg/>
                                <m:e>
                                  <m:f>
                                    <m:fPr>
                                      <m:ctrlPr>
                                        <a:rPr lang="fr-FR" sz="4000" i="1" smtClean="0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fr-FR" sz="4000" b="0" i="1" smtClean="0">
                                          <a:latin typeface="Cambria Math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fr-FR" sz="4000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rad>
                            </m:oMath>
                          </a14:m>
                          <a:endParaRPr lang="fr-FR" sz="4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24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b.</a:t>
                          </a:r>
                          <a:r>
                            <a:rPr lang="fr-FR" sz="2800" dirty="0" smtClean="0"/>
                            <a:t> 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0" i="1" smtClean="0">
                                  <a:latin typeface="Cambria Math"/>
                                </a:rPr>
                                <m:t>−</m:t>
                              </m:r>
                              <m:rad>
                                <m:radPr>
                                  <m:degHide m:val="on"/>
                                  <m:ctrlPr>
                                    <a:rPr lang="fr-FR" sz="3200" b="0" i="1" smtClean="0">
                                      <a:latin typeface="Cambria Math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fr-FR" sz="3200" b="0" i="1" smtClean="0">
                                      <a:latin typeface="Cambria Math"/>
                                    </a:rPr>
                                    <m:t>2</m:t>
                                  </m:r>
                                </m:e>
                              </m:rad>
                            </m:oMath>
                          </a14:m>
                          <a:endParaRPr lang="fr-FR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12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c.</a:t>
                          </a:r>
                          <a:r>
                            <a:rPr lang="fr-FR" sz="2800" dirty="0" smtClean="0"/>
                            <a:t> 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40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4000" b="0" i="1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ad>
                                    <m:radPr>
                                      <m:degHide m:val="on"/>
                                      <m:ctrlPr>
                                        <a:rPr lang="fr-FR" sz="4000" i="1" smtClean="0">
                                          <a:latin typeface="Cambria Math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fr-FR" sz="4000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e>
                                  </m:rad>
                                </m:den>
                              </m:f>
                            </m:oMath>
                          </a14:m>
                          <a:endParaRPr lang="fr-FR" sz="4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8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d.</a:t>
                          </a:r>
                          <a:r>
                            <a:rPr lang="fr-FR" sz="2800" dirty="0" smtClean="0"/>
                            <a:t> 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40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ad>
                                    <m:radPr>
                                      <m:degHide m:val="on"/>
                                      <m:ctrlPr>
                                        <a:rPr lang="fr-FR" sz="4000" i="1" smtClean="0">
                                          <a:latin typeface="Cambria Math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fr-FR" sz="4000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e>
                                  </m:rad>
                                </m:num>
                                <m:den>
                                  <m:r>
                                    <a:rPr lang="fr-FR" sz="4000" b="0" i="1" smtClean="0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endParaRPr lang="fr-FR" sz="40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au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09424591"/>
                  </p:ext>
                </p:extLst>
              </p:nvPr>
            </p:nvGraphicFramePr>
            <p:xfrm>
              <a:off x="0" y="25121"/>
              <a:ext cx="9144000" cy="2395767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2286000"/>
                    <a:gridCol w="2286000"/>
                    <a:gridCol w="2286000"/>
                    <a:gridCol w="2286000"/>
                  </a:tblGrid>
                  <a:tr h="792088">
                    <a:tc gridSpan="4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t="-6154" b="-203077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603679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t="-52471" r="-300000" b="-38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100000" t="-52471" r="-200000" b="-38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200000" t="-52471" r="-100000" b="-38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300000" t="-52471" b="-380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027268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1251117756"/>
                  </p:ext>
                </p:extLst>
              </p:nvPr>
            </p:nvGraphicFramePr>
            <p:xfrm>
              <a:off x="0" y="4032912"/>
              <a:ext cx="9144000" cy="2801204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286000"/>
                    <a:gridCol w="2286000"/>
                    <a:gridCol w="2376264"/>
                    <a:gridCol w="2195736"/>
                  </a:tblGrid>
                  <a:tr h="907796">
                    <a:tc gridSpan="4"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b="0" baseline="0" dirty="0" smtClean="0"/>
                            <a:t>Dans un repère orthonormé, la courbe de la fonction inverse est symétrique par rapport à …</a:t>
                          </a:r>
                          <a:r>
                            <a:rPr lang="fr-FR" sz="3600" b="0" dirty="0" smtClean="0"/>
                            <a:t> 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612484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8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2800" dirty="0" smtClean="0"/>
                            <a:t>a. l’axe des </a:t>
                          </a:r>
                          <a:r>
                            <a:rPr lang="fr-FR" sz="2800" dirty="0" smtClean="0"/>
                            <a:t>ordonnées</a:t>
                          </a:r>
                          <a:endParaRPr lang="fr-FR" sz="24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8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2800" dirty="0" smtClean="0"/>
                            <a:t>b. </a:t>
                          </a:r>
                          <a:r>
                            <a:rPr lang="fr-FR" sz="2800" dirty="0" smtClean="0"/>
                            <a:t>l’origine</a:t>
                          </a:r>
                          <a:r>
                            <a:rPr lang="fr-FR" sz="2800" baseline="0" dirty="0" smtClean="0"/>
                            <a:t> O du repère</a:t>
                          </a:r>
                          <a:r>
                            <a:rPr lang="fr-FR" sz="2400" dirty="0" smtClean="0"/>
                            <a:t>  </a:t>
                          </a:r>
                          <a:endParaRPr lang="fr-FR" sz="280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8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2800" dirty="0" smtClean="0"/>
                            <a:t>c. </a:t>
                          </a:r>
                          <a:r>
                            <a:rPr lang="fr-FR" sz="2800" dirty="0" smtClean="0"/>
                            <a:t>l’axe</a:t>
                          </a:r>
                          <a:r>
                            <a:rPr lang="fr-FR" sz="2800" baseline="0" dirty="0" smtClean="0"/>
                            <a:t> des abscisses</a:t>
                          </a:r>
                          <a:r>
                            <a:rPr lang="fr-FR" sz="2800" dirty="0" smtClean="0"/>
                            <a:t>   </a:t>
                          </a:r>
                          <a:endParaRPr lang="fr-FR" sz="4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8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2800" dirty="0" smtClean="0"/>
                            <a:t>d. la droite d’équation </a:t>
                          </a:r>
                          <a14:m>
                            <m:oMath xmlns:m="http://schemas.openxmlformats.org/officeDocument/2006/math">
                              <m:r>
                                <a:rPr lang="fr-FR" sz="2800" b="0" i="1" smtClean="0">
                                  <a:latin typeface="Cambria Math"/>
                                </a:rPr>
                                <m:t>𝑦</m:t>
                              </m:r>
                              <m:r>
                                <a:rPr lang="fr-FR" sz="2800" b="0" i="1" smtClean="0">
                                  <a:latin typeface="Cambria Math"/>
                                </a:rPr>
                                <m:t>=−</m:t>
                              </m:r>
                              <m:r>
                                <a:rPr lang="fr-FR" sz="2800" b="0" i="1" smtClean="0">
                                  <a:latin typeface="Cambria Math"/>
                                </a:rPr>
                                <m:t>𝑥</m:t>
                              </m:r>
                            </m:oMath>
                          </a14:m>
                          <a:r>
                            <a:rPr lang="fr-FR" sz="2800" dirty="0" smtClean="0"/>
                            <a:t> </a:t>
                          </a:r>
                          <a:r>
                            <a:rPr lang="fr-FR" sz="2400" dirty="0" smtClean="0"/>
                            <a:t>  </a:t>
                          </a:r>
                          <a:r>
                            <a:rPr lang="fr-FR" sz="2800" dirty="0" smtClean="0"/>
                            <a:t>  </a:t>
                          </a:r>
                          <a:endParaRPr lang="fr-FR" sz="40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1251117756"/>
                  </p:ext>
                </p:extLst>
              </p:nvPr>
            </p:nvGraphicFramePr>
            <p:xfrm>
              <a:off x="0" y="4032912"/>
              <a:ext cx="9144000" cy="2801204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286000"/>
                    <a:gridCol w="2286000"/>
                    <a:gridCol w="2376264"/>
                    <a:gridCol w="2195736"/>
                  </a:tblGrid>
                  <a:tr h="1188720">
                    <a:tc gridSpan="4"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b="0" baseline="0" dirty="0" smtClean="0"/>
                            <a:t>Dans un repère orthonormé, la courbe de la fonction inverse est symétrique par rapport à …</a:t>
                          </a:r>
                          <a:r>
                            <a:rPr lang="fr-FR" sz="3600" b="0" dirty="0" smtClean="0"/>
                            <a:t> 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612484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8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2800" dirty="0" smtClean="0"/>
                            <a:t>a. l’axe des </a:t>
                          </a:r>
                          <a:r>
                            <a:rPr lang="fr-FR" sz="2800" dirty="0" smtClean="0"/>
                            <a:t>ordonnées</a:t>
                          </a:r>
                          <a:endParaRPr lang="fr-FR" sz="24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8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2800" dirty="0" smtClean="0"/>
                            <a:t>b. </a:t>
                          </a:r>
                          <a:r>
                            <a:rPr lang="fr-FR" sz="2800" dirty="0" smtClean="0"/>
                            <a:t>l’origine</a:t>
                          </a:r>
                          <a:r>
                            <a:rPr lang="fr-FR" sz="2800" baseline="0" dirty="0" smtClean="0"/>
                            <a:t> O du repère</a:t>
                          </a:r>
                          <a:r>
                            <a:rPr lang="fr-FR" sz="2400" dirty="0" smtClean="0"/>
                            <a:t>  </a:t>
                          </a:r>
                          <a:endParaRPr lang="fr-FR" sz="280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8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2800" dirty="0" smtClean="0"/>
                            <a:t>c. </a:t>
                          </a:r>
                          <a:r>
                            <a:rPr lang="fr-FR" sz="2800" dirty="0" smtClean="0"/>
                            <a:t>l’axe</a:t>
                          </a:r>
                          <a:r>
                            <a:rPr lang="fr-FR" sz="2800" baseline="0" dirty="0" smtClean="0"/>
                            <a:t> des abscisses</a:t>
                          </a:r>
                          <a:r>
                            <a:rPr lang="fr-FR" sz="2800" dirty="0" smtClean="0"/>
                            <a:t>   </a:t>
                          </a:r>
                          <a:endParaRPr lang="fr-FR" sz="4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318611" t="-79545" r="-1944" b="-3788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6" name="Espace réservé du contenu 5"/>
          <p:cNvSpPr>
            <a:spLocks noGrp="1"/>
          </p:cNvSpPr>
          <p:nvPr>
            <p:ph sz="half" idx="1"/>
          </p:nvPr>
        </p:nvSpPr>
        <p:spPr>
          <a:xfrm>
            <a:off x="0" y="2752328"/>
            <a:ext cx="9036496" cy="1828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6600" dirty="0" smtClean="0"/>
              <a:t>N°2</a:t>
            </a:r>
            <a:endParaRPr lang="fr-FR" sz="6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au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32941963"/>
                  </p:ext>
                </p:extLst>
              </p:nvPr>
            </p:nvGraphicFramePr>
            <p:xfrm>
              <a:off x="0" y="25121"/>
              <a:ext cx="9144000" cy="2792399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2286000"/>
                    <a:gridCol w="2286000"/>
                    <a:gridCol w="2286000"/>
                    <a:gridCol w="2286000"/>
                  </a:tblGrid>
                  <a:tr h="792088"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fr-FR" sz="3600" b="0" baseline="0" dirty="0" smtClean="0"/>
                            <a:t>Dans un repère orthonormé, la courbe de la fonction inverse est symétrique par rapport à …</a:t>
                          </a:r>
                          <a:r>
                            <a:rPr lang="fr-FR" sz="3600" b="0" dirty="0" smtClean="0"/>
                            <a:t> </a:t>
                          </a:r>
                          <a:endParaRPr lang="fr-FR" sz="3600" b="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603679">
                    <a:tc>
                      <a:txBody>
                        <a:bodyPr/>
                        <a:lstStyle/>
                        <a:p>
                          <a:pPr algn="ctr"/>
                          <a:endParaRPr lang="fr-FR" sz="800" dirty="0" smtClean="0"/>
                        </a:p>
                        <a:p>
                          <a:pPr algn="ctr"/>
                          <a:r>
                            <a:rPr lang="fr-FR" sz="2800" dirty="0" smtClean="0"/>
                            <a:t>a. l’axe des abscisses</a:t>
                          </a:r>
                          <a:endParaRPr lang="fr-FR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8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2800" dirty="0" smtClean="0"/>
                            <a:t>b. l’axe des ordonnées  </a:t>
                          </a:r>
                          <a:endParaRPr lang="fr-FR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8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2800" dirty="0" smtClean="0"/>
                            <a:t>c. l’origine O du repère </a:t>
                          </a:r>
                          <a:endParaRPr lang="fr-FR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8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2800" dirty="0" smtClean="0"/>
                            <a:t>d. la droite d’équation </a:t>
                          </a:r>
                          <a14:m>
                            <m:oMath xmlns:m="http://schemas.openxmlformats.org/officeDocument/2006/math">
                              <m:r>
                                <a:rPr lang="fr-FR" sz="2800" b="0" i="1" smtClean="0">
                                  <a:latin typeface="Cambria Math"/>
                                </a:rPr>
                                <m:t>𝑦</m:t>
                              </m:r>
                              <m:r>
                                <a:rPr lang="fr-FR" sz="2800" b="0" i="1" smtClean="0">
                                  <a:latin typeface="Cambria Math"/>
                                </a:rPr>
                                <m:t>=</m:t>
                              </m:r>
                              <m:r>
                                <a:rPr lang="fr-FR" sz="2800" b="0" i="1" smtClean="0">
                                  <a:latin typeface="Cambria Math"/>
                                </a:rPr>
                                <m:t>𝑥</m:t>
                              </m:r>
                            </m:oMath>
                          </a14:m>
                          <a:r>
                            <a:rPr lang="fr-FR" sz="2800" dirty="0" smtClean="0"/>
                            <a:t>   </a:t>
                          </a:r>
                          <a:endParaRPr lang="fr-FR" sz="28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au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32941963"/>
                  </p:ext>
                </p:extLst>
              </p:nvPr>
            </p:nvGraphicFramePr>
            <p:xfrm>
              <a:off x="0" y="25121"/>
              <a:ext cx="9144000" cy="2792399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2286000"/>
                    <a:gridCol w="2286000"/>
                    <a:gridCol w="2286000"/>
                    <a:gridCol w="2286000"/>
                  </a:tblGrid>
                  <a:tr h="1188720"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fr-FR" sz="3600" b="0" baseline="0" dirty="0" smtClean="0"/>
                            <a:t>Dans un repère orthonormé, la courbe de la fonction inverse est symétrique par rapport à …</a:t>
                          </a:r>
                          <a:r>
                            <a:rPr lang="fr-FR" sz="3600" b="0" dirty="0" smtClean="0"/>
                            <a:t> </a:t>
                          </a:r>
                          <a:endParaRPr lang="fr-FR" sz="3600" b="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603679">
                    <a:tc>
                      <a:txBody>
                        <a:bodyPr/>
                        <a:lstStyle/>
                        <a:p>
                          <a:pPr algn="ctr"/>
                          <a:endParaRPr lang="fr-FR" sz="800" dirty="0" smtClean="0"/>
                        </a:p>
                        <a:p>
                          <a:pPr algn="ctr"/>
                          <a:r>
                            <a:rPr lang="fr-FR" sz="2800" dirty="0" smtClean="0"/>
                            <a:t>a. l’axe des abscisses</a:t>
                          </a:r>
                          <a:endParaRPr lang="fr-FR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8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2800" dirty="0" smtClean="0"/>
                            <a:t>b. l’axe des ordonnées  </a:t>
                          </a:r>
                          <a:endParaRPr lang="fr-FR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8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2800" dirty="0" smtClean="0"/>
                            <a:t>c</a:t>
                          </a:r>
                          <a:r>
                            <a:rPr lang="fr-FR" sz="2800" dirty="0" smtClean="0"/>
                            <a:t>. </a:t>
                          </a:r>
                          <a:r>
                            <a:rPr lang="fr-FR" sz="2800" dirty="0" smtClean="0"/>
                            <a:t>l’origine O du repère </a:t>
                          </a:r>
                          <a:endParaRPr lang="fr-FR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300000" t="-79848" b="-380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836119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2672779961"/>
                  </p:ext>
                </p:extLst>
              </p:nvPr>
            </p:nvGraphicFramePr>
            <p:xfrm>
              <a:off x="-21186" y="4318123"/>
              <a:ext cx="9144000" cy="2520280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286000"/>
                    <a:gridCol w="2163170"/>
                    <a:gridCol w="2499094"/>
                    <a:gridCol w="2195736"/>
                  </a:tblGrid>
                  <a:tr h="907796">
                    <a:tc gridSpan="4"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4000" b="0" dirty="0" smtClean="0"/>
                            <a:t>La</a:t>
                          </a:r>
                          <a:r>
                            <a:rPr lang="fr-FR" sz="4000" b="0" baseline="0" dirty="0" smtClean="0"/>
                            <a:t> fonction inverse est décroissante sur …</a:t>
                          </a:r>
                          <a:r>
                            <a:rPr lang="fr-FR" sz="4000" b="0" dirty="0" smtClean="0"/>
                            <a:t>  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612484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24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>
                              <a:solidFill>
                                <a:schemeClr val="dk1"/>
                              </a:solidFill>
                            </a:rPr>
                            <a:t>a</a:t>
                          </a:r>
                          <a:r>
                            <a:rPr lang="fr-FR" sz="3200" dirty="0" smtClean="0">
                              <a:solidFill>
                                <a:schemeClr val="tx1"/>
                              </a:solidFill>
                            </a:rPr>
                            <a:t>.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0" i="0" smtClean="0">
                                  <a:latin typeface="Cambria Math"/>
                                </a:rPr>
                                <m:t>   </m:t>
                              </m:r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fr-FR" sz="320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fr-FR" sz="3200" b="0" i="1" smtClean="0">
                                      <a:latin typeface="Cambria Math"/>
                                    </a:rPr>
                                    <m:t>−3 ;3</m:t>
                                  </m:r>
                                </m:e>
                              </m:d>
                            </m:oMath>
                          </a14:m>
                          <a:endParaRPr lang="fr-FR" sz="3200" dirty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24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b.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i="1" smtClean="0">
                                  <a:latin typeface="Cambria Math"/>
                                  <a:ea typeface="Cambria Math"/>
                                </a:rPr>
                                <m:t>ℝ</m:t>
                              </m:r>
                            </m:oMath>
                          </a14:m>
                          <a:r>
                            <a:rPr lang="fr-FR" sz="3200" dirty="0" smtClean="0"/>
                            <a:t>*</a:t>
                          </a:r>
                          <a:endParaRPr lang="fr-FR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24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c. 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fr-FR" sz="320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fr-FR" sz="3200" b="0" i="1" smtClean="0">
                                      <a:latin typeface="Cambria Math"/>
                                    </a:rPr>
                                    <m:t>−10 ;−1</m:t>
                                  </m:r>
                                </m:e>
                              </m:d>
                            </m:oMath>
                          </a14:m>
                          <a:endParaRPr lang="fr-FR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24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d.  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begChr m:val="]"/>
                                  <m:endChr m:val="["/>
                                  <m:ctrlPr>
                                    <a:rPr lang="fr-FR" sz="320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fr-FR" sz="3200" b="0" i="1" smtClean="0">
                                      <a:latin typeface="Cambria Math"/>
                                    </a:rPr>
                                    <m:t>0 ;+</m:t>
                                  </m:r>
                                  <m:r>
                                    <a:rPr lang="fr-FR" sz="3200" b="0" i="1" smtClean="0">
                                      <a:latin typeface="Cambria Math"/>
                                      <a:ea typeface="Cambria Math"/>
                                    </a:rPr>
                                    <m:t>∞</m:t>
                                  </m:r>
                                </m:e>
                              </m:d>
                            </m:oMath>
                          </a14:m>
                          <a:r>
                            <a:rPr lang="fr-FR" sz="3200" dirty="0" smtClean="0"/>
                            <a:t> </a:t>
                          </a:r>
                          <a:endParaRPr lang="fr-FR" sz="32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2672779961"/>
                  </p:ext>
                </p:extLst>
              </p:nvPr>
            </p:nvGraphicFramePr>
            <p:xfrm>
              <a:off x="-21186" y="4318123"/>
              <a:ext cx="9144000" cy="2520280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286000"/>
                    <a:gridCol w="2163170"/>
                    <a:gridCol w="2499094"/>
                    <a:gridCol w="2195736"/>
                  </a:tblGrid>
                  <a:tr h="907796">
                    <a:tc gridSpan="4"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4000" b="0" dirty="0" smtClean="0"/>
                            <a:t>La</a:t>
                          </a:r>
                          <a:r>
                            <a:rPr lang="fr-FR" sz="4000" b="0" baseline="0" dirty="0" smtClean="0"/>
                            <a:t> fonction inverse est décroissante sur …</a:t>
                          </a:r>
                          <a:r>
                            <a:rPr lang="fr-FR" sz="4000" b="0" dirty="0" smtClean="0"/>
                            <a:t>  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612484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2133" t="-63019" r="-301867" b="-37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07887" t="-63019" r="-218873" b="-37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80000" t="-63019" r="-89512" b="-37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318889" t="-63019" r="-1944" b="-3774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6" name="Espace réservé du contenu 5"/>
          <p:cNvSpPr>
            <a:spLocks noGrp="1"/>
          </p:cNvSpPr>
          <p:nvPr>
            <p:ph sz="half" idx="1"/>
          </p:nvPr>
        </p:nvSpPr>
        <p:spPr>
          <a:xfrm>
            <a:off x="0" y="2492896"/>
            <a:ext cx="9036496" cy="1828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6600" dirty="0" smtClean="0"/>
              <a:t>N°3</a:t>
            </a:r>
            <a:endParaRPr lang="fr-FR" sz="6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au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94713524"/>
                  </p:ext>
                </p:extLst>
              </p:nvPr>
            </p:nvGraphicFramePr>
            <p:xfrm>
              <a:off x="0" y="25121"/>
              <a:ext cx="9144000" cy="2395767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2286000"/>
                    <a:gridCol w="2286000"/>
                    <a:gridCol w="2286000"/>
                    <a:gridCol w="2286000"/>
                  </a:tblGrid>
                  <a:tr h="792088"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fr-FR" sz="4000" b="0" dirty="0" smtClean="0"/>
                            <a:t>La</a:t>
                          </a:r>
                          <a:r>
                            <a:rPr lang="fr-FR" sz="4000" b="0" baseline="0" dirty="0" smtClean="0"/>
                            <a:t> fonction inverse est décroissante sur …</a:t>
                          </a:r>
                          <a:r>
                            <a:rPr lang="fr-FR" sz="4000" b="0" dirty="0" smtClean="0"/>
                            <a:t> </a:t>
                          </a:r>
                          <a:endParaRPr lang="fr-FR" sz="4000" b="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603679">
                    <a:tc>
                      <a:txBody>
                        <a:bodyPr/>
                        <a:lstStyle/>
                        <a:p>
                          <a:pPr algn="ctr"/>
                          <a:endParaRPr lang="fr-FR" sz="2400" dirty="0" smtClean="0"/>
                        </a:p>
                        <a:p>
                          <a:pPr algn="ctr"/>
                          <a:r>
                            <a:rPr lang="fr-FR" sz="3200" dirty="0" smtClean="0"/>
                            <a:t>a.  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fr-FR" sz="320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fr-FR" sz="3200" b="0" i="1" smtClean="0">
                                      <a:latin typeface="Cambria Math"/>
                                    </a:rPr>
                                    <m:t>1 ;10</m:t>
                                  </m:r>
                                </m:e>
                              </m:d>
                            </m:oMath>
                          </a14:m>
                          <a:endParaRPr lang="fr-FR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24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b.  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fr-FR" sz="320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fr-FR" sz="3200" b="0" i="1" smtClean="0">
                                      <a:latin typeface="Cambria Math"/>
                                    </a:rPr>
                                    <m:t>−5 ;5</m:t>
                                  </m:r>
                                </m:e>
                              </m:d>
                            </m:oMath>
                          </a14:m>
                          <a:endParaRPr lang="fr-FR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24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c.  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begChr m:val="]"/>
                                  <m:endChr m:val="["/>
                                  <m:ctrlPr>
                                    <a:rPr lang="fr-FR" sz="320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fr-FR" sz="3200" b="0" i="1" smtClean="0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fr-FR" sz="3200" b="0" i="1" smtClean="0">
                                      <a:latin typeface="Cambria Math"/>
                                      <a:ea typeface="Cambria Math"/>
                                    </a:rPr>
                                    <m:t>∞ ;0</m:t>
                                  </m:r>
                                </m:e>
                              </m:d>
                            </m:oMath>
                          </a14:m>
                          <a:endParaRPr lang="fr-FR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24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d.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i="1" smtClean="0">
                                  <a:latin typeface="Cambria Math"/>
                                  <a:ea typeface="Cambria Math"/>
                                </a:rPr>
                                <m:t>ℝ</m:t>
                              </m:r>
                            </m:oMath>
                          </a14:m>
                          <a:r>
                            <a:rPr lang="fr-FR" sz="3200" dirty="0" smtClean="0"/>
                            <a:t>*</a:t>
                          </a:r>
                          <a:endParaRPr lang="fr-FR" sz="32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au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94713524"/>
                  </p:ext>
                </p:extLst>
              </p:nvPr>
            </p:nvGraphicFramePr>
            <p:xfrm>
              <a:off x="0" y="25121"/>
              <a:ext cx="9144000" cy="2395767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2286000"/>
                    <a:gridCol w="2286000"/>
                    <a:gridCol w="2286000"/>
                    <a:gridCol w="2286000"/>
                  </a:tblGrid>
                  <a:tr h="792088"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fr-FR" sz="4000" b="0" dirty="0" smtClean="0"/>
                            <a:t>La</a:t>
                          </a:r>
                          <a:r>
                            <a:rPr lang="fr-FR" sz="4000" b="0" baseline="0" dirty="0" smtClean="0"/>
                            <a:t> fonction inverse est décroissante sur …</a:t>
                          </a:r>
                          <a:r>
                            <a:rPr lang="fr-FR" sz="4000" b="0" dirty="0" smtClean="0"/>
                            <a:t> </a:t>
                          </a:r>
                          <a:endParaRPr lang="fr-FR" sz="4000" b="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603679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t="-56274" r="-300000" b="-38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100000" t="-56274" r="-200000" b="-38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200000" t="-56274" r="-100000" b="-38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300000" t="-56274" b="-380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497591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2702383129"/>
                  </p:ext>
                </p:extLst>
              </p:nvPr>
            </p:nvGraphicFramePr>
            <p:xfrm>
              <a:off x="3127" y="4203144"/>
              <a:ext cx="9144000" cy="2682240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286000"/>
                    <a:gridCol w="2379194"/>
                    <a:gridCol w="2283070"/>
                    <a:gridCol w="2195736"/>
                  </a:tblGrid>
                  <a:tr h="1094616">
                    <a:tc gridSpan="4"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4000" b="0" dirty="0" smtClean="0"/>
                            <a:t>Le</a:t>
                          </a:r>
                          <a:r>
                            <a:rPr lang="fr-FR" sz="4000" b="0" baseline="0" dirty="0" smtClean="0"/>
                            <a:t> maximum de la fonction inverse sur 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fr-FR" sz="4000" b="0" i="1" baseline="0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fr-FR" sz="4000" b="0" i="1" baseline="0" smtClean="0">
                                      <a:latin typeface="Cambria Math"/>
                                    </a:rPr>
                                    <m:t>−4 ;−2</m:t>
                                  </m:r>
                                </m:e>
                              </m:d>
                            </m:oMath>
                          </a14:m>
                          <a:r>
                            <a:rPr lang="fr-FR" sz="4000" b="0" baseline="0" dirty="0" smtClean="0"/>
                            <a:t> est …</a:t>
                          </a:r>
                          <a:r>
                            <a:rPr lang="fr-FR" sz="4000" b="0" dirty="0" smtClean="0"/>
                            <a:t>   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368152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24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>
                              <a:solidFill>
                                <a:schemeClr val="dk1"/>
                              </a:solidFill>
                            </a:rPr>
                            <a:t>a. 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0" i="0" smtClean="0">
                                  <a:latin typeface="Cambria Math"/>
                                </a:rPr>
                                <m:t>−4</m:t>
                              </m:r>
                            </m:oMath>
                          </a14:m>
                          <a:endParaRPr lang="fr-FR" sz="3200" dirty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8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b.</a:t>
                          </a:r>
                          <a:r>
                            <a:rPr lang="fr-FR" sz="3200" baseline="0" dirty="0" smtClean="0"/>
                            <a:t>  </a:t>
                          </a:r>
                          <a14:m>
                            <m:oMath xmlns:m="http://schemas.openxmlformats.org/officeDocument/2006/math">
                              <m:r>
                                <a:rPr lang="fr-FR" sz="4000" b="0" i="0" baseline="0" smtClean="0">
                                  <a:latin typeface="Cambria Math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fr-FR" sz="4000" i="1" baseline="0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4000" b="0" i="1" baseline="0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4000" b="0" i="1" baseline="0" smtClean="0">
                                      <a:latin typeface="Cambria Math"/>
                                    </a:rPr>
                                    <m:t>4</m:t>
                                  </m:r>
                                </m:den>
                              </m:f>
                            </m:oMath>
                          </a14:m>
                          <a:endParaRPr lang="fr-FR" sz="4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8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c.</a:t>
                          </a:r>
                          <a:r>
                            <a:rPr lang="fr-FR" sz="3200" baseline="0" dirty="0" smtClean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fr-FR" sz="4000" b="0" i="0" smtClean="0">
                                  <a:latin typeface="Cambria Math"/>
                                </a:rPr>
                                <m:t> </m:t>
                              </m:r>
                              <m:f>
                                <m:fPr>
                                  <m:ctrlPr>
                                    <a:rPr lang="fr-FR" sz="40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4000" b="0" i="1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4000" b="0" i="1" smtClean="0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endParaRPr lang="fr-FR" sz="4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24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d. 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0" i="1" smtClean="0">
                                  <a:latin typeface="Cambria Math"/>
                                </a:rPr>
                                <m:t>−0,5</m:t>
                              </m:r>
                            </m:oMath>
                          </a14:m>
                          <a:endParaRPr lang="fr-FR" sz="32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2702383129"/>
                  </p:ext>
                </p:extLst>
              </p:nvPr>
            </p:nvGraphicFramePr>
            <p:xfrm>
              <a:off x="3127" y="4203144"/>
              <a:ext cx="9144000" cy="2682240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286000"/>
                    <a:gridCol w="2379194"/>
                    <a:gridCol w="2283070"/>
                    <a:gridCol w="2195736"/>
                  </a:tblGrid>
                  <a:tr h="1310640">
                    <a:tc gridSpan="4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533" t="-8372" r="-467" b="-109767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37160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2133" t="-103556" r="-301867" b="-48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98205" t="-103556" r="-190256" b="-48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206133" t="-103556" r="-97867" b="-48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318889" t="-103556" r="-1944" b="-4889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6" name="Espace réservé du contenu 5"/>
          <p:cNvSpPr>
            <a:spLocks noGrp="1"/>
          </p:cNvSpPr>
          <p:nvPr>
            <p:ph sz="half" idx="1"/>
          </p:nvPr>
        </p:nvSpPr>
        <p:spPr>
          <a:xfrm>
            <a:off x="0" y="2852936"/>
            <a:ext cx="9036496" cy="1828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6600" dirty="0" smtClean="0"/>
              <a:t>N°4</a:t>
            </a:r>
            <a:endParaRPr lang="fr-FR" sz="6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au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4835027"/>
                  </p:ext>
                </p:extLst>
              </p:nvPr>
            </p:nvGraphicFramePr>
            <p:xfrm>
              <a:off x="0" y="12648"/>
              <a:ext cx="9144000" cy="2880320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2286000"/>
                    <a:gridCol w="2286000"/>
                    <a:gridCol w="2286000"/>
                    <a:gridCol w="2286000"/>
                  </a:tblGrid>
                  <a:tr h="1608900"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fr-FR" sz="4000" b="0" dirty="0" smtClean="0"/>
                            <a:t>Le</a:t>
                          </a:r>
                          <a:r>
                            <a:rPr lang="fr-FR" sz="4000" b="0" baseline="0" dirty="0" smtClean="0"/>
                            <a:t> maximum de la fonction inverse sur 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fr-FR" sz="4000" b="0" i="1" baseline="0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fr-FR" sz="4000" b="0" i="1" baseline="0" smtClean="0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fr-FR" sz="4000" b="0" i="1" baseline="0" smtClean="0">
                                          <a:latin typeface="Cambria Math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fr-FR" sz="4000" b="0" i="1" baseline="0" smtClean="0">
                                          <a:latin typeface="Cambria Math"/>
                                        </a:rPr>
                                        <m:t>3</m:t>
                                      </m:r>
                                    </m:den>
                                  </m:f>
                                  <m:r>
                                    <a:rPr lang="fr-FR" sz="4000" b="0" i="1" baseline="0" smtClean="0">
                                      <a:latin typeface="Cambria Math"/>
                                    </a:rPr>
                                    <m:t> ;2</m:t>
                                  </m:r>
                                </m:e>
                              </m:d>
                            </m:oMath>
                          </a14:m>
                          <a:r>
                            <a:rPr lang="fr-FR" sz="4000" b="0" baseline="0" dirty="0" smtClean="0"/>
                            <a:t> est …</a:t>
                          </a:r>
                          <a:r>
                            <a:rPr lang="fr-FR" sz="4000" b="0" dirty="0" smtClean="0"/>
                            <a:t> </a:t>
                          </a:r>
                          <a:endParaRPr lang="fr-FR" sz="4000" b="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271420">
                    <a:tc>
                      <a:txBody>
                        <a:bodyPr/>
                        <a:lstStyle/>
                        <a:p>
                          <a:pPr algn="ctr"/>
                          <a:endParaRPr lang="fr-FR" sz="2400" dirty="0" smtClean="0"/>
                        </a:p>
                        <a:p>
                          <a:pPr algn="ctr"/>
                          <a:r>
                            <a:rPr lang="fr-FR" sz="3200" dirty="0" smtClean="0"/>
                            <a:t>a.  3</a:t>
                          </a:r>
                          <a:endParaRPr lang="fr-FR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8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b. 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40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4000" b="0" i="1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4000" b="0" i="1" smtClean="0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endParaRPr lang="fr-FR" sz="4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24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c.  2</a:t>
                          </a:r>
                          <a:endParaRPr lang="fr-FR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8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d. 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40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4000" b="0" i="1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4000" b="0" i="1" smtClean="0">
                                      <a:latin typeface="Cambria Math"/>
                                    </a:rPr>
                                    <m:t>3</m:t>
                                  </m:r>
                                </m:den>
                              </m:f>
                            </m:oMath>
                          </a14:m>
                          <a:r>
                            <a:rPr lang="fr-FR" sz="3200" dirty="0" smtClean="0"/>
                            <a:t>  </a:t>
                          </a:r>
                          <a:endParaRPr lang="fr-FR" sz="32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au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4835027"/>
                  </p:ext>
                </p:extLst>
              </p:nvPr>
            </p:nvGraphicFramePr>
            <p:xfrm>
              <a:off x="0" y="12648"/>
              <a:ext cx="9144000" cy="2880320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2286000"/>
                    <a:gridCol w="2286000"/>
                    <a:gridCol w="2286000"/>
                    <a:gridCol w="2286000"/>
                  </a:tblGrid>
                  <a:tr h="1608900">
                    <a:tc gridSpan="4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t="-6818" b="-79167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271420">
                    <a:tc>
                      <a:txBody>
                        <a:bodyPr/>
                        <a:lstStyle/>
                        <a:p>
                          <a:pPr algn="ctr"/>
                          <a:endParaRPr lang="fr-FR" sz="2400" dirty="0" smtClean="0"/>
                        </a:p>
                        <a:p>
                          <a:pPr algn="ctr"/>
                          <a:r>
                            <a:rPr lang="fr-FR" sz="3200" dirty="0" smtClean="0"/>
                            <a:t>a.  3</a:t>
                          </a:r>
                          <a:endParaRPr lang="fr-FR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100000" t="-134928" r="-2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24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c.  2</a:t>
                          </a:r>
                          <a:endParaRPr lang="fr-FR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300000" t="-134928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818142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1086331753"/>
                  </p:ext>
                </p:extLst>
              </p:nvPr>
            </p:nvGraphicFramePr>
            <p:xfrm>
              <a:off x="-36512" y="3904884"/>
              <a:ext cx="9144000" cy="2980500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286000"/>
                    <a:gridCol w="2379194"/>
                    <a:gridCol w="2283070"/>
                    <a:gridCol w="2195736"/>
                  </a:tblGrid>
                  <a:tr h="1094616">
                    <a:tc gridSpan="4"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4000" b="0" dirty="0" smtClean="0"/>
                            <a:t>Le</a:t>
                          </a:r>
                          <a:r>
                            <a:rPr lang="fr-FR" sz="4000" b="0" baseline="0" dirty="0" smtClean="0"/>
                            <a:t> minimum de la fonction inverse sur 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fr-FR" sz="4000" b="0" i="1" baseline="0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fr-FR" sz="4000" b="0" i="1" baseline="0" smtClean="0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fr-FR" sz="4000" b="0" i="1" baseline="0" smtClean="0">
                                          <a:latin typeface="Cambria Math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fr-FR" sz="4000" b="0" i="1" baseline="0" smtClean="0">
                                          <a:latin typeface="Cambria Math"/>
                                        </a:rPr>
                                        <m:t>3</m:t>
                                      </m:r>
                                    </m:den>
                                  </m:f>
                                  <m:r>
                                    <a:rPr lang="fr-FR" sz="4000" b="0" i="1" baseline="0" smtClean="0">
                                      <a:latin typeface="Cambria Math"/>
                                    </a:rPr>
                                    <m:t> ;2</m:t>
                                  </m:r>
                                </m:e>
                              </m:d>
                            </m:oMath>
                          </a14:m>
                          <a:r>
                            <a:rPr lang="fr-FR" sz="4000" b="0" baseline="0" dirty="0" smtClean="0"/>
                            <a:t> est …</a:t>
                          </a:r>
                          <a:r>
                            <a:rPr lang="fr-FR" sz="4000" b="0" dirty="0" smtClean="0"/>
                            <a:t>   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368152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24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>
                              <a:solidFill>
                                <a:schemeClr val="dk1"/>
                              </a:solidFill>
                            </a:rPr>
                            <a:t>a.  3</a:t>
                          </a:r>
                          <a:endParaRPr lang="fr-FR" sz="3200" dirty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8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b.</a:t>
                          </a:r>
                          <a:r>
                            <a:rPr lang="fr-FR" sz="3200" baseline="0" dirty="0" smtClean="0"/>
                            <a:t> 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4000" i="1" baseline="0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4000" b="0" i="1" baseline="0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4000" b="0" i="1" baseline="0" smtClean="0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endParaRPr lang="fr-FR" sz="4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24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c.</a:t>
                          </a:r>
                          <a:r>
                            <a:rPr lang="fr-FR" sz="3200" baseline="0" dirty="0" smtClean="0"/>
                            <a:t>  2</a:t>
                          </a:r>
                          <a:endParaRPr lang="fr-FR" sz="4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8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d.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40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4000" b="0" i="1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4000" b="0" i="1" smtClean="0">
                                      <a:latin typeface="Cambria Math"/>
                                    </a:rPr>
                                    <m:t>3</m:t>
                                  </m:r>
                                </m:den>
                              </m:f>
                            </m:oMath>
                          </a14:m>
                          <a:endParaRPr lang="fr-FR" sz="40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1086331753"/>
                  </p:ext>
                </p:extLst>
              </p:nvPr>
            </p:nvGraphicFramePr>
            <p:xfrm>
              <a:off x="-36512" y="3904884"/>
              <a:ext cx="9144000" cy="2980500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286000"/>
                    <a:gridCol w="2379194"/>
                    <a:gridCol w="2283070"/>
                    <a:gridCol w="2195736"/>
                  </a:tblGrid>
                  <a:tr h="1608900">
                    <a:tc gridSpan="4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467" t="-6844" r="-467" b="-89734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371600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24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>
                              <a:solidFill>
                                <a:schemeClr val="dk1"/>
                              </a:solidFill>
                            </a:rPr>
                            <a:t>a.  3</a:t>
                          </a:r>
                          <a:endParaRPr lang="fr-FR" sz="3200" dirty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97949" t="-124889" r="-190256" b="-48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24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c.</a:t>
                          </a:r>
                          <a:r>
                            <a:rPr lang="fr-FR" sz="3200" baseline="0" dirty="0" smtClean="0"/>
                            <a:t>  2</a:t>
                          </a:r>
                          <a:endParaRPr lang="fr-FR" sz="4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318611" t="-124889" r="-1944" b="-4889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6" name="Espace réservé du contenu 5"/>
          <p:cNvSpPr>
            <a:spLocks noGrp="1"/>
          </p:cNvSpPr>
          <p:nvPr>
            <p:ph sz="half" idx="1"/>
          </p:nvPr>
        </p:nvSpPr>
        <p:spPr>
          <a:xfrm>
            <a:off x="0" y="2708920"/>
            <a:ext cx="9036496" cy="1828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6600" dirty="0" smtClean="0"/>
              <a:t>N°5</a:t>
            </a:r>
            <a:endParaRPr lang="fr-FR" sz="6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au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31036743"/>
                  </p:ext>
                </p:extLst>
              </p:nvPr>
            </p:nvGraphicFramePr>
            <p:xfrm>
              <a:off x="24706" y="0"/>
              <a:ext cx="9144000" cy="2723853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2286000"/>
                    <a:gridCol w="2286000"/>
                    <a:gridCol w="2286000"/>
                    <a:gridCol w="2286000"/>
                  </a:tblGrid>
                  <a:tr h="1472136"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fr-FR" sz="4000" b="0" dirty="0" smtClean="0"/>
                            <a:t>Le</a:t>
                          </a:r>
                          <a:r>
                            <a:rPr lang="fr-FR" sz="4000" b="0" baseline="0" dirty="0" smtClean="0"/>
                            <a:t> minimum de la fonction inverse sur 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fr-FR" sz="4000" b="0" i="1" baseline="0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fr-FR" sz="4000" b="0" i="1" baseline="0" smtClean="0">
                                      <a:latin typeface="Cambria Math"/>
                                    </a:rPr>
                                    <m:t>−4 ;−2</m:t>
                                  </m:r>
                                </m:e>
                              </m:d>
                            </m:oMath>
                          </a14:m>
                          <a:r>
                            <a:rPr lang="fr-FR" sz="4000" b="0" baseline="0" dirty="0" smtClean="0"/>
                            <a:t>  est …</a:t>
                          </a:r>
                          <a:r>
                            <a:rPr lang="fr-FR" sz="4000" b="0" dirty="0" smtClean="0"/>
                            <a:t> </a:t>
                          </a:r>
                          <a:endParaRPr lang="fr-FR" sz="4000" b="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251717">
                    <a:tc>
                      <a:txBody>
                        <a:bodyPr/>
                        <a:lstStyle/>
                        <a:p>
                          <a:pPr algn="ctr"/>
                          <a:endParaRPr lang="fr-FR" sz="2400" dirty="0" smtClean="0"/>
                        </a:p>
                        <a:p>
                          <a:pPr algn="ctr"/>
                          <a:r>
                            <a:rPr lang="fr-FR" sz="3200" dirty="0" smtClean="0"/>
                            <a:t>a. 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0" i="0" smtClean="0">
                                  <a:latin typeface="Cambria Math"/>
                                </a:rPr>
                                <m:t>−4</m:t>
                              </m:r>
                            </m:oMath>
                          </a14:m>
                          <a:endParaRPr lang="fr-FR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8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b.</a:t>
                          </a:r>
                          <a:r>
                            <a:rPr lang="fr-FR" sz="3200" baseline="0" dirty="0" smtClean="0"/>
                            <a:t>  </a:t>
                          </a:r>
                          <a14:m>
                            <m:oMath xmlns:m="http://schemas.openxmlformats.org/officeDocument/2006/math">
                              <m:r>
                                <a:rPr lang="fr-FR" sz="4000" b="0" i="0" baseline="0" smtClean="0">
                                  <a:latin typeface="Cambria Math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fr-FR" sz="4000" i="1" baseline="0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4000" b="0" i="1" baseline="0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4000" b="0" i="1" baseline="0" smtClean="0">
                                      <a:latin typeface="Cambria Math"/>
                                    </a:rPr>
                                    <m:t>4</m:t>
                                  </m:r>
                                </m:den>
                              </m:f>
                            </m:oMath>
                          </a14:m>
                          <a:endParaRPr lang="fr-FR" sz="4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8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c. 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40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4000" b="0" i="1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4000" b="0" i="1" smtClean="0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endParaRPr lang="fr-FR" sz="4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24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d. 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0" i="1" smtClean="0">
                                  <a:latin typeface="Cambria Math"/>
                                </a:rPr>
                                <m:t>−0,5</m:t>
                              </m:r>
                            </m:oMath>
                          </a14:m>
                          <a:r>
                            <a:rPr lang="fr-FR" sz="3200" dirty="0" smtClean="0"/>
                            <a:t>  </a:t>
                          </a:r>
                          <a:endParaRPr lang="fr-FR" sz="32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au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31036743"/>
                  </p:ext>
                </p:extLst>
              </p:nvPr>
            </p:nvGraphicFramePr>
            <p:xfrm>
              <a:off x="24706" y="0"/>
              <a:ext cx="9144000" cy="2723853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2286000"/>
                    <a:gridCol w="2286000"/>
                    <a:gridCol w="2286000"/>
                    <a:gridCol w="2286000"/>
                  </a:tblGrid>
                  <a:tr h="1472136">
                    <a:tc gridSpan="4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t="-7438" r="-67" b="-84711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251717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t="-126829" r="-3002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100000" t="-126829" r="-2002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200000" t="-126829" r="-1002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300000" t="-126829" r="-267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526271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2796597580"/>
                  </p:ext>
                </p:extLst>
              </p:nvPr>
            </p:nvGraphicFramePr>
            <p:xfrm>
              <a:off x="0" y="4432887"/>
              <a:ext cx="9144000" cy="2452497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144914"/>
                    <a:gridCol w="2808312"/>
                    <a:gridCol w="2232248"/>
                    <a:gridCol w="1958526"/>
                  </a:tblGrid>
                  <a:tr h="907796">
                    <a:tc gridSpan="4"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4000" b="0" baseline="0" dirty="0" smtClean="0"/>
                            <a:t>Si </a:t>
                          </a:r>
                          <a14:m>
                            <m:oMath xmlns:m="http://schemas.openxmlformats.org/officeDocument/2006/math">
                              <m:r>
                                <a:rPr lang="fr-FR" sz="4000" b="0" i="1" baseline="0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fr-FR" sz="4000" b="0" i="1" baseline="0" smtClean="0">
                                  <a:latin typeface="Cambria Math"/>
                                  <a:ea typeface="Cambria Math"/>
                                </a:rPr>
                                <m:t>&lt;−3</m:t>
                              </m:r>
                            </m:oMath>
                          </a14:m>
                          <a:r>
                            <a:rPr lang="fr-FR" sz="4000" b="0" baseline="0" dirty="0" smtClean="0"/>
                            <a:t> alors …</a:t>
                          </a:r>
                          <a:r>
                            <a:rPr lang="fr-FR" sz="4000" b="0" dirty="0" smtClean="0"/>
                            <a:t>  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155409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18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>
                              <a:solidFill>
                                <a:schemeClr val="dk1"/>
                              </a:solidFill>
                            </a:rPr>
                            <a:t>a</a:t>
                          </a:r>
                          <a:r>
                            <a:rPr lang="fr-FR" sz="3200" dirty="0" smtClean="0">
                              <a:solidFill>
                                <a:schemeClr val="tx1"/>
                              </a:solidFill>
                            </a:rPr>
                            <a:t>.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32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200" b="0" i="1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3200" b="0" i="1" smtClean="0">
                                      <a:latin typeface="Cambria Math"/>
                                    </a:rPr>
                                    <m:t>𝑥</m:t>
                                  </m:r>
                                </m:den>
                              </m:f>
                              <m:r>
                                <a:rPr lang="fr-FR" sz="3200" b="0" i="1" smtClean="0">
                                  <a:latin typeface="Cambria Math"/>
                                  <a:ea typeface="Cambria Math"/>
                                </a:rPr>
                                <m:t>&gt;−</m:t>
                              </m:r>
                              <m:f>
                                <m:fPr>
                                  <m:ctrlPr>
                                    <a:rPr lang="fr-FR" sz="32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200" b="0" i="1" smtClean="0">
                                      <a:latin typeface="Cambria Math"/>
                                      <a:ea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3200" b="0" i="1" smtClean="0">
                                      <a:latin typeface="Cambria Math"/>
                                      <a:ea typeface="Cambria Math"/>
                                    </a:rPr>
                                    <m:t>3</m:t>
                                  </m:r>
                                </m:den>
                              </m:f>
                            </m:oMath>
                          </a14:m>
                          <a:endParaRPr lang="fr-FR" sz="3200" dirty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18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b.</a:t>
                          </a:r>
                          <a:r>
                            <a:rPr lang="fr-FR" sz="3200" baseline="0" dirty="0" smtClean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0" i="0" smtClean="0">
                                  <a:latin typeface="Cambria Math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fr-FR" sz="32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200" b="0" i="1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3200" b="0" i="1" smtClean="0">
                                      <a:latin typeface="Cambria Math"/>
                                    </a:rPr>
                                    <m:t>3</m:t>
                                  </m:r>
                                </m:den>
                              </m:f>
                              <m:r>
                                <a:rPr lang="fr-FR" sz="3200" i="1" smtClean="0">
                                  <a:latin typeface="Cambria Math"/>
                                  <a:ea typeface="Cambria Math"/>
                                </a:rPr>
                                <m:t>&lt;</m:t>
                              </m:r>
                              <m:f>
                                <m:fPr>
                                  <m:ctrlPr>
                                    <a:rPr lang="fr-FR" sz="32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200" b="0" i="1" smtClean="0">
                                      <a:latin typeface="Cambria Math"/>
                                      <a:ea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3200" b="0" i="1" smtClean="0">
                                      <a:latin typeface="Cambria Math"/>
                                      <a:ea typeface="Cambria Math"/>
                                    </a:rPr>
                                    <m:t>𝑥</m:t>
                                  </m:r>
                                </m:den>
                              </m:f>
                              <m:r>
                                <a:rPr lang="fr-FR" sz="3200" b="0" i="1" smtClean="0">
                                  <a:latin typeface="Cambria Math"/>
                                  <a:ea typeface="Cambria Math"/>
                                </a:rPr>
                                <m:t>&lt;0</m:t>
                              </m:r>
                            </m:oMath>
                          </a14:m>
                          <a:endParaRPr lang="fr-FR" sz="3200" dirty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baseline="0" dirty="0" smtClean="0"/>
                            <a:t> </a:t>
                          </a:r>
                          <a:endParaRPr lang="fr-FR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18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c.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32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200" b="0" i="1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3200" b="0" i="1" smtClean="0">
                                      <a:latin typeface="Cambria Math"/>
                                    </a:rPr>
                                    <m:t>𝑥</m:t>
                                  </m:r>
                                </m:den>
                              </m:f>
                              <m:r>
                                <a:rPr lang="fr-FR" sz="3200" i="1" smtClean="0">
                                  <a:latin typeface="Cambria Math"/>
                                  <a:ea typeface="Cambria Math"/>
                                </a:rPr>
                                <m:t>&lt;</m:t>
                              </m:r>
                              <m:r>
                                <a:rPr lang="fr-FR" sz="3200" b="0" i="1" smtClean="0">
                                  <a:latin typeface="Cambria Math"/>
                                  <a:ea typeface="Cambria Math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fr-FR" sz="32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200" b="0" i="1" smtClean="0">
                                      <a:latin typeface="Cambria Math"/>
                                      <a:ea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3200" b="0" i="1" smtClean="0">
                                      <a:latin typeface="Cambria Math"/>
                                      <a:ea typeface="Cambria Math"/>
                                    </a:rPr>
                                    <m:t>3</m:t>
                                  </m:r>
                                </m:den>
                              </m:f>
                            </m:oMath>
                          </a14:m>
                          <a:endParaRPr lang="fr-FR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18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d.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32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200" b="0" i="1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3200" b="0" i="1" smtClean="0">
                                      <a:latin typeface="Cambria Math"/>
                                    </a:rPr>
                                    <m:t>𝑥</m:t>
                                  </m:r>
                                </m:den>
                              </m:f>
                              <m:r>
                                <a:rPr lang="fr-FR" sz="3200" b="0" i="1" smtClean="0">
                                  <a:latin typeface="Cambria Math"/>
                                  <a:ea typeface="Cambria Math"/>
                                </a:rPr>
                                <m:t>&gt;3</m:t>
                              </m:r>
                            </m:oMath>
                          </a14:m>
                          <a:endParaRPr lang="fr-FR" sz="3200" dirty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32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2796597580"/>
                  </p:ext>
                </p:extLst>
              </p:nvPr>
            </p:nvGraphicFramePr>
            <p:xfrm>
              <a:off x="0" y="4432887"/>
              <a:ext cx="9144000" cy="2452497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144914"/>
                    <a:gridCol w="2808312"/>
                    <a:gridCol w="2232248"/>
                    <a:gridCol w="1958526"/>
                  </a:tblGrid>
                  <a:tr h="907796">
                    <a:tc gridSpan="4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467" t="-12081" r="-467" b="-177181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544701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989" t="-66008" r="-328125" b="-43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77874" t="-66008" r="-150542" b="-43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224044" t="-66008" r="-89617" b="-43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369470" t="-66008" r="-2181" b="-4348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6" name="Espace réservé du contenu 5"/>
          <p:cNvSpPr>
            <a:spLocks noGrp="1"/>
          </p:cNvSpPr>
          <p:nvPr>
            <p:ph sz="half" idx="1"/>
          </p:nvPr>
        </p:nvSpPr>
        <p:spPr>
          <a:xfrm>
            <a:off x="0" y="2492896"/>
            <a:ext cx="9036496" cy="1828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6600" dirty="0" smtClean="0"/>
              <a:t>N°6</a:t>
            </a:r>
            <a:endParaRPr lang="fr-FR" sz="6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au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00784531"/>
                  </p:ext>
                </p:extLst>
              </p:nvPr>
            </p:nvGraphicFramePr>
            <p:xfrm>
              <a:off x="0" y="25121"/>
              <a:ext cx="9144000" cy="1963719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2195736"/>
                    <a:gridCol w="2016224"/>
                    <a:gridCol w="2304256"/>
                    <a:gridCol w="2627784"/>
                  </a:tblGrid>
                  <a:tr h="792088"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fr-FR" sz="4000" b="0" baseline="0" dirty="0" smtClean="0"/>
                            <a:t>Si </a:t>
                          </a:r>
                          <a14:m>
                            <m:oMath xmlns:m="http://schemas.openxmlformats.org/officeDocument/2006/math">
                              <m:r>
                                <a:rPr lang="fr-FR" sz="4000" b="0" i="1" baseline="0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fr-FR" sz="4000" b="0" i="1" baseline="0" smtClean="0">
                                  <a:latin typeface="Cambria Math"/>
                                  <a:ea typeface="Cambria Math"/>
                                </a:rPr>
                                <m:t>&lt;−2</m:t>
                              </m:r>
                            </m:oMath>
                          </a14:m>
                          <a:r>
                            <a:rPr lang="fr-FR" sz="4000" b="0" baseline="0" dirty="0" smtClean="0"/>
                            <a:t> alors …</a:t>
                          </a:r>
                          <a:r>
                            <a:rPr lang="fr-FR" sz="4000" b="0" dirty="0" smtClean="0"/>
                            <a:t> </a:t>
                          </a:r>
                          <a:endParaRPr lang="fr-FR" sz="4000" b="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171631">
                    <a:tc>
                      <a:txBody>
                        <a:bodyPr/>
                        <a:lstStyle/>
                        <a:p>
                          <a:pPr algn="ctr"/>
                          <a:endParaRPr lang="fr-FR" sz="1800" dirty="0" smtClean="0"/>
                        </a:p>
                        <a:p>
                          <a:pPr algn="ctr"/>
                          <a:r>
                            <a:rPr lang="fr-FR" sz="3200" dirty="0" smtClean="0"/>
                            <a:t>a.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32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200" b="0" i="1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3200" b="0" i="1" smtClean="0">
                                      <a:latin typeface="Cambria Math"/>
                                    </a:rPr>
                                    <m:t>𝑥</m:t>
                                  </m:r>
                                </m:den>
                              </m:f>
                              <m:r>
                                <a:rPr lang="fr-FR" sz="3200" i="1" smtClean="0">
                                  <a:latin typeface="Cambria Math"/>
                                  <a:ea typeface="Cambria Math"/>
                                </a:rPr>
                                <m:t>&lt;</m:t>
                              </m:r>
                              <m:r>
                                <a:rPr lang="fr-FR" sz="3200" b="0" i="1" smtClean="0">
                                  <a:latin typeface="Cambria Math"/>
                                  <a:ea typeface="Cambria Math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fr-FR" sz="32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200" b="0" i="1" smtClean="0">
                                      <a:latin typeface="Cambria Math"/>
                                      <a:ea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3200" b="0" i="1" smtClean="0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endParaRPr lang="fr-FR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18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b.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32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200" b="0" i="1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3200" b="0" i="1" smtClean="0">
                                      <a:latin typeface="Cambria Math"/>
                                    </a:rPr>
                                    <m:t>𝑥</m:t>
                                  </m:r>
                                </m:den>
                              </m:f>
                              <m:r>
                                <a:rPr lang="fr-FR" sz="3200" b="0" i="1" smtClean="0">
                                  <a:latin typeface="Cambria Math"/>
                                  <a:ea typeface="Cambria Math"/>
                                </a:rPr>
                                <m:t>&gt;2</m:t>
                              </m:r>
                            </m:oMath>
                          </a14:m>
                          <a:endParaRPr lang="fr-FR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18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c.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32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200" b="0" i="1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3200" b="0" i="1" smtClean="0">
                                      <a:latin typeface="Cambria Math"/>
                                    </a:rPr>
                                    <m:t>𝑥</m:t>
                                  </m:r>
                                </m:den>
                              </m:f>
                              <m:r>
                                <a:rPr lang="fr-FR" sz="3200" b="0" i="1" smtClean="0">
                                  <a:latin typeface="Cambria Math"/>
                                  <a:ea typeface="Cambria Math"/>
                                </a:rPr>
                                <m:t>&gt;−</m:t>
                              </m:r>
                              <m:f>
                                <m:fPr>
                                  <m:ctrlPr>
                                    <a:rPr lang="fr-FR" sz="32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200" b="0" i="1" smtClean="0">
                                      <a:latin typeface="Cambria Math"/>
                                      <a:ea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3200" b="0" i="1" smtClean="0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endParaRPr lang="fr-FR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18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d. 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0" i="0" smtClean="0">
                                  <a:latin typeface="Cambria Math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fr-FR" sz="32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200" b="0" i="1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3200" b="0" i="1" smtClean="0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fr-FR" sz="3200" i="1" smtClean="0">
                                  <a:latin typeface="Cambria Math"/>
                                  <a:ea typeface="Cambria Math"/>
                                </a:rPr>
                                <m:t>&lt;</m:t>
                              </m:r>
                              <m:f>
                                <m:fPr>
                                  <m:ctrlPr>
                                    <a:rPr lang="fr-FR" sz="32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200" b="0" i="1" smtClean="0">
                                      <a:latin typeface="Cambria Math"/>
                                      <a:ea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3200" b="0" i="1" smtClean="0">
                                      <a:latin typeface="Cambria Math"/>
                                      <a:ea typeface="Cambria Math"/>
                                    </a:rPr>
                                    <m:t>𝑥</m:t>
                                  </m:r>
                                </m:den>
                              </m:f>
                              <m:r>
                                <a:rPr lang="fr-FR" sz="3200" b="0" i="1" smtClean="0">
                                  <a:latin typeface="Cambria Math"/>
                                  <a:ea typeface="Cambria Math"/>
                                </a:rPr>
                                <m:t>&lt;0</m:t>
                              </m:r>
                            </m:oMath>
                          </a14:m>
                          <a:endParaRPr lang="fr-FR" sz="32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au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00784531"/>
                  </p:ext>
                </p:extLst>
              </p:nvPr>
            </p:nvGraphicFramePr>
            <p:xfrm>
              <a:off x="0" y="25121"/>
              <a:ext cx="9144000" cy="1963719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2195736"/>
                    <a:gridCol w="2016224"/>
                    <a:gridCol w="2304256"/>
                    <a:gridCol w="2627784"/>
                  </a:tblGrid>
                  <a:tr h="792088">
                    <a:tc gridSpan="4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t="-13846" b="-148462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171631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t="-77083" r="-316667" b="-5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108761" t="-77083" r="-244411" b="-5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182804" t="-77083" r="-114021" b="-5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248028" t="-77083" b="-521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pic>
        <p:nvPicPr>
          <p:cNvPr id="7" name="Image 6" descr="C:\Users\auderi\AppData\Local\Temp\geogebra.pn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6635" y="2101602"/>
            <a:ext cx="4629621" cy="21914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323387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554301749"/>
                  </p:ext>
                </p:extLst>
              </p:nvPr>
            </p:nvGraphicFramePr>
            <p:xfrm>
              <a:off x="0" y="4573622"/>
              <a:ext cx="9144000" cy="2239754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1763688"/>
                    <a:gridCol w="2448272"/>
                    <a:gridCol w="2376264"/>
                    <a:gridCol w="2555776"/>
                  </a:tblGrid>
                  <a:tr h="1084345">
                    <a:tc gridSpan="4"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4000" b="0" baseline="0" dirty="0" smtClean="0"/>
                            <a:t>Si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4000" b="0" i="1" baseline="0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4000" b="0" i="1" baseline="0" smtClean="0">
                                      <a:latin typeface="Cambria Math"/>
                                      <a:ea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4000" b="0" i="1" baseline="0" smtClean="0">
                                      <a:latin typeface="Cambria Math"/>
                                      <a:ea typeface="Cambria Math"/>
                                    </a:rPr>
                                    <m:t>5</m:t>
                                  </m:r>
                                </m:den>
                              </m:f>
                              <m:r>
                                <a:rPr lang="fr-FR" sz="4000" b="0" i="1" baseline="0" smtClean="0">
                                  <a:latin typeface="Cambria Math"/>
                                  <a:ea typeface="Cambria Math"/>
                                </a:rPr>
                                <m:t>&lt;</m:t>
                              </m:r>
                              <m:r>
                                <a:rPr lang="fr-FR" sz="4000" b="0" i="1" baseline="0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fr-FR" sz="4000" b="0" i="1" baseline="0" smtClean="0">
                                  <a:latin typeface="Cambria Math"/>
                                  <a:ea typeface="Cambria Math"/>
                                </a:rPr>
                                <m:t>&lt;5</m:t>
                              </m:r>
                            </m:oMath>
                          </a14:m>
                          <a:r>
                            <a:rPr lang="fr-FR" sz="4000" b="0" baseline="0" dirty="0" smtClean="0"/>
                            <a:t> alors …</a:t>
                          </a:r>
                          <a:r>
                            <a:rPr lang="fr-FR" sz="4000" b="0" dirty="0" smtClean="0"/>
                            <a:t>  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155409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18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>
                              <a:solidFill>
                                <a:schemeClr val="dk1"/>
                              </a:solidFill>
                            </a:rPr>
                            <a:t>a</a:t>
                          </a:r>
                          <a:r>
                            <a:rPr lang="fr-FR" sz="3200" dirty="0" smtClean="0">
                              <a:solidFill>
                                <a:schemeClr val="tx1"/>
                              </a:solidFill>
                            </a:rPr>
                            <a:t>.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32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200" b="0" i="1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3200" b="0" i="1" smtClean="0">
                                      <a:latin typeface="Cambria Math"/>
                                    </a:rPr>
                                    <m:t>𝑥</m:t>
                                  </m:r>
                                </m:den>
                              </m:f>
                              <m:r>
                                <a:rPr lang="fr-FR" sz="3200" b="0" i="1" smtClean="0">
                                  <a:latin typeface="Cambria Math"/>
                                  <a:ea typeface="Cambria Math"/>
                                </a:rPr>
                                <m:t>&gt;5</m:t>
                              </m:r>
                            </m:oMath>
                          </a14:m>
                          <a:endParaRPr lang="fr-FR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18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b.</a:t>
                          </a:r>
                          <a:r>
                            <a:rPr lang="fr-FR" sz="3200" baseline="0" dirty="0" smtClean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fr-FR" sz="2800" b="0" i="0" baseline="0" smtClean="0">
                                  <a:latin typeface="Cambria Math"/>
                                </a:rPr>
                                <m:t>5</m:t>
                              </m:r>
                              <m:r>
                                <a:rPr lang="fr-FR" sz="2800" b="0" i="1" baseline="0" smtClean="0">
                                  <a:latin typeface="Cambria Math"/>
                                  <a:ea typeface="Cambria Math"/>
                                </a:rPr>
                                <m:t>&gt;</m:t>
                              </m:r>
                              <m:f>
                                <m:fPr>
                                  <m:ctrlPr>
                                    <a:rPr lang="fr-FR" sz="28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2800" b="0" i="1" smtClean="0">
                                      <a:latin typeface="Cambria Math"/>
                                      <a:ea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2800" b="0" i="1" smtClean="0">
                                      <a:latin typeface="Cambria Math"/>
                                      <a:ea typeface="Cambria Math"/>
                                    </a:rPr>
                                    <m:t>𝑥</m:t>
                                  </m:r>
                                </m:den>
                              </m:f>
                              <m:r>
                                <a:rPr lang="fr-FR" sz="2800" b="0" i="1" smtClean="0">
                                  <a:latin typeface="Cambria Math"/>
                                  <a:ea typeface="Cambria Math"/>
                                </a:rPr>
                                <m:t>&gt;0,2</m:t>
                              </m:r>
                            </m:oMath>
                          </a14:m>
                          <a:r>
                            <a:rPr lang="fr-FR" sz="3200" baseline="0" dirty="0" smtClean="0"/>
                            <a:t> </a:t>
                          </a:r>
                          <a:endParaRPr lang="fr-FR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18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c. </a:t>
                          </a:r>
                          <a14:m>
                            <m:oMath xmlns:m="http://schemas.openxmlformats.org/officeDocument/2006/math">
                              <m:r>
                                <a:rPr lang="fr-FR" sz="2800" b="0" i="0" smtClean="0"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  <m:r>
                                <a:rPr lang="fr-FR" sz="2800" i="1" smtClean="0">
                                  <a:latin typeface="Cambria Math"/>
                                  <a:ea typeface="Cambria Math"/>
                                </a:rPr>
                                <m:t>&lt;</m:t>
                              </m:r>
                              <m:f>
                                <m:fPr>
                                  <m:ctrlPr>
                                    <a:rPr lang="fr-FR" sz="28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2800" b="0" i="1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2800" b="0" i="1" smtClean="0">
                                      <a:latin typeface="Cambria Math"/>
                                    </a:rPr>
                                    <m:t>𝑥</m:t>
                                  </m:r>
                                </m:den>
                              </m:f>
                              <m:r>
                                <a:rPr lang="fr-FR" sz="2800" i="1" smtClean="0">
                                  <a:latin typeface="Cambria Math"/>
                                  <a:ea typeface="Cambria Math"/>
                                </a:rPr>
                                <m:t>&lt;</m:t>
                              </m:r>
                              <m:r>
                                <a:rPr lang="fr-FR" sz="2800" b="0" i="1" smtClean="0">
                                  <a:latin typeface="Cambria Math"/>
                                  <a:ea typeface="Cambria Math"/>
                                </a:rPr>
                                <m:t>0,2</m:t>
                              </m:r>
                            </m:oMath>
                          </a14:m>
                          <a:endParaRPr lang="fr-FR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18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d. </a:t>
                          </a:r>
                          <a14:m>
                            <m:oMath xmlns:m="http://schemas.openxmlformats.org/officeDocument/2006/math">
                              <m:r>
                                <a:rPr lang="fr-FR" sz="2800" b="0" i="0" smtClean="0">
                                  <a:latin typeface="Cambria Math"/>
                                  <a:ea typeface="Cambria Math"/>
                                </a:rPr>
                                <m:t>0,2</m:t>
                              </m:r>
                              <m:r>
                                <a:rPr lang="fr-FR" sz="2800" i="1" smtClean="0">
                                  <a:latin typeface="Cambria Math"/>
                                  <a:ea typeface="Cambria Math"/>
                                </a:rPr>
                                <m:t>&lt;</m:t>
                              </m:r>
                              <m:f>
                                <m:fPr>
                                  <m:ctrlPr>
                                    <a:rPr lang="fr-FR" sz="28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2800" b="0" i="1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2800" b="0" i="1" smtClean="0">
                                      <a:latin typeface="Cambria Math"/>
                                    </a:rPr>
                                    <m:t>𝑥</m:t>
                                  </m:r>
                                </m:den>
                              </m:f>
                              <m:r>
                                <a:rPr lang="fr-FR" sz="2800" b="0" i="1" smtClean="0">
                                  <a:latin typeface="Cambria Math"/>
                                  <a:ea typeface="Cambria Math"/>
                                </a:rPr>
                                <m:t>&lt;5</m:t>
                              </m:r>
                            </m:oMath>
                          </a14:m>
                          <a:endParaRPr lang="fr-FR" sz="28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554301749"/>
                  </p:ext>
                </p:extLst>
              </p:nvPr>
            </p:nvGraphicFramePr>
            <p:xfrm>
              <a:off x="0" y="4573622"/>
              <a:ext cx="9144000" cy="2239754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1763688"/>
                    <a:gridCol w="2448272"/>
                    <a:gridCol w="2376264"/>
                    <a:gridCol w="2555776"/>
                  </a:tblGrid>
                  <a:tr h="1084345">
                    <a:tc gridSpan="4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467" t="-2247" r="-467" b="-112360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155409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2422" t="-95789" r="-421453" b="-526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73632" t="-95789" r="-202985" b="-526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78974" t="-95789" r="-109231" b="-526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259666" t="-95789" r="-1671" b="-5263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6" name="Espace réservé du contenu 5"/>
          <p:cNvSpPr>
            <a:spLocks noGrp="1"/>
          </p:cNvSpPr>
          <p:nvPr>
            <p:ph sz="half" idx="1"/>
          </p:nvPr>
        </p:nvSpPr>
        <p:spPr>
          <a:xfrm>
            <a:off x="0" y="2492896"/>
            <a:ext cx="9036496" cy="1828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6600" dirty="0" smtClean="0"/>
              <a:t>N°7</a:t>
            </a:r>
            <a:endParaRPr lang="fr-FR" sz="6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" name="Tableau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07587538"/>
                  </p:ext>
                </p:extLst>
              </p:nvPr>
            </p:nvGraphicFramePr>
            <p:xfrm>
              <a:off x="0" y="25121"/>
              <a:ext cx="9144000" cy="2107735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1763688"/>
                    <a:gridCol w="2448272"/>
                    <a:gridCol w="2160240"/>
                    <a:gridCol w="2771800"/>
                  </a:tblGrid>
                  <a:tr h="1027615"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fr-FR" sz="4000" b="0" baseline="0" dirty="0" smtClean="0"/>
                            <a:t>Si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4000" b="0" i="1" baseline="0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4000" b="0" i="1" baseline="0" smtClean="0">
                                      <a:latin typeface="Cambria Math"/>
                                      <a:ea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4000" b="0" i="1" baseline="0" smtClean="0">
                                      <a:latin typeface="Cambria Math"/>
                                      <a:ea typeface="Cambria Math"/>
                                    </a:rPr>
                                    <m:t>10</m:t>
                                  </m:r>
                                </m:den>
                              </m:f>
                              <m:r>
                                <a:rPr lang="fr-FR" sz="4000" b="0" i="1" baseline="0" smtClean="0">
                                  <a:latin typeface="Cambria Math"/>
                                  <a:ea typeface="Cambria Math"/>
                                </a:rPr>
                                <m:t>&lt;</m:t>
                              </m:r>
                              <m:r>
                                <a:rPr lang="fr-FR" sz="4000" b="0" i="1" baseline="0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fr-FR" sz="4000" b="0" i="1" baseline="0" smtClean="0">
                                  <a:latin typeface="Cambria Math"/>
                                  <a:ea typeface="Cambria Math"/>
                                </a:rPr>
                                <m:t>&lt;1</m:t>
                              </m:r>
                            </m:oMath>
                          </a14:m>
                          <a:r>
                            <a:rPr lang="fr-FR" sz="4000" b="0" baseline="0" dirty="0" smtClean="0"/>
                            <a:t> alors …</a:t>
                          </a:r>
                          <a:r>
                            <a:rPr lang="fr-FR" sz="4000" b="0" dirty="0" smtClean="0"/>
                            <a:t> </a:t>
                          </a:r>
                          <a:endParaRPr lang="fr-FR" sz="4000" b="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080120">
                    <a:tc>
                      <a:txBody>
                        <a:bodyPr/>
                        <a:lstStyle/>
                        <a:p>
                          <a:pPr algn="ctr"/>
                          <a:endParaRPr lang="fr-FR" sz="1800" dirty="0" smtClean="0"/>
                        </a:p>
                        <a:p>
                          <a:pPr algn="ctr"/>
                          <a:r>
                            <a:rPr lang="fr-FR" sz="3200" dirty="0" smtClean="0"/>
                            <a:t>a.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28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2800" b="0" i="1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2800" b="0" i="1" smtClean="0">
                                      <a:latin typeface="Cambria Math"/>
                                    </a:rPr>
                                    <m:t>𝑥</m:t>
                                  </m:r>
                                </m:den>
                              </m:f>
                              <m:r>
                                <a:rPr lang="fr-FR" sz="2800" b="0" i="1" smtClean="0">
                                  <a:latin typeface="Cambria Math"/>
                                  <a:ea typeface="Cambria Math"/>
                                </a:rPr>
                                <m:t>&gt;10</m:t>
                              </m:r>
                            </m:oMath>
                          </a14:m>
                          <a:endParaRPr lang="fr-FR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18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b. </a:t>
                          </a:r>
                          <a14:m>
                            <m:oMath xmlns:m="http://schemas.openxmlformats.org/officeDocument/2006/math">
                              <m:r>
                                <a:rPr lang="fr-FR" sz="2800" b="0" i="0" smtClean="0"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  <m:r>
                                <a:rPr lang="fr-FR" sz="2800" i="1" smtClean="0">
                                  <a:latin typeface="Cambria Math"/>
                                  <a:ea typeface="Cambria Math"/>
                                </a:rPr>
                                <m:t>&lt;</m:t>
                              </m:r>
                              <m:f>
                                <m:fPr>
                                  <m:ctrlPr>
                                    <a:rPr lang="fr-FR" sz="28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2800" b="0" i="1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2800" b="0" i="1" smtClean="0">
                                      <a:latin typeface="Cambria Math"/>
                                    </a:rPr>
                                    <m:t>𝑥</m:t>
                                  </m:r>
                                </m:den>
                              </m:f>
                              <m:r>
                                <a:rPr lang="fr-FR" sz="2800" b="0" i="1" smtClean="0">
                                  <a:latin typeface="Cambria Math"/>
                                  <a:ea typeface="Cambria Math"/>
                                </a:rPr>
                                <m:t>&lt;10</m:t>
                              </m:r>
                            </m:oMath>
                          </a14:m>
                          <a:endParaRPr lang="fr-FR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18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c. </a:t>
                          </a:r>
                          <a14:m>
                            <m:oMath xmlns:m="http://schemas.openxmlformats.org/officeDocument/2006/math">
                              <m:r>
                                <a:rPr lang="fr-FR" sz="2800" b="0" i="0" smtClean="0"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  <m:r>
                                <a:rPr lang="fr-FR" sz="2800" i="1" smtClean="0">
                                  <a:latin typeface="Cambria Math"/>
                                  <a:ea typeface="Cambria Math"/>
                                </a:rPr>
                                <m:t>&lt;</m:t>
                              </m:r>
                              <m:f>
                                <m:fPr>
                                  <m:ctrlPr>
                                    <a:rPr lang="fr-FR" sz="28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2800" b="0" i="1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2800" b="0" i="1" smtClean="0">
                                      <a:latin typeface="Cambria Math"/>
                                    </a:rPr>
                                    <m:t>𝑥</m:t>
                                  </m:r>
                                </m:den>
                              </m:f>
                              <m:r>
                                <a:rPr lang="fr-FR" sz="2800" b="0" i="1" smtClean="0">
                                  <a:latin typeface="Cambria Math"/>
                                  <a:ea typeface="Cambria Math"/>
                                </a:rPr>
                                <m:t>&lt;1</m:t>
                              </m:r>
                            </m:oMath>
                          </a14:m>
                          <a:endParaRPr lang="fr-FR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18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d. </a:t>
                          </a:r>
                          <a14:m>
                            <m:oMath xmlns:m="http://schemas.openxmlformats.org/officeDocument/2006/math">
                              <m:r>
                                <a:rPr lang="fr-FR" sz="2800" b="0" i="0" smtClean="0">
                                  <a:latin typeface="Cambria Math"/>
                                </a:rPr>
                                <m:t>10</m:t>
                              </m:r>
                              <m:r>
                                <a:rPr lang="fr-FR" sz="2800" b="0" i="1" smtClean="0">
                                  <a:latin typeface="Cambria Math"/>
                                  <a:ea typeface="Cambria Math"/>
                                </a:rPr>
                                <m:t>&gt;</m:t>
                              </m:r>
                              <m:f>
                                <m:fPr>
                                  <m:ctrlPr>
                                    <a:rPr lang="fr-FR" sz="28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2800" b="0" i="1" smtClean="0">
                                      <a:latin typeface="Cambria Math"/>
                                      <a:ea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2800" b="0" i="1" smtClean="0">
                                      <a:latin typeface="Cambria Math"/>
                                      <a:ea typeface="Cambria Math"/>
                                    </a:rPr>
                                    <m:t>𝑥</m:t>
                                  </m:r>
                                </m:den>
                              </m:f>
                              <m:r>
                                <a:rPr lang="fr-FR" sz="2800" b="0" i="1" smtClean="0">
                                  <a:latin typeface="Cambria Math"/>
                                  <a:ea typeface="Cambria Math"/>
                                </a:rPr>
                                <m:t>&gt;</m:t>
                              </m:r>
                              <m:r>
                                <a:rPr lang="fr-FR" sz="2800" b="0" i="1" smtClean="0"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oMath>
                          </a14:m>
                          <a:endParaRPr lang="fr-FR" sz="28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2" name="Tableau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07587538"/>
                  </p:ext>
                </p:extLst>
              </p:nvPr>
            </p:nvGraphicFramePr>
            <p:xfrm>
              <a:off x="0" y="25121"/>
              <a:ext cx="9144000" cy="2107735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1763688"/>
                    <a:gridCol w="2448272"/>
                    <a:gridCol w="2160240"/>
                    <a:gridCol w="2771800"/>
                  </a:tblGrid>
                  <a:tr h="1027615">
                    <a:tc gridSpan="4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b="-107101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08012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t="-95480" r="-419031" b="-226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71891" t="-95480" r="-201244" b="-226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195198" t="-95480" r="-128531" b="-226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229670" t="-95480" b="-2260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pic>
        <p:nvPicPr>
          <p:cNvPr id="10" name="Image 9" descr="C:\Users\auderi\AppData\Local\Temp\geogebra.pn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6635" y="2245618"/>
            <a:ext cx="4629621" cy="21914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995898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 2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2060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322</TotalTime>
  <Words>1698</Words>
  <Application>Microsoft Office PowerPoint</Application>
  <PresentationFormat>Affichage à l'écran (4:3)</PresentationFormat>
  <Paragraphs>412</Paragraphs>
  <Slides>24</Slides>
  <Notes>24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24</vt:i4>
      </vt:variant>
    </vt:vector>
  </HeadingPairs>
  <TitlesOfParts>
    <vt:vector size="25" baseType="lpstr">
      <vt:lpstr>Thème Office</vt:lpstr>
      <vt:lpstr>Présentation PowerPoint</vt:lpstr>
      <vt:lpstr>Pour chaque question, déterminer la ou les réponses correctes : 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Correction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FIN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0</dc:title>
  <dc:creator>Marielle Séguy</dc:creator>
  <cp:lastModifiedBy>auderi</cp:lastModifiedBy>
  <cp:revision>346</cp:revision>
  <dcterms:created xsi:type="dcterms:W3CDTF">2008-11-15T15:38:50Z</dcterms:created>
  <dcterms:modified xsi:type="dcterms:W3CDTF">2015-06-22T07:01:30Z</dcterms:modified>
</cp:coreProperties>
</file>