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780" r:id="rId1"/>
  </p:sldMasterIdLst>
  <p:notesMasterIdLst>
    <p:notesMasterId r:id="rId31"/>
  </p:notesMasterIdLst>
  <p:handoutMasterIdLst>
    <p:handoutMasterId r:id="rId32"/>
  </p:handoutMasterIdLst>
  <p:sldIdLst>
    <p:sldId id="386" r:id="rId2"/>
    <p:sldId id="358" r:id="rId3"/>
    <p:sldId id="436" r:id="rId4"/>
    <p:sldId id="440" r:id="rId5"/>
    <p:sldId id="441" r:id="rId6"/>
    <p:sldId id="443" r:id="rId7"/>
    <p:sldId id="446" r:id="rId8"/>
    <p:sldId id="447" r:id="rId9"/>
    <p:sldId id="449" r:id="rId10"/>
    <p:sldId id="450" r:id="rId11"/>
    <p:sldId id="451" r:id="rId12"/>
    <p:sldId id="457" r:id="rId13"/>
    <p:sldId id="465" r:id="rId14"/>
    <p:sldId id="466" r:id="rId15"/>
    <p:sldId id="359" r:id="rId16"/>
    <p:sldId id="438" r:id="rId17"/>
    <p:sldId id="468" r:id="rId18"/>
    <p:sldId id="469" r:id="rId19"/>
    <p:sldId id="442" r:id="rId20"/>
    <p:sldId id="444" r:id="rId21"/>
    <p:sldId id="448" r:id="rId22"/>
    <p:sldId id="453" r:id="rId23"/>
    <p:sldId id="454" r:id="rId24"/>
    <p:sldId id="455" r:id="rId25"/>
    <p:sldId id="456" r:id="rId26"/>
    <p:sldId id="462" r:id="rId27"/>
    <p:sldId id="460" r:id="rId28"/>
    <p:sldId id="464" r:id="rId29"/>
    <p:sldId id="360" r:id="rId30"/>
  </p:sldIdLst>
  <p:sldSz cx="9144000" cy="6858000" type="screen4x3"/>
  <p:notesSz cx="6858000" cy="9144000"/>
  <p:defaultTextStyle>
    <a:defPPr>
      <a:defRPr lang="fr-FR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42C8"/>
    <a:srgbClr val="FF9933"/>
    <a:srgbClr val="33CC33"/>
    <a:srgbClr val="B4F147"/>
    <a:srgbClr val="007434"/>
    <a:srgbClr val="FFECAF"/>
    <a:srgbClr val="FFD757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Aucun style, grille du tablea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1" autoAdjust="0"/>
    <p:restoredTop sz="95027" autoAdjust="0"/>
  </p:normalViewPr>
  <p:slideViewPr>
    <p:cSldViewPr>
      <p:cViewPr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04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418EEB04-BC24-4428-9D6D-0656CB854BA1}" type="datetimeFigureOut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fr-FR"/>
              <a:t>MS</a:t>
            </a:r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C06B74E2-E66B-4339-B677-A165CA0F19B5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934562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754DC26B-0B09-4882-A29E-90953D39772D}" type="datetimeFigureOut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fr-FR" noProof="0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  <a:endParaRPr lang="fr-FR" noProof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fr-FR"/>
              <a:t>MS</a:t>
            </a:r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287A2519-18BD-4B50-9E50-B657487F6756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7004101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smtClean="0"/>
          </a:p>
        </p:txBody>
      </p:sp>
      <p:sp>
        <p:nvSpPr>
          <p:cNvPr id="28676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4949D494-3221-4F9F-AA6E-8D4126525EAC}" type="slidenum">
              <a:rPr lang="fr-FR" smtClean="0"/>
              <a:pPr/>
              <a:t>0</a:t>
            </a:fld>
            <a:endParaRPr lang="fr-F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9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10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55FB81-E0CA-469B-9F4F-45BC716B06E0}" type="slidenum">
              <a:rPr lang="fr-FR" smtClean="0"/>
              <a:pPr/>
              <a:t>11</a:t>
            </a:fld>
            <a:endParaRPr lang="fr-FR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12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13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 smtClean="0"/>
          </a:p>
        </p:txBody>
      </p:sp>
      <p:sp>
        <p:nvSpPr>
          <p:cNvPr id="4198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B9A053AA-D6F6-4FB5-A2B3-72E3A9B8DA46}" type="slidenum">
              <a:rPr lang="fr-FR" smtClean="0"/>
              <a:pPr/>
              <a:t>14</a:t>
            </a:fld>
            <a:endParaRPr lang="fr-FR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55FB81-E0CA-469B-9F4F-45BC716B06E0}" type="slidenum">
              <a:rPr lang="fr-FR" smtClean="0"/>
              <a:pPr/>
              <a:t>15</a:t>
            </a:fld>
            <a:endParaRPr lang="fr-FR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16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17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18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55FB81-E0CA-469B-9F4F-45BC716B06E0}" type="slidenum">
              <a:rPr lang="fr-FR" smtClean="0"/>
              <a:pPr/>
              <a:t>1</a:t>
            </a:fld>
            <a:endParaRPr lang="fr-F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19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55FB81-E0CA-469B-9F4F-45BC716B06E0}" type="slidenum">
              <a:rPr lang="fr-FR" smtClean="0"/>
              <a:pPr/>
              <a:t>20</a:t>
            </a:fld>
            <a:endParaRPr lang="fr-FR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21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22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23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24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55FB81-E0CA-469B-9F4F-45BC716B06E0}" type="slidenum">
              <a:rPr lang="fr-FR" smtClean="0"/>
              <a:pPr/>
              <a:t>25</a:t>
            </a:fld>
            <a:endParaRPr lang="fr-FR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26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27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1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 smtClean="0"/>
          </a:p>
        </p:txBody>
      </p:sp>
      <p:sp>
        <p:nvSpPr>
          <p:cNvPr id="53252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3F726F8-1A9C-4622-B570-65EB5251A588}" type="slidenum">
              <a:rPr lang="fr-FR" smtClean="0"/>
              <a:pPr/>
              <a:t>28</a:t>
            </a:fld>
            <a:endParaRPr lang="fr-F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2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3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4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5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fr-FR" altLang="fr-FR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355FB81-E0CA-469B-9F4F-45BC716B06E0}" type="slidenum">
              <a:rPr lang="fr-FR" smtClean="0"/>
              <a:pPr/>
              <a:t>6</a:t>
            </a:fld>
            <a:endParaRPr lang="fr-F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7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7" name="Espace réservé des commentair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fr-FR" altLang="fr-FR" dirty="0" smtClean="0"/>
          </a:p>
        </p:txBody>
      </p:sp>
      <p:sp>
        <p:nvSpPr>
          <p:cNvPr id="31748" name="Espace réservé du numéro de diapositiv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028B1496-D464-4F40-A3FA-728E202A93EB}" type="slidenum">
              <a:rPr lang="fr-FR" smtClean="0"/>
              <a:pPr/>
              <a:t>8</a:t>
            </a:fld>
            <a:endParaRPr lang="fr-FR" smtClean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fr-FR"/>
              <a:t>MS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8CA77-A620-4737-99AA-CF7CC8FA47BC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DE190-59B5-46EC-BF5F-5B2BA83B53F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97BF06-981B-42A8-BFA4-6FCC0DDB2F24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AE384-CADC-484B-81DF-7DB6F673886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061A0-1DAA-4B3A-83CF-144B4DD67560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25032B-0E45-499A-9E2A-324CAB3964C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AA560E-978C-42E5-BB0F-8C33BFA86DDF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4D5A7-3B35-4D41-BB22-D7B415BF7C10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9F24D-7ACC-4D1F-89AD-1F29B5B18153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032450-E6F7-4F09-9C7A-F75608D4DA82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7FFF6-C1C7-4D70-A045-E4652DB107C4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9B1F7-A550-4363-B00A-68A0C63EEFA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F56E8-74A3-4FB4-A634-53FB1ADABB4D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8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D8EFA-36C9-41CF-8F8C-515E4E413D31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396EF5-4A0D-4050-AE27-1D2EFF5038A4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4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4E3B2A-E44E-4453-9D4D-13448D2C49FE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1E58F-4217-45B0-B5FD-74BE3916CEFE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E6DF2-B156-4A33-A286-9CB8F7CD728B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EE3C4-C6B5-4CFA-874B-B9543E7AA09D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C6D4E-BD9B-4154-8F4F-2C9F9D95924A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4215F7-03DF-4D8E-9227-D04A83C1B1EF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0FF6C-7DFE-4645-A697-78619AD2223C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alpha val="30196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 style du titre</a:t>
            </a:r>
          </a:p>
        </p:txBody>
      </p:sp>
      <p:sp>
        <p:nvSpPr>
          <p:cNvPr id="22531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smtClean="0"/>
              <a:t>Cliquez pour modifier les styles du texte du masque</a:t>
            </a:r>
          </a:p>
          <a:p>
            <a:pPr lvl="1"/>
            <a:r>
              <a:rPr lang="fr-FR" altLang="fr-FR" smtClean="0"/>
              <a:t>Deuxième niveau</a:t>
            </a:r>
          </a:p>
          <a:p>
            <a:pPr lvl="2"/>
            <a:r>
              <a:rPr lang="fr-FR" altLang="fr-FR" smtClean="0"/>
              <a:t>Troisième niveau</a:t>
            </a:r>
          </a:p>
          <a:p>
            <a:pPr lvl="3"/>
            <a:r>
              <a:rPr lang="fr-FR" altLang="fr-FR" smtClean="0"/>
              <a:t>Quatrième niveau</a:t>
            </a:r>
          </a:p>
          <a:p>
            <a:pPr lvl="4"/>
            <a:r>
              <a:rPr lang="fr-FR" altLang="fr-FR" smtClean="0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32CDFE3-D742-4625-91DF-9FEAF6270284}" type="datetime1">
              <a:rPr lang="fr-FR"/>
              <a:pPr>
                <a:defRPr/>
              </a:pPr>
              <a:t>01/07/2016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  <a:cs typeface="Arial" charset="0"/>
              </a:defRPr>
            </a:lvl1pPr>
          </a:lstStyle>
          <a:p>
            <a:pPr>
              <a:defRPr/>
            </a:pPr>
            <a:fld id="{0F56F000-3D4A-4A7A-920C-3F12F4A59813}" type="slidenum">
              <a:rPr lang="fr-FR"/>
              <a:pPr>
                <a:defRPr/>
              </a:pPr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>
    <p:dissolve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2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3.png"/><Relationship Id="rId4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4.png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0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0.png"/><Relationship Id="rId5" Type="http://schemas.openxmlformats.org/officeDocument/2006/relationships/image" Target="../media/image18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0" y="4032250"/>
            <a:ext cx="914400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fr-FR" sz="2400" dirty="0">
                <a:latin typeface="Arial" pitchFamily="34" charset="0"/>
                <a:ea typeface="+mj-ea"/>
                <a:cs typeface="Arial" pitchFamily="34" charset="0"/>
              </a:rPr>
              <a:t>Calcul mental et automatismes – IREM de Clermont-Ferrand</a:t>
            </a:r>
          </a:p>
        </p:txBody>
      </p:sp>
      <p:sp>
        <p:nvSpPr>
          <p:cNvPr id="5" name="Rectangle à coins arrondis 4"/>
          <p:cNvSpPr/>
          <p:nvPr/>
        </p:nvSpPr>
        <p:spPr>
          <a:xfrm>
            <a:off x="612775" y="1151931"/>
            <a:ext cx="7918450" cy="2880319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6000" b="1" cap="small" smtClean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Fonctions </a:t>
            </a:r>
            <a:r>
              <a:rPr lang="fr-FR" sz="6000" b="1" cap="small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homographiques</a:t>
            </a:r>
            <a:r>
              <a:rPr lang="fr-FR" sz="6600" b="1" cap="small" dirty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/>
            </a:r>
            <a:br>
              <a:rPr lang="fr-FR" sz="6600" b="1" cap="small" dirty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</a:br>
            <a:r>
              <a:rPr lang="fr-FR" sz="6600" b="1" cap="small" dirty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Série </a:t>
            </a:r>
            <a:r>
              <a:rPr lang="fr-FR" sz="6600" b="1" cap="small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2</a:t>
            </a:r>
            <a:endParaRPr lang="fr-FR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N°7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1907704" y="151014"/>
                <a:ext cx="2378600" cy="9089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+2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151014"/>
                <a:ext cx="2378600" cy="90896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 descr="C:\Users\auderi\AppData\Local\Temp\geogebra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712968" cy="544522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6436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N°8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681448" y="150501"/>
                <a:ext cx="2386872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1448" y="150501"/>
                <a:ext cx="2386872" cy="83022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1907704" y="151014"/>
                <a:ext cx="2378600" cy="9089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+2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151014"/>
                <a:ext cx="2378600" cy="90896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 8" descr="C:\Users\auderi\AppData\Local\Temp\geogebra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712968" cy="544522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0684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Résoudre graphiquement l’équation ou l’inéquation </a:t>
            </a:r>
            <a:b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donnée.</a:t>
            </a:r>
            <a:endParaRPr lang="fr-FR" sz="6000" dirty="0">
              <a:solidFill>
                <a:srgbClr val="0042C8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755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N°9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787434" y="1275585"/>
                <a:ext cx="7672998" cy="90172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</a:rPr>
                        <m:t>o</m:t>
                      </m:r>
                      <m:r>
                        <a:rPr lang="fr-FR" sz="2800" b="0" i="0" smtClean="0">
                          <a:latin typeface="Cambria Math"/>
                        </a:rPr>
                        <m:t>ù</m:t>
                      </m:r>
                      <m:r>
                        <a:rPr lang="fr-FR" sz="2800" b="0" i="1" smtClean="0">
                          <a:latin typeface="Cambria Math"/>
                        </a:rPr>
                        <m:t> </m:t>
                      </m:r>
                      <m:r>
                        <a:rPr lang="fr-FR" sz="2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−1 </m:t>
                          </m:r>
                        </m:den>
                      </m:f>
                      <m:r>
                        <a:rPr lang="fr-FR" sz="2800" b="0" i="0" smtClean="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</a:rPr>
                        <m:t>pour</m:t>
                      </m:r>
                      <m:r>
                        <a:rPr lang="fr-FR" sz="2800" b="0" i="1" smtClean="0">
                          <a:latin typeface="Cambria Math"/>
                        </a:rPr>
                        <m:t> </m:t>
                      </m:r>
                      <m:r>
                        <a:rPr lang="fr-FR" sz="2800" b="0" i="1" smtClean="0">
                          <a:latin typeface="Cambria Math"/>
                        </a:rPr>
                        <m:t>𝑥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≠</m:t>
                      </m:r>
                      <m:f>
                        <m:fPr>
                          <m:ctrlPr>
                            <a:rPr lang="fr-FR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fr-FR" sz="2800" b="0" i="0" smtClean="0">
                          <a:latin typeface="Cambria Math"/>
                          <a:ea typeface="Cambria Math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  <a:ea typeface="Cambria Math"/>
                        </a:rPr>
                        <m:t>et</m:t>
                      </m:r>
                      <m:r>
                        <a:rPr lang="fr-FR" sz="2800" b="0" i="0" smtClean="0">
                          <a:latin typeface="Cambria Math"/>
                          <a:ea typeface="Cambria Math"/>
                        </a:rPr>
                        <m:t>  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𝑔</m:t>
                      </m:r>
                      <m:d>
                        <m:dPr>
                          <m:ctrlPr>
                            <a:rPr lang="fr-FR" sz="28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=2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+1 </m:t>
                      </m:r>
                    </m:oMath>
                  </m:oMathPara>
                </a14:m>
                <a:endParaRPr lang="fr-FR" sz="2800" i="1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34" y="1275585"/>
                <a:ext cx="7672998" cy="90172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3429563" y="280263"/>
                <a:ext cx="304371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4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000" b="0" i="1" smtClean="0">
                          <a:latin typeface="Cambria Math"/>
                        </a:rPr>
                        <m:t>=</m:t>
                      </m:r>
                      <m:r>
                        <a:rPr lang="fr-FR" sz="4000" b="0" i="1" smtClean="0">
                          <a:latin typeface="Cambria Math"/>
                        </a:rPr>
                        <m:t>𝑔</m:t>
                      </m:r>
                      <m:r>
                        <a:rPr lang="fr-FR" sz="4000" b="0" i="1" smtClean="0">
                          <a:latin typeface="Cambria Math"/>
                        </a:rPr>
                        <m:t>(</m:t>
                      </m:r>
                      <m:r>
                        <a:rPr lang="fr-FR" sz="4000" b="0" i="1" smtClean="0">
                          <a:latin typeface="Cambria Math"/>
                        </a:rPr>
                        <m:t>𝑥</m:t>
                      </m:r>
                      <m:r>
                        <a:rPr lang="fr-FR" sz="4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563" y="280263"/>
                <a:ext cx="3043718" cy="7078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Image 12"/>
          <p:cNvPicPr/>
          <p:nvPr/>
        </p:nvPicPr>
        <p:blipFill>
          <a:blip r:embed="rId5"/>
          <a:stretch>
            <a:fillRect/>
          </a:stretch>
        </p:blipFill>
        <p:spPr>
          <a:xfrm>
            <a:off x="801574" y="2195774"/>
            <a:ext cx="7658858" cy="468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98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N°10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787434" y="1275585"/>
                <a:ext cx="7672998" cy="90172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</a:rPr>
                        <m:t>o</m:t>
                      </m:r>
                      <m:r>
                        <a:rPr lang="fr-FR" sz="2800" b="0" i="0" smtClean="0">
                          <a:latin typeface="Cambria Math"/>
                        </a:rPr>
                        <m:t>ù</m:t>
                      </m:r>
                      <m:r>
                        <a:rPr lang="fr-FR" sz="2800" b="0" i="1" smtClean="0">
                          <a:latin typeface="Cambria Math"/>
                        </a:rPr>
                        <m:t> </m:t>
                      </m:r>
                      <m:r>
                        <a:rPr lang="fr-FR" sz="2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−1 </m:t>
                          </m:r>
                        </m:den>
                      </m:f>
                      <m:r>
                        <a:rPr lang="fr-FR" sz="2800" b="0" i="0" smtClean="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</a:rPr>
                        <m:t>pour</m:t>
                      </m:r>
                      <m:r>
                        <a:rPr lang="fr-FR" sz="2800" b="0" i="1" smtClean="0">
                          <a:latin typeface="Cambria Math"/>
                        </a:rPr>
                        <m:t> </m:t>
                      </m:r>
                      <m:r>
                        <a:rPr lang="fr-FR" sz="2800" b="0" i="1" smtClean="0">
                          <a:latin typeface="Cambria Math"/>
                        </a:rPr>
                        <m:t>𝑥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≠</m:t>
                      </m:r>
                      <m:f>
                        <m:fPr>
                          <m:ctrlPr>
                            <a:rPr lang="fr-FR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fr-FR" sz="2800" b="0" i="0" smtClean="0">
                          <a:latin typeface="Cambria Math"/>
                          <a:ea typeface="Cambria Math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  <a:ea typeface="Cambria Math"/>
                        </a:rPr>
                        <m:t>et</m:t>
                      </m:r>
                      <m:r>
                        <a:rPr lang="fr-FR" sz="2800" b="0" i="0" smtClean="0">
                          <a:latin typeface="Cambria Math"/>
                          <a:ea typeface="Cambria Math"/>
                        </a:rPr>
                        <m:t>  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𝑔</m:t>
                      </m:r>
                      <m:d>
                        <m:dPr>
                          <m:ctrlPr>
                            <a:rPr lang="fr-FR" sz="28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=2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+1 </m:t>
                      </m:r>
                    </m:oMath>
                  </m:oMathPara>
                </a14:m>
                <a:endParaRPr lang="fr-FR" sz="2800" i="1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34" y="1275585"/>
                <a:ext cx="7672998" cy="90172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3429563" y="280263"/>
                <a:ext cx="304532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4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000" i="1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fr-FR" sz="4000" b="0" i="1" smtClean="0">
                          <a:latin typeface="Cambria Math"/>
                        </a:rPr>
                        <m:t>𝑔</m:t>
                      </m:r>
                      <m:r>
                        <a:rPr lang="fr-FR" sz="4000" b="0" i="1" smtClean="0">
                          <a:latin typeface="Cambria Math"/>
                        </a:rPr>
                        <m:t>(</m:t>
                      </m:r>
                      <m:r>
                        <a:rPr lang="fr-FR" sz="4000" b="0" i="1" smtClean="0">
                          <a:latin typeface="Cambria Math"/>
                        </a:rPr>
                        <m:t>𝑥</m:t>
                      </m:r>
                      <m:r>
                        <a:rPr lang="fr-FR" sz="4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563" y="280263"/>
                <a:ext cx="3045321" cy="7078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Image 12"/>
          <p:cNvPicPr/>
          <p:nvPr/>
        </p:nvPicPr>
        <p:blipFill>
          <a:blip r:embed="rId5"/>
          <a:stretch>
            <a:fillRect/>
          </a:stretch>
        </p:blipFill>
        <p:spPr>
          <a:xfrm>
            <a:off x="801574" y="2195774"/>
            <a:ext cx="7658858" cy="4680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358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à coins arrondis 4"/>
          <p:cNvSpPr/>
          <p:nvPr/>
        </p:nvSpPr>
        <p:spPr>
          <a:xfrm>
            <a:off x="612775" y="2645522"/>
            <a:ext cx="7918450" cy="1448770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6000" b="1" cap="small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Correction</a:t>
            </a:r>
            <a:endParaRPr lang="fr-FR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Parmi les 3 courbes dessinées, laquelle représente la </a:t>
            </a:r>
            <a:b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fonction donnée ?</a:t>
            </a:r>
            <a:endParaRPr lang="fr-FR" sz="6000" dirty="0">
              <a:solidFill>
                <a:srgbClr val="0042C8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15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N°1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555776" y="44624"/>
                <a:ext cx="4194931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44624"/>
                <a:ext cx="4194931" cy="148002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 descr="C:\Users\auderi\AppData\Local\Temp\geogebra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84976" cy="52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0" name="Image 9" descr="C:\Users\auderi\AppData\Local\Temp\geogebra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84976" cy="52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01729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N°2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555776" y="44624"/>
                <a:ext cx="4164217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/>
                        </a:rPr>
                        <m:t>𝑔</m:t>
                      </m:r>
                      <m:d>
                        <m:d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/>
                            </a:rPr>
                            <m:t>−2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44624"/>
                <a:ext cx="4164217" cy="148002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 descr="C:\Users\auderi\AppData\Local\Temp\geogebra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84976" cy="52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8" name="Image 7" descr="C:\Users\auderi\AppData\Local\Temp\geogebra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84976" cy="52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59891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N°3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555776" y="44624"/>
                <a:ext cx="4128951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/>
                        </a:rPr>
                        <m:t>h</m:t>
                      </m:r>
                      <m:d>
                        <m:d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/>
                            </a:rPr>
                            <m:t>1−2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44624"/>
                <a:ext cx="4128951" cy="148002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 9" descr="C:\Users\auderi\AppData\Local\Temp\geogebra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84976" cy="5229201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2" name="Image 11" descr="C:\Users\auderi\AppData\Local\Temp\geogebra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84975" cy="5229199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8039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Parmi les 3 courbes dessinées, laquelle représente la </a:t>
            </a:r>
            <a:b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fonction donnée ?</a:t>
            </a:r>
            <a:endParaRPr lang="fr-FR" sz="6000" dirty="0">
              <a:solidFill>
                <a:srgbClr val="0042C8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N°4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555776" y="44624"/>
                <a:ext cx="4134850" cy="1492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/>
                        </a:rPr>
                        <m:t>𝑘</m:t>
                      </m:r>
                      <m:d>
                        <m:d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/>
                            </a:rPr>
                            <m:t>−3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+3</m:t>
                          </m:r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44624"/>
                <a:ext cx="4134850" cy="1492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Image 9" descr="C:\Users\auderi\AppData\Local\Temp\geogebra.pn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84976" cy="5229201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pic>
        <p:nvPicPr>
          <p:cNvPr id="12" name="Image 11" descr="C:\Users\auderi\AppData\Local\Temp\geogebra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784976" cy="5229201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0485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Parmi les 3 fonctions proposées, laquelle est représentée par </a:t>
            </a:r>
            <a:b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la courbe donnée ?</a:t>
            </a:r>
            <a:endParaRPr lang="fr-FR" sz="6000" dirty="0">
              <a:solidFill>
                <a:srgbClr val="0042C8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042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/>
          <p:cNvSpPr/>
          <p:nvPr/>
        </p:nvSpPr>
        <p:spPr>
          <a:xfrm>
            <a:off x="6758760" y="64987"/>
            <a:ext cx="2385240" cy="1138437"/>
          </a:xfrm>
          <a:prstGeom prst="ellipse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N°5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1907704" y="219092"/>
                <a:ext cx="2378600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219092"/>
                <a:ext cx="2378600" cy="83022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 descr="C:\Users\auderi\AppData\Local\Temp\geogebra.pn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712968" cy="544522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7440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C:\Users\auderi\AppData\Local\Temp\geogebr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712968" cy="544522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N°6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1907704" y="219092"/>
                <a:ext cx="2378600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219092"/>
                <a:ext cx="2378600" cy="83022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Ellipse 8"/>
          <p:cNvSpPr/>
          <p:nvPr/>
        </p:nvSpPr>
        <p:spPr>
          <a:xfrm>
            <a:off x="4368750" y="87635"/>
            <a:ext cx="2385240" cy="1138437"/>
          </a:xfrm>
          <a:prstGeom prst="ellipse">
            <a:avLst/>
          </a:prstGeom>
          <a:noFill/>
          <a:ln w="63500">
            <a:solidFill>
              <a:srgbClr val="33CC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98431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C:\Users\auderi\AppData\Local\Temp\geogebr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712968" cy="544522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N°7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1907704" y="151014"/>
                <a:ext cx="2378600" cy="9089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+2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151014"/>
                <a:ext cx="2378600" cy="90896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Ellipse 7"/>
          <p:cNvSpPr/>
          <p:nvPr/>
        </p:nvSpPr>
        <p:spPr>
          <a:xfrm>
            <a:off x="1983510" y="137148"/>
            <a:ext cx="2385240" cy="1138437"/>
          </a:xfrm>
          <a:prstGeom prst="ellipse">
            <a:avLst/>
          </a:prstGeom>
          <a:noFill/>
          <a:ln w="63500">
            <a:solidFill>
              <a:srgbClr val="FF99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5808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 12" descr="C:\Users\auderi\AppData\Local\Temp\geogebra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712968" cy="544522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N°8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681448" y="150501"/>
                <a:ext cx="2386872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1448" y="150501"/>
                <a:ext cx="2386872" cy="83022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1907704" y="151014"/>
                <a:ext cx="2378600" cy="90896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+2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151014"/>
                <a:ext cx="2378600" cy="90896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Ellipse 8"/>
          <p:cNvSpPr/>
          <p:nvPr/>
        </p:nvSpPr>
        <p:spPr>
          <a:xfrm>
            <a:off x="6758760" y="64987"/>
            <a:ext cx="2385240" cy="1138437"/>
          </a:xfrm>
          <a:prstGeom prst="ellipse">
            <a:avLst/>
          </a:prstGeom>
          <a:noFill/>
          <a:ln w="63500">
            <a:solidFill>
              <a:srgbClr val="004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639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Résoudre graphiquement l’équation ou l’inéquation </a:t>
            </a:r>
            <a:b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donnée.</a:t>
            </a:r>
            <a:endParaRPr lang="fr-FR" sz="6000" dirty="0">
              <a:solidFill>
                <a:srgbClr val="0042C8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504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N°9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787434" y="1275585"/>
                <a:ext cx="7672998" cy="90172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</a:rPr>
                        <m:t>o</m:t>
                      </m:r>
                      <m:r>
                        <a:rPr lang="fr-FR" sz="2800" b="0" i="0" smtClean="0">
                          <a:latin typeface="Cambria Math"/>
                        </a:rPr>
                        <m:t>ù</m:t>
                      </m:r>
                      <m:r>
                        <a:rPr lang="fr-FR" sz="2800" b="0" i="1" smtClean="0">
                          <a:latin typeface="Cambria Math"/>
                        </a:rPr>
                        <m:t> </m:t>
                      </m:r>
                      <m:r>
                        <a:rPr lang="fr-FR" sz="2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−1 </m:t>
                          </m:r>
                        </m:den>
                      </m:f>
                      <m:r>
                        <a:rPr lang="fr-FR" sz="2800" b="0" i="0" smtClean="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</a:rPr>
                        <m:t>pour</m:t>
                      </m:r>
                      <m:r>
                        <a:rPr lang="fr-FR" sz="2800" b="0" i="1" smtClean="0">
                          <a:latin typeface="Cambria Math"/>
                        </a:rPr>
                        <m:t> </m:t>
                      </m:r>
                      <m:r>
                        <a:rPr lang="fr-FR" sz="2800" b="0" i="1" smtClean="0">
                          <a:latin typeface="Cambria Math"/>
                        </a:rPr>
                        <m:t>𝑥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≠</m:t>
                      </m:r>
                      <m:f>
                        <m:fPr>
                          <m:ctrlPr>
                            <a:rPr lang="fr-FR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fr-FR" sz="2800" b="0" i="0" smtClean="0">
                          <a:latin typeface="Cambria Math"/>
                          <a:ea typeface="Cambria Math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  <a:ea typeface="Cambria Math"/>
                        </a:rPr>
                        <m:t>et</m:t>
                      </m:r>
                      <m:r>
                        <a:rPr lang="fr-FR" sz="2800" b="0" i="0" smtClean="0">
                          <a:latin typeface="Cambria Math"/>
                          <a:ea typeface="Cambria Math"/>
                        </a:rPr>
                        <m:t>  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𝑔</m:t>
                      </m:r>
                      <m:d>
                        <m:dPr>
                          <m:ctrlPr>
                            <a:rPr lang="fr-FR" sz="28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=2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+1 </m:t>
                      </m:r>
                    </m:oMath>
                  </m:oMathPara>
                </a14:m>
                <a:endParaRPr lang="fr-FR" sz="2800" i="1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34" y="1275585"/>
                <a:ext cx="7672998" cy="90172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3429563" y="280263"/>
                <a:ext cx="3043718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4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000" b="0" i="1" smtClean="0">
                          <a:latin typeface="Cambria Math"/>
                        </a:rPr>
                        <m:t>=</m:t>
                      </m:r>
                      <m:r>
                        <a:rPr lang="fr-FR" sz="4000" b="0" i="1" smtClean="0">
                          <a:latin typeface="Cambria Math"/>
                        </a:rPr>
                        <m:t>𝑔</m:t>
                      </m:r>
                      <m:r>
                        <a:rPr lang="fr-FR" sz="4000" b="0" i="1" smtClean="0">
                          <a:latin typeface="Cambria Math"/>
                        </a:rPr>
                        <m:t>(</m:t>
                      </m:r>
                      <m:r>
                        <a:rPr lang="fr-FR" sz="4000" b="0" i="1" smtClean="0">
                          <a:latin typeface="Cambria Math"/>
                        </a:rPr>
                        <m:t>𝑥</m:t>
                      </m:r>
                      <m:r>
                        <a:rPr lang="fr-FR" sz="4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563" y="280263"/>
                <a:ext cx="3043718" cy="7078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Image 12"/>
          <p:cNvPicPr/>
          <p:nvPr/>
        </p:nvPicPr>
        <p:blipFill>
          <a:blip r:embed="rId5"/>
          <a:stretch>
            <a:fillRect/>
          </a:stretch>
        </p:blipFill>
        <p:spPr>
          <a:xfrm>
            <a:off x="801574" y="2195774"/>
            <a:ext cx="7658858" cy="4680693"/>
          </a:xfrm>
          <a:prstGeom prst="rect">
            <a:avLst/>
          </a:prstGeom>
        </p:spPr>
      </p:pic>
      <p:cxnSp>
        <p:nvCxnSpPr>
          <p:cNvPr id="3" name="Connecteur droit 2"/>
          <p:cNvCxnSpPr/>
          <p:nvPr/>
        </p:nvCxnSpPr>
        <p:spPr>
          <a:xfrm>
            <a:off x="5220072" y="3501008"/>
            <a:ext cx="0" cy="1512168"/>
          </a:xfrm>
          <a:prstGeom prst="line">
            <a:avLst/>
          </a:prstGeom>
          <a:ln w="381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4067944" y="5013176"/>
            <a:ext cx="0" cy="504056"/>
          </a:xfrm>
          <a:prstGeom prst="line">
            <a:avLst/>
          </a:prstGeom>
          <a:ln w="381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à coins arrondis 14"/>
              <p:cNvSpPr/>
              <p:nvPr/>
            </p:nvSpPr>
            <p:spPr>
              <a:xfrm>
                <a:off x="828799" y="2979880"/>
                <a:ext cx="2231033" cy="953176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0000"/>
                  </a:srgbClr>
                </a:outerShdw>
                <a:softEdge rad="12700"/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6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1 </m:t>
                      </m:r>
                      <m:r>
                        <m:rPr>
                          <m:sty m:val="p"/>
                        </m:rPr>
                        <a:rPr lang="fr-FR" sz="3600" b="0" i="0" smtClean="0">
                          <a:solidFill>
                            <a:schemeClr val="accent2"/>
                          </a:solidFill>
                          <a:latin typeface="Cambria Math"/>
                        </a:rPr>
                        <m:t>et</m:t>
                      </m:r>
                      <m:r>
                        <a:rPr lang="fr-FR" sz="3600" b="0" i="1" smtClean="0">
                          <a:solidFill>
                            <a:schemeClr val="accent2"/>
                          </a:solidFill>
                          <a:latin typeface="Cambria Math"/>
                        </a:rPr>
                        <m:t> −1</m:t>
                      </m:r>
                    </m:oMath>
                  </m:oMathPara>
                </a14:m>
                <a:endParaRPr lang="fr-FR" sz="36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5" name="Rectangle à coins arrondis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8799" y="2979880"/>
                <a:ext cx="2231033" cy="953176"/>
              </a:xfrm>
              <a:prstGeom prst="round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0000"/>
                  </a:srgbClr>
                </a:outerShdw>
                <a:softEdge rad="12700"/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383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N°10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787434" y="1275585"/>
                <a:ext cx="7672998" cy="90172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</a:rPr>
                        <m:t>o</m:t>
                      </m:r>
                      <m:r>
                        <a:rPr lang="fr-FR" sz="2800" b="0" i="0" smtClean="0">
                          <a:latin typeface="Cambria Math"/>
                        </a:rPr>
                        <m:t>ù</m:t>
                      </m:r>
                      <m:r>
                        <a:rPr lang="fr-FR" sz="2800" b="0" i="1" smtClean="0">
                          <a:latin typeface="Cambria Math"/>
                        </a:rPr>
                        <m:t> </m:t>
                      </m:r>
                      <m:r>
                        <a:rPr lang="fr-FR" sz="2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−1 </m:t>
                          </m:r>
                        </m:den>
                      </m:f>
                      <m:r>
                        <a:rPr lang="fr-FR" sz="2800" b="0" i="0" smtClean="0">
                          <a:latin typeface="Cambria Math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</a:rPr>
                        <m:t>pour</m:t>
                      </m:r>
                      <m:r>
                        <a:rPr lang="fr-FR" sz="2800" b="0" i="1" smtClean="0">
                          <a:latin typeface="Cambria Math"/>
                        </a:rPr>
                        <m:t> </m:t>
                      </m:r>
                      <m:r>
                        <a:rPr lang="fr-FR" sz="2800" b="0" i="1" smtClean="0">
                          <a:latin typeface="Cambria Math"/>
                        </a:rPr>
                        <m:t>𝑥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≠</m:t>
                      </m:r>
                      <m:f>
                        <m:fPr>
                          <m:ctrlPr>
                            <a:rPr lang="fr-FR" sz="2800" b="0" i="1" smtClean="0"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1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2</m:t>
                          </m:r>
                        </m:den>
                      </m:f>
                      <m:r>
                        <a:rPr lang="fr-FR" sz="2800" b="0" i="0" smtClean="0">
                          <a:latin typeface="Cambria Math"/>
                          <a:ea typeface="Cambria Math"/>
                        </a:rPr>
                        <m:t>  </m:t>
                      </m:r>
                      <m:r>
                        <m:rPr>
                          <m:sty m:val="p"/>
                        </m:rPr>
                        <a:rPr lang="fr-FR" sz="2800" b="0" i="0" smtClean="0">
                          <a:latin typeface="Cambria Math"/>
                          <a:ea typeface="Cambria Math"/>
                        </a:rPr>
                        <m:t>et</m:t>
                      </m:r>
                      <m:r>
                        <a:rPr lang="fr-FR" sz="2800" b="0" i="0" smtClean="0">
                          <a:latin typeface="Cambria Math"/>
                          <a:ea typeface="Cambria Math"/>
                        </a:rPr>
                        <m:t>  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𝑔</m:t>
                      </m:r>
                      <m:d>
                        <m:dPr>
                          <m:ctrlPr>
                            <a:rPr lang="fr-FR" sz="2800" b="0" i="1" smtClean="0"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  <a:ea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=2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𝑥</m:t>
                      </m:r>
                      <m:r>
                        <a:rPr lang="fr-FR" sz="2800" b="0" i="1" smtClean="0">
                          <a:latin typeface="Cambria Math"/>
                          <a:ea typeface="Cambria Math"/>
                        </a:rPr>
                        <m:t>+1 </m:t>
                      </m:r>
                    </m:oMath>
                  </m:oMathPara>
                </a14:m>
                <a:endParaRPr lang="fr-FR" sz="2800" i="1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34" y="1275585"/>
                <a:ext cx="7672998" cy="90172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/>
              <p:cNvSpPr txBox="1"/>
              <p:nvPr/>
            </p:nvSpPr>
            <p:spPr>
              <a:xfrm>
                <a:off x="3429563" y="280263"/>
                <a:ext cx="304532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0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4000" b="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0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000" i="1">
                          <a:latin typeface="Cambria Math"/>
                          <a:ea typeface="Cambria Math"/>
                        </a:rPr>
                        <m:t>≤</m:t>
                      </m:r>
                      <m:r>
                        <a:rPr lang="fr-FR" sz="4000" b="0" i="1" smtClean="0">
                          <a:latin typeface="Cambria Math"/>
                        </a:rPr>
                        <m:t>𝑔</m:t>
                      </m:r>
                      <m:r>
                        <a:rPr lang="fr-FR" sz="4000" b="0" i="1" smtClean="0">
                          <a:latin typeface="Cambria Math"/>
                        </a:rPr>
                        <m:t>(</m:t>
                      </m:r>
                      <m:r>
                        <a:rPr lang="fr-FR" sz="4000" b="0" i="1" smtClean="0">
                          <a:latin typeface="Cambria Math"/>
                        </a:rPr>
                        <m:t>𝑥</m:t>
                      </m:r>
                      <m:r>
                        <a:rPr lang="fr-FR" sz="4000" b="0" i="1" smtClean="0">
                          <a:latin typeface="Cambria Math"/>
                        </a:rPr>
                        <m:t>)</m:t>
                      </m:r>
                    </m:oMath>
                  </m:oMathPara>
                </a14:m>
                <a:endParaRPr lang="fr-FR" sz="4000" dirty="0"/>
              </a:p>
            </p:txBody>
          </p:sp>
        </mc:Choice>
        <mc:Fallback xmlns="">
          <p:sp>
            <p:nvSpPr>
              <p:cNvPr id="12" name="ZoneTexte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9563" y="280263"/>
                <a:ext cx="3045321" cy="7078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Image 12"/>
          <p:cNvPicPr/>
          <p:nvPr/>
        </p:nvPicPr>
        <p:blipFill>
          <a:blip r:embed="rId5"/>
          <a:stretch>
            <a:fillRect/>
          </a:stretch>
        </p:blipFill>
        <p:spPr>
          <a:xfrm>
            <a:off x="801574" y="2195774"/>
            <a:ext cx="7658858" cy="4680693"/>
          </a:xfrm>
          <a:prstGeom prst="rect">
            <a:avLst/>
          </a:prstGeom>
        </p:spPr>
      </p:pic>
      <p:cxnSp>
        <p:nvCxnSpPr>
          <p:cNvPr id="3" name="Connecteur droit 2"/>
          <p:cNvCxnSpPr/>
          <p:nvPr/>
        </p:nvCxnSpPr>
        <p:spPr>
          <a:xfrm>
            <a:off x="5220072" y="3501008"/>
            <a:ext cx="0" cy="1512168"/>
          </a:xfrm>
          <a:prstGeom prst="line">
            <a:avLst/>
          </a:prstGeom>
          <a:ln w="381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>
            <a:off x="4067944" y="5013176"/>
            <a:ext cx="0" cy="504056"/>
          </a:xfrm>
          <a:prstGeom prst="line">
            <a:avLst/>
          </a:prstGeom>
          <a:ln w="38100">
            <a:solidFill>
              <a:schemeClr val="accent2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à coins arrondis 13"/>
              <p:cNvSpPr/>
              <p:nvPr/>
            </p:nvSpPr>
            <p:spPr>
              <a:xfrm>
                <a:off x="787435" y="2979880"/>
                <a:ext cx="3424525" cy="953176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  <a:effectLst>
                <a:outerShdw blurRad="44450" dist="27940" dir="5400000" algn="ctr">
                  <a:srgbClr val="000000">
                    <a:alpha val="30000"/>
                  </a:srgbClr>
                </a:outerShdw>
                <a:softEdge rad="12700"/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8700000"/>
                </a:lightRig>
              </a:scene3d>
              <a:sp3d>
                <a:bevelT w="190500" h="381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14:m>
                  <m:oMath xmlns:m="http://schemas.openxmlformats.org/officeDocument/2006/math">
                    <m:d>
                      <m:dPr>
                        <m:begChr m:val="["/>
                        <m:endChr m:val="["/>
                        <m:ctrlPr>
                          <a:rPr lang="fr-FR" sz="3200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solidFill>
                              <a:schemeClr val="accent2"/>
                            </a:solidFill>
                            <a:latin typeface="Cambria Math"/>
                          </a:rPr>
                          <m:t>−1;</m:t>
                        </m:r>
                        <m:f>
                          <m:fPr>
                            <m:ctrlPr>
                              <a:rPr lang="fr-FR" sz="3200" b="0" i="1" smtClean="0">
                                <a:solidFill>
                                  <a:schemeClr val="accent2"/>
                                </a:solidFill>
                                <a:latin typeface="Cambria Math"/>
                              </a:rPr>
                            </m:ctrlPr>
                          </m:fPr>
                          <m:num>
                            <m:r>
                              <a:rPr lang="fr-FR" sz="3200" b="0" i="1" smtClean="0">
                                <a:solidFill>
                                  <a:schemeClr val="accent2"/>
                                </a:solidFill>
                                <a:latin typeface="Cambria Math"/>
                              </a:rPr>
                              <m:t>1</m:t>
                            </m:r>
                          </m:num>
                          <m:den>
                            <m:r>
                              <a:rPr lang="fr-FR" sz="3200" b="0" i="1" smtClean="0">
                                <a:solidFill>
                                  <a:schemeClr val="accent2"/>
                                </a:solidFill>
                                <a:latin typeface="Cambria Math"/>
                              </a:rPr>
                              <m:t>2</m:t>
                            </m:r>
                          </m:den>
                        </m:f>
                      </m:e>
                    </m:d>
                    <m:r>
                      <a:rPr lang="fr-FR" sz="3200" i="1" smtClean="0">
                        <a:solidFill>
                          <a:schemeClr val="accent2"/>
                        </a:solidFill>
                        <a:latin typeface="Cambria Math"/>
                        <a:ea typeface="Cambria Math"/>
                      </a:rPr>
                      <m:t>∪</m:t>
                    </m:r>
                    <m:d>
                      <m:dPr>
                        <m:begChr m:val="["/>
                        <m:endChr m:val="["/>
                        <m:ctrlPr>
                          <a:rPr lang="fr-FR" sz="3200" i="1" smtClean="0">
                            <a:solidFill>
                              <a:schemeClr val="accent2"/>
                            </a:solidFill>
                            <a:latin typeface="Cambria Math"/>
                            <a:ea typeface="Cambria Math"/>
                          </a:rPr>
                        </m:ctrlPr>
                      </m:dPr>
                      <m:e>
                        <m:r>
                          <a:rPr lang="fr-FR" sz="3200" b="0" i="1" smtClean="0">
                            <a:solidFill>
                              <a:schemeClr val="accent2"/>
                            </a:solidFill>
                            <a:latin typeface="Cambria Math"/>
                            <a:ea typeface="Cambria Math"/>
                          </a:rPr>
                          <m:t>1;+∞</m:t>
                        </m:r>
                      </m:e>
                    </m:d>
                  </m:oMath>
                </a14:m>
                <a:r>
                  <a:rPr lang="fr-FR" sz="3200" dirty="0" smtClean="0">
                    <a:solidFill>
                      <a:schemeClr val="accent2"/>
                    </a:solidFill>
                  </a:rPr>
                  <a:t> </a:t>
                </a:r>
                <a:endParaRPr lang="fr-FR" sz="3200" dirty="0">
                  <a:solidFill>
                    <a:schemeClr val="accent2"/>
                  </a:solidFill>
                </a:endParaRPr>
              </a:p>
            </p:txBody>
          </p:sp>
        </mc:Choice>
        <mc:Fallback xmlns="">
          <p:sp>
            <p:nvSpPr>
              <p:cNvPr id="14" name="Rectangle à coins arrondis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7435" y="2979880"/>
                <a:ext cx="3424525" cy="953176"/>
              </a:xfrm>
              <a:prstGeom prst="round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noFill/>
              </a:ln>
              <a:effectLst>
                <a:outerShdw blurRad="44450" dist="27940" dir="5400000" algn="ctr">
                  <a:srgbClr val="000000">
                    <a:alpha val="30000"/>
                  </a:srgbClr>
                </a:outerShdw>
                <a:softEdge rad="12700"/>
              </a:effectLst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Connecteur droit 3"/>
          <p:cNvCxnSpPr/>
          <p:nvPr/>
        </p:nvCxnSpPr>
        <p:spPr>
          <a:xfrm>
            <a:off x="4067944" y="5013176"/>
            <a:ext cx="884279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eur droit 14"/>
          <p:cNvCxnSpPr/>
          <p:nvPr/>
        </p:nvCxnSpPr>
        <p:spPr>
          <a:xfrm>
            <a:off x="5220072" y="5013176"/>
            <a:ext cx="324036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Parenthèse ouvrante 6"/>
          <p:cNvSpPr/>
          <p:nvPr/>
        </p:nvSpPr>
        <p:spPr>
          <a:xfrm>
            <a:off x="4952223" y="4941168"/>
            <a:ext cx="45719" cy="144016"/>
          </a:xfrm>
          <a:prstGeom prst="leftBracket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Parenthèse ouvrante 15"/>
          <p:cNvSpPr/>
          <p:nvPr/>
        </p:nvSpPr>
        <p:spPr>
          <a:xfrm>
            <a:off x="5219295" y="4941168"/>
            <a:ext cx="45719" cy="144016"/>
          </a:xfrm>
          <a:prstGeom prst="leftBracket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Parenthèse ouvrante 16"/>
          <p:cNvSpPr/>
          <p:nvPr/>
        </p:nvSpPr>
        <p:spPr>
          <a:xfrm>
            <a:off x="4076692" y="4941168"/>
            <a:ext cx="45719" cy="144016"/>
          </a:xfrm>
          <a:prstGeom prst="leftBracket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863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7" grpId="0" animBg="1"/>
      <p:bldP spid="16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à coins arrondis 3"/>
          <p:cNvSpPr/>
          <p:nvPr/>
        </p:nvSpPr>
        <p:spPr>
          <a:xfrm>
            <a:off x="619796" y="2645522"/>
            <a:ext cx="7918450" cy="1448770"/>
          </a:xfrm>
          <a:prstGeom prst="roundRect">
            <a:avLst/>
          </a:prstGeom>
          <a:solidFill>
            <a:schemeClr val="bg1">
              <a:lumMod val="65000"/>
              <a:alpha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0000"/>
              </a:srgbClr>
            </a:outerShdw>
            <a:softEdge rad="1270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fr-FR" sz="6000" b="1" cap="small" dirty="0" smtClean="0">
                <a:solidFill>
                  <a:schemeClr val="accent6">
                    <a:lumMod val="75000"/>
                    <a:lumOff val="25000"/>
                  </a:schemeClr>
                </a:solidFill>
                <a:latin typeface="Georgia" pitchFamily="18" charset="0"/>
                <a:ea typeface="+mj-ea"/>
                <a:cs typeface="Arial" pitchFamily="34" charset="0"/>
              </a:rPr>
              <a:t>Fin</a:t>
            </a:r>
            <a:endParaRPr lang="fr-FR" dirty="0">
              <a:solidFill>
                <a:schemeClr val="accent6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N°1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555776" y="44624"/>
                <a:ext cx="4194931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/>
                        </a:rPr>
                        <m:t>𝑓</m:t>
                      </m:r>
                      <m:d>
                        <m:d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/>
                            </a:rPr>
                            <m:t>3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44624"/>
                <a:ext cx="4194931" cy="148002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 descr="C:\Users\auderi\AppData\Local\Temp\geogebra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56000"/>
            <a:ext cx="8928992" cy="5199991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263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N°2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555776" y="44624"/>
                <a:ext cx="4164217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/>
                        </a:rPr>
                        <m:t>𝑔</m:t>
                      </m:r>
                      <m:d>
                        <m:d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/>
                            </a:rPr>
                            <m:t>−2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44624"/>
                <a:ext cx="4164217" cy="148002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Image 6" descr="C:\Users\auderi\AppData\Local\Temp\geogebra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56000"/>
            <a:ext cx="8928992" cy="5199991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14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N°3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555776" y="44624"/>
                <a:ext cx="4128951" cy="14800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/>
                        </a:rPr>
                        <m:t>h</m:t>
                      </m:r>
                      <m:d>
                        <m:d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/>
                            </a:rPr>
                            <m:t>2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/>
                            </a:rPr>
                            <m:t>1−2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44624"/>
                <a:ext cx="4128951" cy="148002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Image 5" descr="C:\Users\auderi\AppData\Local\Temp\geogebra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856984" cy="52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5501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N°4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ZoneTexte 1"/>
              <p:cNvSpPr txBox="1"/>
              <p:nvPr/>
            </p:nvSpPr>
            <p:spPr>
              <a:xfrm>
                <a:off x="2555776" y="44624"/>
                <a:ext cx="4134850" cy="1492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800" b="0" i="1" smtClean="0">
                          <a:latin typeface="Cambria Math"/>
                        </a:rPr>
                        <m:t>𝑘</m:t>
                      </m:r>
                      <m:d>
                        <m:d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4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4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4800" b="0" i="1" smtClean="0">
                              <a:latin typeface="Cambria Math"/>
                            </a:rPr>
                            <m:t>−3</m:t>
                          </m:r>
                        </m:num>
                        <m:den>
                          <m:r>
                            <a:rPr lang="fr-FR" sz="4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4800" b="0" i="1" smtClean="0">
                              <a:latin typeface="Cambria Math"/>
                            </a:rPr>
                            <m:t>+3</m:t>
                          </m:r>
                        </m:den>
                      </m:f>
                    </m:oMath>
                  </m:oMathPara>
                </a14:m>
                <a:endParaRPr lang="fr-FR" sz="4800" dirty="0"/>
              </a:p>
            </p:txBody>
          </p:sp>
        </mc:Choice>
        <mc:Fallback xmlns="">
          <p:sp>
            <p:nvSpPr>
              <p:cNvPr id="2" name="ZoneTexte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55776" y="44624"/>
                <a:ext cx="4134850" cy="1492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Image 4" descr="C:\Users\auderi\AppData\Local\Temp\geogebra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8856984" cy="5229200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6029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Parmi les 3 fonctions proposées, laquelle </a:t>
            </a:r>
            <a:r>
              <a:rPr lang="fr-FR" sz="600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est représentée par </a:t>
            </a: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/>
            </a:r>
            <a:b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</a:br>
            <a:r>
              <a:rPr lang="fr-FR" sz="6000" dirty="0" smtClean="0">
                <a:solidFill>
                  <a:srgbClr val="0042C8"/>
                </a:solidFill>
                <a:latin typeface="Cambria" panose="02040503050406030204" pitchFamily="18" charset="0"/>
                <a:ea typeface="Times New Roman"/>
                <a:cs typeface="Arial" pitchFamily="34" charset="0"/>
              </a:rPr>
              <a:t>la courbe donnée ?</a:t>
            </a:r>
            <a:endParaRPr lang="fr-FR" sz="6000" dirty="0">
              <a:solidFill>
                <a:srgbClr val="0042C8"/>
              </a:solidFill>
              <a:latin typeface="Cambria" panose="02040503050406030204" pitchFamily="18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6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N°5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1907704" y="219092"/>
                <a:ext cx="2378600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219092"/>
                <a:ext cx="2378600" cy="830227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Image 7" descr="C:\Users\auderi\AppData\Local\Temp\geogebra.png"/>
          <p:cNvPicPr/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712968" cy="544522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3767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re 1"/>
          <p:cNvSpPr txBox="1">
            <a:spLocks/>
          </p:cNvSpPr>
          <p:nvPr/>
        </p:nvSpPr>
        <p:spPr bwMode="auto">
          <a:xfrm>
            <a:off x="0" y="0"/>
            <a:ext cx="1907704" cy="1268413"/>
          </a:xfrm>
          <a:prstGeom prst="rect">
            <a:avLst/>
          </a:prstGeom>
          <a:solidFill>
            <a:srgbClr val="B4F147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>
              <a:defRPr/>
            </a:pPr>
            <a:r>
              <a:rPr lang="fr-FR" sz="5400" b="1" dirty="0" smtClean="0">
                <a:latin typeface="Cambria" panose="02040503050406030204" pitchFamily="18" charset="0"/>
                <a:ea typeface="+mj-ea"/>
                <a:cs typeface="Times New Roman" pitchFamily="18" charset="0"/>
              </a:rPr>
              <a:t>N°6</a:t>
            </a:r>
            <a:endParaRPr lang="fr-FR" sz="5400" b="1" dirty="0">
              <a:latin typeface="Cambria" panose="02040503050406030204" pitchFamily="18" charset="0"/>
              <a:ea typeface="+mj-ea"/>
              <a:cs typeface="Times New Roman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/>
              <p:cNvSpPr txBox="1"/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−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6" name="ZoneTexte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576" y="188640"/>
                <a:ext cx="2386872" cy="83022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/>
              <p:cNvSpPr txBox="1"/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3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2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7" name="ZoneTexte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81448" y="87635"/>
                <a:ext cx="2386872" cy="90172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/>
              <p:cNvSpPr txBox="1"/>
              <p:nvPr/>
            </p:nvSpPr>
            <p:spPr>
              <a:xfrm>
                <a:off x="1907704" y="219092"/>
                <a:ext cx="2378600" cy="83022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𝑓</m:t>
                          </m:r>
                        </m:e>
                        <m:sub>
                          <m:r>
                            <a:rPr lang="fr-FR" sz="2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e>
                      </m:d>
                      <m:r>
                        <a:rPr lang="fr-FR" sz="2800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fr-FR" sz="280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</m:num>
                        <m:den>
                          <m:r>
                            <a:rPr lang="fr-FR" sz="2800" b="0" i="1" smtClean="0">
                              <a:latin typeface="Cambria Math"/>
                            </a:rPr>
                            <m:t>𝑥</m:t>
                          </m:r>
                          <m:r>
                            <a:rPr lang="fr-FR" sz="2800" b="0" i="1" smtClean="0">
                              <a:latin typeface="Cambria Math"/>
                            </a:rPr>
                            <m:t>−2</m:t>
                          </m:r>
                        </m:den>
                      </m:f>
                    </m:oMath>
                  </m:oMathPara>
                </a14:m>
                <a:endParaRPr lang="fr-FR" sz="2800" dirty="0"/>
              </a:p>
            </p:txBody>
          </p:sp>
        </mc:Choice>
        <mc:Fallback xmlns="">
          <p:sp>
            <p:nvSpPr>
              <p:cNvPr id="10" name="ZoneTexte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7704" y="219092"/>
                <a:ext cx="2378600" cy="830227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Image 8" descr="C:\Users\auderi\AppData\Local\Temp\geogebra.png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12776"/>
            <a:ext cx="8712968" cy="5445224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2695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Personnalisé 2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2060"/>
      </a:accent6>
      <a:hlink>
        <a:srgbClr val="17BBFD"/>
      </a:hlink>
      <a:folHlink>
        <a:srgbClr val="FF79C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379</TotalTime>
  <Words>719</Words>
  <Application>Microsoft Office PowerPoint</Application>
  <PresentationFormat>Affichage à l'écran (4:3)</PresentationFormat>
  <Paragraphs>121</Paragraphs>
  <Slides>29</Slides>
  <Notes>29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29</vt:i4>
      </vt:variant>
    </vt:vector>
  </HeadingPairs>
  <TitlesOfParts>
    <vt:vector size="30" baseType="lpstr">
      <vt:lpstr>Thème Office</vt:lpstr>
      <vt:lpstr>Présentation PowerPoint</vt:lpstr>
      <vt:lpstr>Parmi les 3 courbes dessinées, laquelle représente la  fonction donnée ?</vt:lpstr>
      <vt:lpstr>Présentation PowerPoint</vt:lpstr>
      <vt:lpstr>Présentation PowerPoint</vt:lpstr>
      <vt:lpstr>Présentation PowerPoint</vt:lpstr>
      <vt:lpstr>Présentation PowerPoint</vt:lpstr>
      <vt:lpstr>Parmi les 3 fonctions proposées, laquelle est représentée par  la courbe donnée ?</vt:lpstr>
      <vt:lpstr>Présentation PowerPoint</vt:lpstr>
      <vt:lpstr>Présentation PowerPoint</vt:lpstr>
      <vt:lpstr>Présentation PowerPoint</vt:lpstr>
      <vt:lpstr>Présentation PowerPoint</vt:lpstr>
      <vt:lpstr>Résoudre graphiquement l’équation ou l’inéquation  donnée.</vt:lpstr>
      <vt:lpstr>Présentation PowerPoint</vt:lpstr>
      <vt:lpstr>Présentation PowerPoint</vt:lpstr>
      <vt:lpstr>Présentation PowerPoint</vt:lpstr>
      <vt:lpstr>Parmi les 3 courbes dessinées, laquelle représente la  fonction donnée ?</vt:lpstr>
      <vt:lpstr>Présentation PowerPoint</vt:lpstr>
      <vt:lpstr>Présentation PowerPoint</vt:lpstr>
      <vt:lpstr>Présentation PowerPoint</vt:lpstr>
      <vt:lpstr>Présentation PowerPoint</vt:lpstr>
      <vt:lpstr>Parmi les 3 fonctions proposées, laquelle est représentée par  la courbe donnée ?</vt:lpstr>
      <vt:lpstr>Présentation PowerPoint</vt:lpstr>
      <vt:lpstr>Présentation PowerPoint</vt:lpstr>
      <vt:lpstr>Présentation PowerPoint</vt:lpstr>
      <vt:lpstr>Présentation PowerPoint</vt:lpstr>
      <vt:lpstr>Résoudre graphiquement l’équation ou l’inéquation  donnée.</vt:lpstr>
      <vt:lpstr>Présentation PowerPoint</vt:lpstr>
      <vt:lpstr>Présentation PowerPoint</vt:lpstr>
      <vt:lpstr>Présentation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0</dc:title>
  <dc:creator>Marielle Séguy</dc:creator>
  <cp:lastModifiedBy>auderi</cp:lastModifiedBy>
  <cp:revision>377</cp:revision>
  <dcterms:created xsi:type="dcterms:W3CDTF">2008-11-15T15:38:50Z</dcterms:created>
  <dcterms:modified xsi:type="dcterms:W3CDTF">2016-07-01T10:56:22Z</dcterms:modified>
</cp:coreProperties>
</file>