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7"/>
  </p:notesMasterIdLst>
  <p:handoutMasterIdLst>
    <p:handoutMasterId r:id="rId28"/>
  </p:handoutMasterIdLst>
  <p:sldIdLst>
    <p:sldId id="386" r:id="rId2"/>
    <p:sldId id="358" r:id="rId3"/>
    <p:sldId id="453" r:id="rId4"/>
    <p:sldId id="454" r:id="rId5"/>
    <p:sldId id="456" r:id="rId6"/>
    <p:sldId id="459" r:id="rId7"/>
    <p:sldId id="460" r:id="rId8"/>
    <p:sldId id="461" r:id="rId9"/>
    <p:sldId id="464" r:id="rId10"/>
    <p:sldId id="467" r:id="rId11"/>
    <p:sldId id="468" r:id="rId12"/>
    <p:sldId id="471" r:id="rId13"/>
    <p:sldId id="472" r:id="rId14"/>
    <p:sldId id="359" r:id="rId15"/>
    <p:sldId id="434" r:id="rId16"/>
    <p:sldId id="435" r:id="rId17"/>
    <p:sldId id="455" r:id="rId18"/>
    <p:sldId id="458" r:id="rId19"/>
    <p:sldId id="462" r:id="rId20"/>
    <p:sldId id="463" r:id="rId21"/>
    <p:sldId id="465" r:id="rId22"/>
    <p:sldId id="466" r:id="rId23"/>
    <p:sldId id="469" r:id="rId24"/>
    <p:sldId id="470" r:id="rId25"/>
    <p:sldId id="360" r:id="rId26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D757"/>
    <a:srgbClr val="33CC33"/>
    <a:srgbClr val="B4F147"/>
    <a:srgbClr val="0042C8"/>
    <a:srgbClr val="FFECAF"/>
    <a:srgbClr val="CCFFCC"/>
    <a:srgbClr val="007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6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18EEB04-BC24-4428-9D6D-0656CB854BA1}" type="datetimeFigureOut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06B74E2-E66B-4339-B677-A165CA0F19B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7840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54DC26B-0B09-4882-A29E-90953D39772D}" type="datetimeFigureOut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87A2519-18BD-4B50-9E50-B657487F675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880085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9</a:t>
            </a:fld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10</a:t>
            </a:fld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11</a:t>
            </a:fld>
            <a:endParaRPr 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12</a:t>
            </a:fld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9A053AA-D6F6-4FB5-A2B3-72E3A9B8DA46}" type="slidenum">
              <a:rPr lang="fr-FR" smtClean="0"/>
              <a:pPr/>
              <a:t>13</a:t>
            </a:fld>
            <a:endParaRPr lang="fr-F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14</a:t>
            </a:fld>
            <a:endParaRPr lang="fr-F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15</a:t>
            </a:fld>
            <a:endParaRPr lang="fr-F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16</a:t>
            </a:fld>
            <a:endParaRPr lang="fr-F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17</a:t>
            </a:fld>
            <a:endParaRPr lang="fr-F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18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19</a:t>
            </a:fld>
            <a:endParaRPr lang="fr-F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20</a:t>
            </a:fld>
            <a:endParaRPr lang="fr-F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21</a:t>
            </a:fld>
            <a:endParaRPr lang="fr-F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22</a:t>
            </a:fld>
            <a:endParaRPr lang="fr-F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23</a:t>
            </a:fld>
            <a:endParaRPr lang="fr-FR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3F726F8-1A9C-4622-B570-65EB5251A588}" type="slidenum">
              <a:rPr lang="fr-FR" smtClean="0"/>
              <a:pPr/>
              <a:t>24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2</a:t>
            </a:fld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3</a:t>
            </a:fld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4</a:t>
            </a:fld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5</a:t>
            </a:fld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6</a:t>
            </a:fld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7</a:t>
            </a:fld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8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8CA77-A620-4737-99AA-CF7CC8FA47BC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DE190-59B5-46EC-BF5F-5B2BA83B53F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7BF06-981B-42A8-BFA4-6FCC0DDB2F24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AE384-CADC-484B-81DF-7DB6F67388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061A0-1DAA-4B3A-83CF-144B4DD67560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5032B-0E45-499A-9E2A-324CAB3964C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A560E-978C-42E5-BB0F-8C33BFA86DDF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4D5A7-3B35-4D41-BB22-D7B415BF7C1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9F24D-7ACC-4D1F-89AD-1F29B5B18153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32450-E6F7-4F09-9C7A-F75608D4DA8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7FFF6-C1C7-4D70-A045-E4652DB107C4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9B1F7-A550-4363-B00A-68A0C63EEFA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F56E8-74A3-4FB4-A634-53FB1ADABB4D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D8EFA-36C9-41CF-8F8C-515E4E413D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96EF5-4A0D-4050-AE27-1D2EFF5038A4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E3B2A-E44E-4453-9D4D-13448D2C49F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1E58F-4217-45B0-B5FD-74BE3916CEFE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E6DF2-B156-4A33-A286-9CB8F7CD728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EE3C4-C6B5-4CFA-874B-B9543E7AA09D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C6D4E-BD9B-4154-8F4F-2C9F9D95924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215F7-03DF-4D8E-9227-D04A83C1B1EF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0FF6C-7DFE-4645-A697-78619AD2223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2253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2CDFE3-D742-4625-91DF-9FEAF6270284}" type="datetime1">
              <a:rPr lang="fr-FR"/>
              <a:pPr>
                <a:defRPr/>
              </a:pPr>
              <a:t>26/04/2015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F56F000-3D4A-4A7A-920C-3F12F4A5981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dissolv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 smtClean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  <a:t>Fonction inverse</a:t>
            </a:r>
            <a:r>
              <a:rPr lang="fr-FR" sz="6600" b="1" cap="small" dirty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600" b="1" cap="small" dirty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  <a:t>Série </a:t>
            </a:r>
            <a:r>
              <a:rPr lang="fr-FR" sz="6600" b="1" cap="small" dirty="0" smtClean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  <a:t>3</a:t>
            </a:r>
            <a:endParaRPr lang="fr-FR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Si </a:t>
                </a:r>
                <a14:m>
                  <m:oMath xmlns:m="http://schemas.openxmlformats.org/officeDocument/2006/math">
                    <m:r>
                      <a:rPr lang="fr-FR" sz="54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  <m:r>
                      <a:rPr lang="fr-FR" sz="54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&gt;</m:t>
                    </m:r>
                    <m:r>
                      <a:rPr lang="fr-FR" sz="54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10</m:t>
                    </m:r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 alors  </a:t>
                </a:r>
                <a14:m>
                  <m:oMath xmlns:m="http://schemas.openxmlformats.org/officeDocument/2006/math">
                    <m:r>
                      <a:rPr lang="fr-FR" sz="5400" b="0" i="0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0</m:t>
                    </m:r>
                    <m:r>
                      <a:rPr lang="fr-FR" sz="540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&lt;</m:t>
                    </m:r>
                    <m:f>
                      <m:fPr>
                        <m:ctrlPr>
                          <a:rPr lang="fr-FR" sz="540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den>
                    </m:f>
                    <m:r>
                      <a:rPr lang="fr-FR" sz="54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&lt;</m:t>
                    </m:r>
                    <m:r>
                      <a:rPr lang="fr-FR" sz="54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0,1</m:t>
                    </m:r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.</a:t>
                </a:r>
                <a: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54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l="-732" r="-799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61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Si </a:t>
                </a:r>
                <a14:m>
                  <m:oMath xmlns:m="http://schemas.openxmlformats.org/officeDocument/2006/math">
                    <m:r>
                      <a:rPr lang="fr-FR" sz="540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0</m:t>
                    </m:r>
                    <m:r>
                      <a:rPr lang="fr-FR" sz="54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&lt;</m:t>
                    </m:r>
                    <m:f>
                      <m:fPr>
                        <m:ctrlPr>
                          <a:rPr lang="fr-FR" sz="5400" i="1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5400" i="1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5400" i="1"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den>
                    </m:f>
                    <m:r>
                      <a:rPr lang="fr-FR" sz="54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&lt;0,1</m:t>
                    </m:r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 alors  </a:t>
                </a:r>
                <a14:m>
                  <m:oMath xmlns:m="http://schemas.openxmlformats.org/officeDocument/2006/math">
                    <m:r>
                      <a:rPr lang="fr-FR" sz="5400" i="1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  <m:r>
                      <a:rPr lang="fr-FR" sz="54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&gt;10</m:t>
                    </m:r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.</a:t>
                </a:r>
                <a: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54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l="-732" r="-799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905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6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Si </a:t>
                </a:r>
                <a14:m>
                  <m:oMath xmlns:m="http://schemas.openxmlformats.org/officeDocument/2006/math">
                    <m:r>
                      <a:rPr lang="fr-FR" sz="60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  <m:r>
                      <a:rPr lang="fr-FR" sz="60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=−1</m:t>
                    </m:r>
                  </m:oMath>
                </a14:m>
                <a:r>
                  <a:rPr lang="fr-FR" sz="6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 alors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6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6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6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den>
                    </m:f>
                    <m:r>
                      <a:rPr lang="fr-FR" sz="6000" b="0" i="0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fr-FR" sz="6000" i="1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</m:oMath>
                </a14:m>
                <a:r>
                  <a:rPr lang="fr-FR" sz="6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.</a:t>
                </a:r>
                <a: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60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42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6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Si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6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6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6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den>
                    </m:f>
                    <m:r>
                      <a:rPr lang="fr-FR" sz="60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fr-FR" sz="60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</m:oMath>
                </a14:m>
                <a:r>
                  <a:rPr lang="fr-FR" sz="6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 alors   </a:t>
                </a:r>
                <a14:m>
                  <m:oMath xmlns:m="http://schemas.openxmlformats.org/officeDocument/2006/math">
                    <m:r>
                      <a:rPr lang="fr-FR" sz="60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  <m:r>
                      <a:rPr lang="fr-FR" sz="6000" b="0" i="0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=−1</m:t>
                    </m:r>
                  </m:oMath>
                </a14:m>
                <a:r>
                  <a:rPr lang="fr-FR" sz="6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.</a:t>
                </a:r>
                <a: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60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513011" y="548679"/>
            <a:ext cx="175240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05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612775" y="2645522"/>
            <a:ext cx="7918450" cy="144877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 smtClean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  <a:t>Correction</a:t>
            </a:r>
            <a:endParaRPr lang="fr-FR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sées 4"/>
          <p:cNvSpPr/>
          <p:nvPr/>
        </p:nvSpPr>
        <p:spPr>
          <a:xfrm>
            <a:off x="827584" y="4725144"/>
            <a:ext cx="3312368" cy="1604826"/>
          </a:xfrm>
          <a:prstGeom prst="cloudCallout">
            <a:avLst>
              <a:gd name="adj1" fmla="val 54780"/>
              <a:gd name="adj2" fmla="val -70541"/>
            </a:avLst>
          </a:prstGeom>
          <a:solidFill>
            <a:srgbClr val="FFC000"/>
          </a:solidFill>
          <a:ln w="254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Il existe </a:t>
                </a: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au moins un </a:t>
                </a: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nombre réel </a:t>
                </a:r>
                <a14:m>
                  <m:oMath xmlns:m="http://schemas.openxmlformats.org/officeDocument/2006/math">
                    <m:r>
                      <a:rPr lang="fr-FR" sz="54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appartenant à </a:t>
                </a:r>
                <a14:m>
                  <m:oMath xmlns:m="http://schemas.openxmlformats.org/officeDocument/2006/math">
                    <m:d>
                      <m:dPr>
                        <m:begChr m:val="]"/>
                        <m:endChr m:val="["/>
                        <m:ctrlPr>
                          <a:rPr lang="fr-FR" sz="540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0 ; +</m:t>
                        </m:r>
                        <m:r>
                          <a:rPr lang="fr-FR" sz="54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∞</m:t>
                        </m:r>
                      </m:e>
                    </m:d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tel que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540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den>
                    </m:f>
                    <m:r>
                      <a:rPr lang="fr-FR" sz="540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&gt;</m:t>
                    </m:r>
                    <m:r>
                      <a:rPr lang="fr-FR" sz="54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10</m:t>
                    </m:r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.</a:t>
                </a:r>
                <a: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54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l="-1598" r="-2264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455834" y="4796567"/>
                <a:ext cx="2519857" cy="13139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/>
                            </a:rPr>
                            <m:t>0,02</m:t>
                          </m:r>
                        </m:den>
                      </m:f>
                      <m:r>
                        <a:rPr lang="fr-FR" sz="4000" b="0" i="1" smtClean="0">
                          <a:latin typeface="Cambria Math"/>
                        </a:rPr>
                        <m:t>=50</m:t>
                      </m:r>
                    </m:oMath>
                  </m:oMathPara>
                </a14:m>
                <a:endParaRPr lang="fr-FR" sz="40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5834" y="4796567"/>
                <a:ext cx="2519857" cy="131394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à coins arrondis 5"/>
          <p:cNvSpPr/>
          <p:nvPr/>
        </p:nvSpPr>
        <p:spPr>
          <a:xfrm>
            <a:off x="5724129" y="5013176"/>
            <a:ext cx="2832176" cy="109734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cap="small" dirty="0" smtClean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  <a:t>VRAIE</a:t>
            </a:r>
            <a:endParaRPr lang="fr-FR" sz="4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74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sées 6"/>
          <p:cNvSpPr/>
          <p:nvPr/>
        </p:nvSpPr>
        <p:spPr>
          <a:xfrm>
            <a:off x="827584" y="4725144"/>
            <a:ext cx="3672408" cy="1604826"/>
          </a:xfrm>
          <a:prstGeom prst="cloudCallout">
            <a:avLst>
              <a:gd name="adj1" fmla="val 50320"/>
              <a:gd name="adj2" fmla="val -71392"/>
            </a:avLst>
          </a:prstGeom>
          <a:solidFill>
            <a:srgbClr val="FFC000"/>
          </a:solidFill>
          <a:ln w="254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Il existe </a:t>
                </a: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au moins un </a:t>
                </a: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nombre réel </a:t>
                </a:r>
                <a14:m>
                  <m:oMath xmlns:m="http://schemas.openxmlformats.org/officeDocument/2006/math">
                    <m:r>
                      <a:rPr lang="fr-FR" sz="5400" i="1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</m:oMath>
                </a14:m>
                <a: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  <a:t> appartenant à </a:t>
                </a:r>
                <a14:m>
                  <m:oMath xmlns:m="http://schemas.openxmlformats.org/officeDocument/2006/math">
                    <m:d>
                      <m:dPr>
                        <m:begChr m:val="]"/>
                        <m:endChr m:val="["/>
                        <m:ctrlPr>
                          <a:rPr lang="fr-FR" sz="5400" i="1"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fr-FR" sz="54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∞</m:t>
                        </m:r>
                        <m:r>
                          <a:rPr lang="fr-FR" sz="5400" i="1">
                            <a:latin typeface="Cambria Math"/>
                            <a:cs typeface="Arial" panose="020B0604020202020204" pitchFamily="34" charset="0"/>
                          </a:rPr>
                          <m:t> ;</m:t>
                        </m:r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  <a:t> tel que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540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fr-FR" sz="54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p>
                        <m:r>
                          <a:rPr lang="fr-FR" sz="54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fr-FR" sz="540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≤</m:t>
                    </m:r>
                    <m:f>
                      <m:fPr>
                        <m:ctrlPr>
                          <a:rPr lang="fr-FR" sz="5400" i="1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5400" i="1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5400" i="1"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  <a:t>.</a:t>
                </a:r>
                <a:b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54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l="-732" r="-2264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960818" y="4772485"/>
                <a:ext cx="3539174" cy="12488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/>
                        </a:rPr>
                        <m:t>𝑥</m:t>
                      </m:r>
                      <m:r>
                        <a:rPr lang="fr-FR" sz="4000" b="0" i="1" smtClean="0">
                          <a:latin typeface="Cambria Math"/>
                          <a:ea typeface="Cambria Math"/>
                        </a:rPr>
                        <m:t>&lt;0</m:t>
                      </m:r>
                      <m:r>
                        <a:rPr lang="fr-FR" sz="4000" i="1">
                          <a:latin typeface="Cambria Math"/>
                        </a:rPr>
                        <m:t>⇒</m:t>
                      </m:r>
                      <m:f>
                        <m:fPr>
                          <m:ctrlPr>
                            <a:rPr lang="fr-FR" sz="4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fr-FR" sz="4000" i="1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fr-FR" sz="4000" b="0" i="1" smtClean="0">
                          <a:latin typeface="Cambria Math"/>
                          <a:ea typeface="Cambria Math"/>
                        </a:rPr>
                        <m:t>0</m:t>
                      </m:r>
                    </m:oMath>
                  </m:oMathPara>
                </a14:m>
                <a:endParaRPr lang="fr-FR" sz="40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818" y="4772485"/>
                <a:ext cx="3539174" cy="124880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à coins arrondis 5"/>
          <p:cNvSpPr/>
          <p:nvPr/>
        </p:nvSpPr>
        <p:spPr>
          <a:xfrm>
            <a:off x="5508104" y="5013176"/>
            <a:ext cx="3048201" cy="109734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cap="small" dirty="0" smtClean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  <a:t>FAUSSE</a:t>
            </a:r>
            <a:endParaRPr lang="fr-FR" sz="4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32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sées 4"/>
          <p:cNvSpPr/>
          <p:nvPr/>
        </p:nvSpPr>
        <p:spPr>
          <a:xfrm>
            <a:off x="827584" y="4725144"/>
            <a:ext cx="3561628" cy="1728192"/>
          </a:xfrm>
          <a:prstGeom prst="cloudCallout">
            <a:avLst>
              <a:gd name="adj1" fmla="val 83184"/>
              <a:gd name="adj2" fmla="val -77708"/>
            </a:avLst>
          </a:prstGeom>
          <a:solidFill>
            <a:srgbClr val="FFC000"/>
          </a:solidFill>
          <a:ln w="254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Pour tout  nombre réel </a:t>
                </a:r>
                <a14:m>
                  <m:oMath xmlns:m="http://schemas.openxmlformats.org/officeDocument/2006/math">
                    <m:r>
                      <a:rPr lang="fr-FR" sz="54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</m:oMath>
                </a14:m>
                <a:r>
                  <a:rPr lang="fr-FR" sz="5400" b="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5400" b="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de </a:t>
                </a:r>
                <a14:m>
                  <m:oMath xmlns:m="http://schemas.openxmlformats.org/officeDocument/2006/math">
                    <m:d>
                      <m:dPr>
                        <m:begChr m:val="]"/>
                        <m:endChr m:val="["/>
                        <m:ctrlPr>
                          <a:rPr lang="fr-FR" sz="540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0 ; +</m:t>
                        </m:r>
                        <m:r>
                          <a:rPr lang="fr-FR" sz="54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∞</m:t>
                        </m:r>
                      </m:e>
                    </m:d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,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540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den>
                    </m:f>
                    <m:r>
                      <a:rPr lang="fr-FR" sz="54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≤</m:t>
                    </m:r>
                    <m:r>
                      <a:rPr lang="fr-FR" sz="54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𝑥</m:t>
                    </m:r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.</a:t>
                </a:r>
                <a: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54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115616" y="4796567"/>
                <a:ext cx="3149580" cy="1562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3200" dirty="0" smtClean="0">
                    <a:latin typeface="Cambria" panose="02040503050406030204" pitchFamily="18" charset="0"/>
                  </a:rPr>
                  <a:t> Contre-exemple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</a:rPr>
                            <m:t>0,2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</a:rPr>
                        <m:t>=5</m:t>
                      </m:r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&gt;0,2</m:t>
                      </m:r>
                    </m:oMath>
                  </m:oMathPara>
                </a14:m>
                <a:endParaRPr lang="fr-FR" sz="32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4796567"/>
                <a:ext cx="3149580" cy="1562094"/>
              </a:xfrm>
              <a:prstGeom prst="rect">
                <a:avLst/>
              </a:prstGeom>
              <a:blipFill rotWithShape="1">
                <a:blip r:embed="rId4"/>
                <a:stretch>
                  <a:fillRect l="-1934" t="-5078" r="-17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à coins arrondis 6"/>
          <p:cNvSpPr/>
          <p:nvPr/>
        </p:nvSpPr>
        <p:spPr>
          <a:xfrm>
            <a:off x="5508104" y="5013176"/>
            <a:ext cx="3048201" cy="109734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cap="small" dirty="0" smtClean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  <a:t>FAUSSE</a:t>
            </a:r>
            <a:endParaRPr lang="fr-FR" sz="4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958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sées 4"/>
          <p:cNvSpPr/>
          <p:nvPr/>
        </p:nvSpPr>
        <p:spPr>
          <a:xfrm>
            <a:off x="827583" y="4725144"/>
            <a:ext cx="4366635" cy="1604826"/>
          </a:xfrm>
          <a:prstGeom prst="cloudCallout">
            <a:avLst>
              <a:gd name="adj1" fmla="val 58598"/>
              <a:gd name="adj2" fmla="val -83297"/>
            </a:avLst>
          </a:prstGeom>
          <a:solidFill>
            <a:srgbClr val="FFC000"/>
          </a:solidFill>
          <a:ln w="254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Pour tout  nombre réel </a:t>
                </a:r>
                <a14:m>
                  <m:oMath xmlns:m="http://schemas.openxmlformats.org/officeDocument/2006/math">
                    <m:r>
                      <a:rPr lang="fr-FR" sz="54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</m:oMath>
                </a14:m>
                <a:r>
                  <a:rPr lang="fr-FR" sz="5400" b="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5400" b="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de </a:t>
                </a:r>
                <a14:m>
                  <m:oMath xmlns:m="http://schemas.openxmlformats.org/officeDocument/2006/math">
                    <m:d>
                      <m:dPr>
                        <m:begChr m:val="]"/>
                        <m:endChr m:val="]"/>
                        <m:ctrlPr>
                          <a:rPr lang="fr-FR" sz="5400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5400" b="0" i="1" dirty="0" smtClean="0"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fr-FR" sz="5400" b="0" i="1" dirty="0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∞ ;−1</m:t>
                        </m:r>
                      </m:e>
                    </m:d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,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540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den>
                    </m:f>
                    <m:r>
                      <a:rPr lang="fr-FR" sz="540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≥</m:t>
                    </m:r>
                    <m:r>
                      <a:rPr lang="fr-FR" sz="54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−1</m:t>
                    </m:r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.</a:t>
                </a:r>
                <a: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54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914663" y="4797152"/>
                <a:ext cx="4305409" cy="12488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/>
                        </a:rPr>
                        <m:t>𝑥</m:t>
                      </m:r>
                      <m:r>
                        <a:rPr lang="fr-FR" sz="4000" i="1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fr-FR" sz="4000" b="0" i="1" smtClean="0">
                          <a:latin typeface="Cambria Math"/>
                          <a:ea typeface="Cambria Math"/>
                        </a:rPr>
                        <m:t>−1</m:t>
                      </m:r>
                      <m:r>
                        <a:rPr lang="fr-FR" sz="4000" i="1">
                          <a:latin typeface="Cambria Math"/>
                        </a:rPr>
                        <m:t>⇒</m:t>
                      </m:r>
                      <m:f>
                        <m:fPr>
                          <m:ctrlPr>
                            <a:rPr lang="fr-FR" sz="4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fr-FR" sz="4000" i="1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fr-FR" sz="4000" b="0" i="1" smtClean="0">
                          <a:latin typeface="Cambria Math"/>
                          <a:ea typeface="Cambria Math"/>
                        </a:rPr>
                        <m:t>−1</m:t>
                      </m:r>
                    </m:oMath>
                  </m:oMathPara>
                </a14:m>
                <a:endParaRPr lang="fr-FR" sz="4000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663" y="4797152"/>
                <a:ext cx="4305409" cy="124880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à coins arrondis 8"/>
          <p:cNvSpPr/>
          <p:nvPr/>
        </p:nvSpPr>
        <p:spPr>
          <a:xfrm>
            <a:off x="5724129" y="5013176"/>
            <a:ext cx="2832176" cy="109734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cap="small" dirty="0" smtClean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  <a:t>VRAIE</a:t>
            </a:r>
            <a:endParaRPr lang="fr-FR" sz="4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60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6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Si </a:t>
                </a:r>
                <a14:m>
                  <m:oMath xmlns:m="http://schemas.openxmlformats.org/officeDocument/2006/math">
                    <m:r>
                      <a:rPr lang="fr-FR" sz="60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  <m:r>
                      <a:rPr lang="fr-FR" sz="60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&gt;</m:t>
                    </m:r>
                    <m:r>
                      <a:rPr lang="fr-FR" sz="60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2</m:t>
                    </m:r>
                  </m:oMath>
                </a14:m>
                <a:r>
                  <a:rPr lang="fr-FR" sz="6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 alors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600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6000" b="0" i="1" smtClean="0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6000" b="0" i="1" smtClean="0"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den>
                    </m:f>
                    <m:r>
                      <a:rPr lang="fr-FR" sz="60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&lt;</m:t>
                    </m:r>
                    <m:f>
                      <m:fPr>
                        <m:ctrlPr>
                          <a:rPr lang="fr-FR" sz="600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60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60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fr-FR" sz="6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.</a:t>
                </a:r>
                <a: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60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" name="Pensées 3"/>
          <p:cNvSpPr/>
          <p:nvPr/>
        </p:nvSpPr>
        <p:spPr>
          <a:xfrm>
            <a:off x="323528" y="4725144"/>
            <a:ext cx="4592230" cy="1604826"/>
          </a:xfrm>
          <a:prstGeom prst="cloudCallout">
            <a:avLst>
              <a:gd name="adj1" fmla="val 71299"/>
              <a:gd name="adj2" fmla="val -106976"/>
            </a:avLst>
          </a:prstGeom>
          <a:solidFill>
            <a:srgbClr val="FFC000"/>
          </a:solidFill>
          <a:ln w="254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à coins arrondis 4"/>
          <p:cNvSpPr/>
          <p:nvPr/>
        </p:nvSpPr>
        <p:spPr>
          <a:xfrm>
            <a:off x="5724129" y="5013176"/>
            <a:ext cx="2832176" cy="109734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cap="small" dirty="0" smtClean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  <a:t>VRAIE</a:t>
            </a:r>
            <a:endParaRPr lang="fr-FR" sz="4800" dirty="0">
              <a:solidFill>
                <a:srgbClr val="FFC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914663" y="4797152"/>
                <a:ext cx="3977051" cy="1384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 smtClean="0">
                    <a:latin typeface="Cambria" panose="02040503050406030204" pitchFamily="18" charset="0"/>
                  </a:rPr>
                  <a:t>La fonction inverse est</a:t>
                </a:r>
              </a:p>
              <a:p>
                <a:r>
                  <a:rPr lang="fr-FR" sz="2800" dirty="0">
                    <a:latin typeface="Cambria" panose="02040503050406030204" pitchFamily="18" charset="0"/>
                  </a:rPr>
                  <a:t>s</a:t>
                </a:r>
                <a:r>
                  <a:rPr lang="fr-FR" sz="2800" dirty="0" smtClean="0">
                    <a:latin typeface="Cambria" panose="02040503050406030204" pitchFamily="18" charset="0"/>
                  </a:rPr>
                  <a:t>trictement décroissante</a:t>
                </a:r>
              </a:p>
              <a:p>
                <a:r>
                  <a:rPr lang="fr-FR" sz="2800" dirty="0" smtClean="0">
                    <a:latin typeface="Cambria" panose="02040503050406030204" pitchFamily="18" charset="0"/>
                  </a:rPr>
                  <a:t>sur  </a:t>
                </a:r>
                <a14:m>
                  <m:oMath xmlns:m="http://schemas.openxmlformats.org/officeDocument/2006/math">
                    <m:d>
                      <m:dPr>
                        <m:begChr m:val="]"/>
                        <m:endChr m:val="["/>
                        <m:ctrlPr>
                          <a:rPr lang="fr-FR" sz="28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0" i="1" smtClean="0">
                            <a:latin typeface="Cambria Math"/>
                          </a:rPr>
                          <m:t>0 ; +</m:t>
                        </m:r>
                        <m:r>
                          <a:rPr lang="fr-FR" sz="2800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e>
                    </m:d>
                  </m:oMath>
                </a14:m>
                <a:endParaRPr lang="fr-FR" sz="2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663" y="4797152"/>
                <a:ext cx="3977051" cy="1384995"/>
              </a:xfrm>
              <a:prstGeom prst="rect">
                <a:avLst/>
              </a:prstGeom>
              <a:blipFill rotWithShape="1">
                <a:blip r:embed="rId4"/>
                <a:stretch>
                  <a:fillRect l="-3067" t="-4405" r="-1994" b="-114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5610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5400" dirty="0" smtClean="0">
                <a:latin typeface="Cambria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Dans chaque cas, dire si la proposition est vraie ou fausse.</a:t>
            </a:r>
            <a:r>
              <a:rPr lang="fr-FR" sz="5400" dirty="0" smtClean="0">
                <a:latin typeface="Cambria" panose="02040503050406030204" pitchFamily="18" charset="0"/>
                <a:cs typeface="Arial" panose="020B0604020202020204" pitchFamily="34" charset="0"/>
              </a:rPr>
              <a:t/>
            </a:r>
            <a:br>
              <a:rPr lang="fr-FR" sz="5400" dirty="0" smtClean="0">
                <a:latin typeface="Cambria" panose="02040503050406030204" pitchFamily="18" charset="0"/>
                <a:cs typeface="Arial" panose="020B0604020202020204" pitchFamily="34" charset="0"/>
              </a:rPr>
            </a:br>
            <a:endParaRPr lang="fr-FR" sz="5400" dirty="0">
              <a:solidFill>
                <a:srgbClr val="0042C8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6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Si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600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60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60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𝑥</m:t>
                        </m:r>
                      </m:den>
                    </m:f>
                    <m:r>
                      <a:rPr lang="fr-FR" sz="600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&lt;</m:t>
                    </m:r>
                    <m:f>
                      <m:fPr>
                        <m:ctrlPr>
                          <a:rPr lang="fr-FR" sz="600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60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60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fr-FR" sz="6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  alors  </a:t>
                </a:r>
                <a14:m>
                  <m:oMath xmlns:m="http://schemas.openxmlformats.org/officeDocument/2006/math">
                    <m:r>
                      <a:rPr lang="fr-FR" sz="6000" b="0" i="1" smtClean="0">
                        <a:latin typeface="Cambria Math"/>
                        <a:cs typeface="Arial" panose="020B0604020202020204" pitchFamily="34" charset="0"/>
                      </a:rPr>
                      <m:t>𝑥</m:t>
                    </m:r>
                    <m:r>
                      <a:rPr lang="fr-FR" sz="600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&gt;</m:t>
                    </m:r>
                    <m:r>
                      <a:rPr lang="fr-FR" sz="60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2</m:t>
                    </m:r>
                  </m:oMath>
                </a14:m>
                <a:r>
                  <a:rPr lang="fr-FR" sz="6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.</a:t>
                </a:r>
                <a: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60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" name="Pensées 3"/>
          <p:cNvSpPr/>
          <p:nvPr/>
        </p:nvSpPr>
        <p:spPr>
          <a:xfrm>
            <a:off x="323528" y="4725144"/>
            <a:ext cx="4592230" cy="1728192"/>
          </a:xfrm>
          <a:prstGeom prst="cloudCallout">
            <a:avLst>
              <a:gd name="adj1" fmla="val 69219"/>
              <a:gd name="adj2" fmla="val -113476"/>
            </a:avLst>
          </a:prstGeom>
          <a:solidFill>
            <a:srgbClr val="FFC000"/>
          </a:solidFill>
          <a:ln w="254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836302" y="4813137"/>
                <a:ext cx="4023730" cy="12801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3200" dirty="0" smtClean="0">
                    <a:latin typeface="Cambria" panose="02040503050406030204" pitchFamily="18" charset="0"/>
                  </a:rPr>
                  <a:t>Contre-exemple</a:t>
                </a:r>
              </a:p>
              <a:p>
                <a:r>
                  <a:rPr lang="fr-FR" sz="3200" dirty="0" smtClean="0">
                    <a:latin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32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3200" b="0" i="1" smtClean="0">
                            <a:latin typeface="Cambria Math"/>
                          </a:rPr>
                          <m:t>−1</m:t>
                        </m:r>
                      </m:den>
                    </m:f>
                    <m:r>
                      <a:rPr lang="fr-FR" sz="3200" i="1" smtClean="0">
                        <a:latin typeface="Cambria Math"/>
                        <a:ea typeface="Cambria Math"/>
                      </a:rPr>
                      <m:t>&lt;</m:t>
                    </m:r>
                    <m:f>
                      <m:fPr>
                        <m:ctrlPr>
                          <a:rPr lang="fr-FR" sz="32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fr-FR" sz="32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fr-FR" sz="32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fr-FR" sz="3200" b="0" i="1" smtClean="0">
                        <a:latin typeface="Cambria Math"/>
                        <a:ea typeface="Cambria Math"/>
                      </a:rPr>
                      <m:t>  </m:t>
                    </m:r>
                    <m:r>
                      <m:rPr>
                        <m:sty m:val="p"/>
                      </m:rPr>
                      <a:rPr lang="fr-FR" sz="3200" b="0" i="0" smtClean="0">
                        <a:latin typeface="Cambria Math"/>
                        <a:ea typeface="Cambria Math"/>
                      </a:rPr>
                      <m:t>mais</m:t>
                    </m:r>
                    <m:r>
                      <a:rPr lang="fr-FR" sz="3200" b="0" i="1" smtClean="0">
                        <a:latin typeface="Cambria Math"/>
                        <a:ea typeface="Cambria Math"/>
                      </a:rPr>
                      <m:t> −1≤2</m:t>
                    </m:r>
                  </m:oMath>
                </a14:m>
                <a:endParaRPr lang="fr-FR" sz="32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302" y="4813137"/>
                <a:ext cx="4023730" cy="1280159"/>
              </a:xfrm>
              <a:prstGeom prst="rect">
                <a:avLst/>
              </a:prstGeom>
              <a:blipFill rotWithShape="1">
                <a:blip r:embed="rId4"/>
                <a:stretch>
                  <a:fillRect l="-3788" t="-61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à coins arrondis 6"/>
          <p:cNvSpPr/>
          <p:nvPr/>
        </p:nvSpPr>
        <p:spPr>
          <a:xfrm>
            <a:off x="5508104" y="5013176"/>
            <a:ext cx="3048201" cy="109734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cap="small" dirty="0" smtClean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  <a:t>FAUSSE</a:t>
            </a:r>
            <a:endParaRPr lang="fr-FR" sz="4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47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sées 6"/>
          <p:cNvSpPr/>
          <p:nvPr/>
        </p:nvSpPr>
        <p:spPr>
          <a:xfrm>
            <a:off x="323527" y="4437112"/>
            <a:ext cx="4809465" cy="1892858"/>
          </a:xfrm>
          <a:prstGeom prst="cloudCallout">
            <a:avLst>
              <a:gd name="adj1" fmla="val 50404"/>
              <a:gd name="adj2" fmla="val -89339"/>
            </a:avLst>
          </a:prstGeom>
          <a:solidFill>
            <a:srgbClr val="FFC000"/>
          </a:solidFill>
          <a:ln w="254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Si </a:t>
                </a:r>
                <a14:m>
                  <m:oMath xmlns:m="http://schemas.openxmlformats.org/officeDocument/2006/math">
                    <m:r>
                      <a:rPr lang="fr-FR" sz="54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  <m:r>
                      <a:rPr lang="fr-FR" sz="54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&gt;</m:t>
                    </m:r>
                    <m:r>
                      <a:rPr lang="fr-FR" sz="54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10</m:t>
                    </m:r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 alors  </a:t>
                </a:r>
                <a14:m>
                  <m:oMath xmlns:m="http://schemas.openxmlformats.org/officeDocument/2006/math">
                    <m:r>
                      <a:rPr lang="fr-FR" sz="5400" b="0" i="0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0</m:t>
                    </m:r>
                    <m:r>
                      <a:rPr lang="fr-FR" sz="540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&lt;</m:t>
                    </m:r>
                    <m:f>
                      <m:fPr>
                        <m:ctrlPr>
                          <a:rPr lang="fr-FR" sz="540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den>
                    </m:f>
                    <m:r>
                      <a:rPr lang="fr-FR" sz="54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&lt;</m:t>
                    </m:r>
                    <m:r>
                      <a:rPr lang="fr-FR" sz="54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0,1</m:t>
                    </m:r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.</a:t>
                </a:r>
                <a: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54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l="-732" r="-799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5724129" y="5013176"/>
            <a:ext cx="2832176" cy="109734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cap="small" dirty="0" smtClean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  <a:t>VRAIE</a:t>
            </a:r>
            <a:endParaRPr lang="fr-FR" sz="4800" dirty="0">
              <a:solidFill>
                <a:srgbClr val="FFC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755576" y="4653136"/>
                <a:ext cx="4377417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dirty="0" smtClean="0">
                    <a:latin typeface="Cambria" panose="02040503050406030204" pitchFamily="18" charset="0"/>
                  </a:rPr>
                  <a:t>La fonction inverse est</a:t>
                </a:r>
              </a:p>
              <a:p>
                <a:r>
                  <a:rPr lang="fr-FR" sz="2800" dirty="0">
                    <a:latin typeface="Cambria" panose="02040503050406030204" pitchFamily="18" charset="0"/>
                  </a:rPr>
                  <a:t>s</a:t>
                </a:r>
                <a:r>
                  <a:rPr lang="fr-FR" sz="2800" dirty="0" smtClean="0">
                    <a:latin typeface="Cambria" panose="02040503050406030204" pitchFamily="18" charset="0"/>
                  </a:rPr>
                  <a:t>trictement décroissante et</a:t>
                </a:r>
              </a:p>
              <a:p>
                <a:r>
                  <a:rPr lang="fr-FR" sz="2800" dirty="0" smtClean="0">
                    <a:latin typeface="Cambria" panose="02040503050406030204" pitchFamily="18" charset="0"/>
                  </a:rPr>
                  <a:t>positive sur  </a:t>
                </a:r>
                <a14:m>
                  <m:oMath xmlns:m="http://schemas.openxmlformats.org/officeDocument/2006/math">
                    <m:d>
                      <m:dPr>
                        <m:begChr m:val="]"/>
                        <m:endChr m:val="["/>
                        <m:ctrlPr>
                          <a:rPr lang="fr-FR" sz="28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0" i="1" smtClean="0">
                            <a:latin typeface="Cambria Math"/>
                          </a:rPr>
                          <m:t>10 ; +</m:t>
                        </m:r>
                        <m:r>
                          <a:rPr lang="fr-FR" sz="2800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e>
                    </m:d>
                  </m:oMath>
                </a14:m>
                <a:endParaRPr lang="fr-FR" sz="2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653136"/>
                <a:ext cx="4377417" cy="1384995"/>
              </a:xfrm>
              <a:prstGeom prst="rect">
                <a:avLst/>
              </a:prstGeom>
              <a:blipFill rotWithShape="1">
                <a:blip r:embed="rId4"/>
                <a:stretch>
                  <a:fillRect l="-2925" t="-4386" r="-1253" b="-1096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244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Si </a:t>
                </a:r>
                <a14:m>
                  <m:oMath xmlns:m="http://schemas.openxmlformats.org/officeDocument/2006/math">
                    <m:r>
                      <a:rPr lang="fr-FR" sz="540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0</m:t>
                    </m:r>
                    <m:r>
                      <a:rPr lang="fr-FR" sz="54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&lt;</m:t>
                    </m:r>
                    <m:f>
                      <m:fPr>
                        <m:ctrlPr>
                          <a:rPr lang="fr-FR" sz="5400" i="1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5400" i="1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5400" i="1"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den>
                    </m:f>
                    <m:r>
                      <a:rPr lang="fr-FR" sz="54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&lt;0,1</m:t>
                    </m:r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 alors  </a:t>
                </a:r>
                <a14:m>
                  <m:oMath xmlns:m="http://schemas.openxmlformats.org/officeDocument/2006/math">
                    <m:r>
                      <a:rPr lang="fr-FR" sz="5400" i="1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  <m:r>
                      <a:rPr lang="fr-FR" sz="54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&gt;10</m:t>
                    </m:r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.</a:t>
                </a:r>
                <a: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54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l="-732" r="-799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" name="Pensées 3"/>
          <p:cNvSpPr/>
          <p:nvPr/>
        </p:nvSpPr>
        <p:spPr>
          <a:xfrm>
            <a:off x="323528" y="4725144"/>
            <a:ext cx="4592230" cy="1604826"/>
          </a:xfrm>
          <a:prstGeom prst="cloudCallout">
            <a:avLst>
              <a:gd name="adj1" fmla="val 79621"/>
              <a:gd name="adj2" fmla="val -120582"/>
            </a:avLst>
          </a:prstGeom>
          <a:solidFill>
            <a:srgbClr val="FFC000"/>
          </a:solidFill>
          <a:ln w="254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à coins arrondis 4"/>
          <p:cNvSpPr/>
          <p:nvPr/>
        </p:nvSpPr>
        <p:spPr>
          <a:xfrm>
            <a:off x="5724129" y="5013176"/>
            <a:ext cx="2832176" cy="109734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cap="small" dirty="0" smtClean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  <a:t>VRAIE</a:t>
            </a:r>
            <a:endParaRPr lang="fr-FR" sz="4800" dirty="0">
              <a:solidFill>
                <a:srgbClr val="FFC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914663" y="4797152"/>
                <a:ext cx="3977051" cy="1384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 smtClean="0">
                    <a:latin typeface="Cambria" panose="02040503050406030204" pitchFamily="18" charset="0"/>
                  </a:rPr>
                  <a:t>La fonction inverse est</a:t>
                </a:r>
              </a:p>
              <a:p>
                <a:r>
                  <a:rPr lang="fr-FR" sz="2800" dirty="0">
                    <a:latin typeface="Cambria" panose="02040503050406030204" pitchFamily="18" charset="0"/>
                  </a:rPr>
                  <a:t>s</a:t>
                </a:r>
                <a:r>
                  <a:rPr lang="fr-FR" sz="2800" dirty="0" smtClean="0">
                    <a:latin typeface="Cambria" panose="02040503050406030204" pitchFamily="18" charset="0"/>
                  </a:rPr>
                  <a:t>trictement décroissante</a:t>
                </a:r>
              </a:p>
              <a:p>
                <a:r>
                  <a:rPr lang="fr-FR" sz="2800" dirty="0" smtClean="0">
                    <a:latin typeface="Cambria" panose="02040503050406030204" pitchFamily="18" charset="0"/>
                  </a:rPr>
                  <a:t>sur  </a:t>
                </a:r>
                <a14:m>
                  <m:oMath xmlns:m="http://schemas.openxmlformats.org/officeDocument/2006/math">
                    <m:d>
                      <m:dPr>
                        <m:begChr m:val="]"/>
                        <m:endChr m:val="["/>
                        <m:ctrlPr>
                          <a:rPr lang="fr-FR" sz="28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2800" b="0" i="1" smtClean="0">
                            <a:latin typeface="Cambria Math"/>
                          </a:rPr>
                          <m:t>0 ;0,1</m:t>
                        </m:r>
                      </m:e>
                    </m:d>
                  </m:oMath>
                </a14:m>
                <a:endParaRPr lang="fr-FR" sz="28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663" y="4797152"/>
                <a:ext cx="3977051" cy="1384995"/>
              </a:xfrm>
              <a:prstGeom prst="rect">
                <a:avLst/>
              </a:prstGeom>
              <a:blipFill rotWithShape="1">
                <a:blip r:embed="rId4"/>
                <a:stretch>
                  <a:fillRect l="-3067" t="-4405" r="-1994" b="-114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401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sées 6"/>
          <p:cNvSpPr/>
          <p:nvPr/>
        </p:nvSpPr>
        <p:spPr>
          <a:xfrm>
            <a:off x="827584" y="4725144"/>
            <a:ext cx="3312368" cy="1604826"/>
          </a:xfrm>
          <a:prstGeom prst="cloudCallout">
            <a:avLst>
              <a:gd name="adj1" fmla="val 108343"/>
              <a:gd name="adj2" fmla="val -107960"/>
            </a:avLst>
          </a:prstGeom>
          <a:solidFill>
            <a:srgbClr val="FFC000"/>
          </a:solidFill>
          <a:ln w="254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6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Si </a:t>
                </a:r>
                <a14:m>
                  <m:oMath xmlns:m="http://schemas.openxmlformats.org/officeDocument/2006/math">
                    <m:r>
                      <a:rPr lang="fr-FR" sz="60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  <m:r>
                      <a:rPr lang="fr-FR" sz="60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=−1</m:t>
                    </m:r>
                  </m:oMath>
                </a14:m>
                <a:r>
                  <a:rPr lang="fr-FR" sz="6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 alors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6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6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6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den>
                    </m:f>
                    <m:r>
                      <a:rPr lang="fr-FR" sz="6000" b="0" i="0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fr-FR" sz="6000" i="1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</m:oMath>
                </a14:m>
                <a:r>
                  <a:rPr lang="fr-FR" sz="6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.</a:t>
                </a:r>
                <a: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60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5724129" y="5013176"/>
            <a:ext cx="2832176" cy="109734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cap="small" dirty="0" smtClean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  <a:t>VRAIE</a:t>
            </a:r>
            <a:endParaRPr lang="fr-FR" sz="4800" dirty="0">
              <a:solidFill>
                <a:srgbClr val="FFC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476842" y="4915727"/>
                <a:ext cx="2087046" cy="9615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800" dirty="0" smtClean="0">
                    <a:latin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4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000" b="0" i="1" smtClean="0">
                            <a:latin typeface="Cambria Math"/>
                          </a:rPr>
                          <m:t>−1</m:t>
                        </m:r>
                      </m:den>
                    </m:f>
                    <m:r>
                      <a:rPr lang="fr-FR" sz="4000" b="0" i="1" smtClean="0">
                        <a:latin typeface="Cambria Math"/>
                      </a:rPr>
                      <m:t>=−1</m:t>
                    </m:r>
                  </m:oMath>
                </a14:m>
                <a:endParaRPr lang="fr-FR" sz="40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6842" y="4915727"/>
                <a:ext cx="2087046" cy="96154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3628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6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Si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6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6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6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den>
                    </m:f>
                    <m:r>
                      <a:rPr lang="fr-FR" sz="60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fr-FR" sz="60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</m:oMath>
                </a14:m>
                <a:r>
                  <a:rPr lang="fr-FR" sz="6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 alors   </a:t>
                </a:r>
                <a14:m>
                  <m:oMath xmlns:m="http://schemas.openxmlformats.org/officeDocument/2006/math">
                    <m:r>
                      <a:rPr lang="fr-FR" sz="60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  <m:r>
                      <a:rPr lang="fr-FR" sz="6000" b="0" i="0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=−1</m:t>
                    </m:r>
                  </m:oMath>
                </a14:m>
                <a:r>
                  <a:rPr lang="fr-FR" sz="6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.</a:t>
                </a:r>
                <a: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60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513011" y="548679"/>
            <a:ext cx="175240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" name="Pensées 3"/>
          <p:cNvSpPr/>
          <p:nvPr/>
        </p:nvSpPr>
        <p:spPr>
          <a:xfrm>
            <a:off x="323528" y="4725144"/>
            <a:ext cx="4320480" cy="1604826"/>
          </a:xfrm>
          <a:prstGeom prst="cloudCallout">
            <a:avLst>
              <a:gd name="adj1" fmla="val 73523"/>
              <a:gd name="adj2" fmla="val -122284"/>
            </a:avLst>
          </a:prstGeom>
          <a:solidFill>
            <a:srgbClr val="FFC000"/>
          </a:solidFill>
          <a:ln w="254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755576" y="4959396"/>
                <a:ext cx="3356560" cy="11339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fr-FR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2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2800" b="0" i="1" smtClean="0"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fr-FR" sz="2800" b="0" i="1" smtClean="0">
                        <a:latin typeface="Cambria Math"/>
                      </a:rPr>
                      <m:t>=</m:t>
                    </m:r>
                    <m:r>
                      <a:rPr lang="fr-FR" sz="2800" b="0" i="1" smtClean="0">
                        <a:latin typeface="Cambria Math"/>
                      </a:rPr>
                      <m:t>𝑥</m:t>
                    </m:r>
                    <m:r>
                      <a:rPr lang="fr-FR" sz="2800" b="0" i="1" smtClean="0">
                        <a:latin typeface="Cambria Math"/>
                        <a:ea typeface="Cambria Math"/>
                      </a:rPr>
                      <m:t>⇔</m:t>
                    </m:r>
                    <m:sSup>
                      <m:sSupPr>
                        <m:ctrlPr>
                          <a:rPr lang="fr-FR" sz="28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fr-FR" sz="2800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p>
                        <m:r>
                          <a:rPr lang="fr-FR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fr-FR" sz="2800" b="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fr-FR" sz="2800" b="0" dirty="0" smtClean="0">
                    <a:latin typeface="Cambria Math"/>
                    <a:ea typeface="Cambria Math"/>
                  </a:rPr>
                  <a:t>1</a:t>
                </a:r>
                <a:endParaRPr lang="fr-FR" sz="2800" b="0" i="1" dirty="0" smtClean="0"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latin typeface="Cambria Math"/>
                          <a:ea typeface="Cambria Math"/>
                        </a:rPr>
                        <m:t>⇔</m:t>
                      </m:r>
                      <m:r>
                        <a:rPr lang="fr-FR" sz="28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2800" b="0" i="1" smtClean="0">
                          <a:latin typeface="Cambria Math"/>
                          <a:ea typeface="Cambria Math"/>
                        </a:rPr>
                        <m:t>=1 </m:t>
                      </m:r>
                      <m:r>
                        <m:rPr>
                          <m:sty m:val="p"/>
                        </m:rPr>
                        <a:rPr lang="fr-FR" sz="2800" b="0" i="0" smtClean="0">
                          <a:latin typeface="Cambria Math"/>
                          <a:ea typeface="Cambria Math"/>
                        </a:rPr>
                        <m:t>ou</m:t>
                      </m:r>
                      <m:r>
                        <a:rPr lang="fr-FR" sz="28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28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2800" b="0" i="1" smtClean="0">
                          <a:latin typeface="Cambria Math"/>
                          <a:ea typeface="Cambria Math"/>
                        </a:rPr>
                        <m:t>=−1</m:t>
                      </m:r>
                    </m:oMath>
                  </m:oMathPara>
                </a14:m>
                <a:endParaRPr lang="fr-FR" sz="2800" dirty="0" smtClean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959396"/>
                <a:ext cx="3356560" cy="11339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à coins arrondis 6"/>
          <p:cNvSpPr/>
          <p:nvPr/>
        </p:nvSpPr>
        <p:spPr>
          <a:xfrm>
            <a:off x="5508104" y="5013176"/>
            <a:ext cx="3048201" cy="109734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800" b="1" cap="small" dirty="0" smtClean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  <a:t>FAUSSE</a:t>
            </a:r>
            <a:endParaRPr lang="fr-FR" sz="4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994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612775" y="2645522"/>
            <a:ext cx="7918450" cy="144877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 smtClean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  <a:t>Fin</a:t>
            </a:r>
            <a:endParaRPr lang="fr-FR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Il existe </a:t>
                </a: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au moins un </a:t>
                </a: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nombre réel </a:t>
                </a:r>
                <a14:m>
                  <m:oMath xmlns:m="http://schemas.openxmlformats.org/officeDocument/2006/math">
                    <m:r>
                      <a:rPr lang="fr-FR" sz="54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appartenant à </a:t>
                </a:r>
                <a14:m>
                  <m:oMath xmlns:m="http://schemas.openxmlformats.org/officeDocument/2006/math">
                    <m:d>
                      <m:dPr>
                        <m:begChr m:val="]"/>
                        <m:endChr m:val="["/>
                        <m:ctrlPr>
                          <a:rPr lang="fr-FR" sz="540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0 ; +</m:t>
                        </m:r>
                        <m:r>
                          <a:rPr lang="fr-FR" sz="54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∞</m:t>
                        </m:r>
                      </m:e>
                    </m:d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tel que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540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den>
                    </m:f>
                    <m:r>
                      <a:rPr lang="fr-FR" sz="540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&gt;</m:t>
                    </m:r>
                    <m:r>
                      <a:rPr lang="fr-FR" sz="54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10</m:t>
                    </m:r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.</a:t>
                </a:r>
                <a: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54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l="-1598" r="-2264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70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Il existe </a:t>
                </a: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au moins un </a:t>
                </a: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nombre réel </a:t>
                </a:r>
                <a14:m>
                  <m:oMath xmlns:m="http://schemas.openxmlformats.org/officeDocument/2006/math">
                    <m:r>
                      <a:rPr lang="fr-FR" sz="5400" i="1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</m:oMath>
                </a14:m>
                <a: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  <a:t> appartenant à </a:t>
                </a:r>
                <a14:m>
                  <m:oMath xmlns:m="http://schemas.openxmlformats.org/officeDocument/2006/math">
                    <m:d>
                      <m:dPr>
                        <m:begChr m:val="]"/>
                        <m:endChr m:val="["/>
                        <m:ctrlPr>
                          <a:rPr lang="fr-FR" sz="5400" i="1"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fr-FR" sz="54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∞</m:t>
                        </m:r>
                        <m:r>
                          <a:rPr lang="fr-FR" sz="5400" i="1">
                            <a:latin typeface="Cambria Math"/>
                            <a:cs typeface="Arial" panose="020B0604020202020204" pitchFamily="34" charset="0"/>
                          </a:rPr>
                          <m:t> ;</m:t>
                        </m:r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  <a:t> tel que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540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fr-FR" sz="54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p>
                        <m:r>
                          <a:rPr lang="fr-FR" sz="54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fr-FR" sz="540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≤</m:t>
                    </m:r>
                    <m:f>
                      <m:fPr>
                        <m:ctrlPr>
                          <a:rPr lang="fr-FR" sz="5400" i="1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5400" i="1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5400" i="1"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  <a:t>.</a:t>
                </a:r>
                <a:b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54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l="-732" r="-2264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43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Pour tout  nombre réel </a:t>
                </a:r>
                <a14:m>
                  <m:oMath xmlns:m="http://schemas.openxmlformats.org/officeDocument/2006/math">
                    <m:r>
                      <a:rPr lang="fr-FR" sz="54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</m:oMath>
                </a14:m>
                <a:r>
                  <a:rPr lang="fr-FR" sz="5400" b="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5400" b="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de </a:t>
                </a:r>
                <a14:m>
                  <m:oMath xmlns:m="http://schemas.openxmlformats.org/officeDocument/2006/math">
                    <m:d>
                      <m:dPr>
                        <m:begChr m:val="]"/>
                        <m:endChr m:val="["/>
                        <m:ctrlPr>
                          <a:rPr lang="fr-FR" sz="540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0 ; +</m:t>
                        </m:r>
                        <m:r>
                          <a:rPr lang="fr-FR" sz="54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∞</m:t>
                        </m:r>
                      </m:e>
                    </m:d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,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540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den>
                    </m:f>
                    <m:r>
                      <a:rPr lang="fr-FR" sz="54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≤</m:t>
                    </m:r>
                    <m:r>
                      <a:rPr lang="fr-FR" sz="54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𝑥</m:t>
                    </m:r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.</a:t>
                </a:r>
                <a: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54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81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Pour tout  nombre réel </a:t>
                </a:r>
                <a14:m>
                  <m:oMath xmlns:m="http://schemas.openxmlformats.org/officeDocument/2006/math">
                    <m:r>
                      <a:rPr lang="fr-FR" sz="54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</m:oMath>
                </a14:m>
                <a:r>
                  <a:rPr lang="fr-FR" sz="5400" b="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5400" b="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de </a:t>
                </a:r>
                <a14:m>
                  <m:oMath xmlns:m="http://schemas.openxmlformats.org/officeDocument/2006/math">
                    <m:d>
                      <m:dPr>
                        <m:begChr m:val="]"/>
                        <m:endChr m:val="]"/>
                        <m:ctrlPr>
                          <a:rPr lang="fr-FR" sz="5400" i="1" dirty="0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5400" b="0" i="1" dirty="0" smtClean="0"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fr-FR" sz="5400" b="0" i="1" dirty="0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∞ ;−1</m:t>
                        </m:r>
                      </m:e>
                    </m:d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,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540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5400" b="0" i="1" smtClean="0"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den>
                    </m:f>
                    <m:r>
                      <a:rPr lang="fr-FR" sz="540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≥</m:t>
                    </m:r>
                    <m:r>
                      <a:rPr lang="fr-FR" sz="54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−1</m:t>
                    </m:r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.</a:t>
                </a:r>
                <a: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54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54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730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5400" dirty="0" smtClean="0">
                <a:latin typeface="Cambria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Dans chaque cas, dire si l’implication est vraie ou fausse.</a:t>
            </a:r>
            <a:r>
              <a:rPr lang="fr-FR" sz="5400" dirty="0" smtClean="0">
                <a:latin typeface="Cambria" panose="02040503050406030204" pitchFamily="18" charset="0"/>
                <a:cs typeface="Arial" panose="020B0604020202020204" pitchFamily="34" charset="0"/>
              </a:rPr>
              <a:t/>
            </a:r>
            <a:br>
              <a:rPr lang="fr-FR" sz="5400" dirty="0" smtClean="0">
                <a:latin typeface="Cambria" panose="02040503050406030204" pitchFamily="18" charset="0"/>
                <a:cs typeface="Arial" panose="020B0604020202020204" pitchFamily="34" charset="0"/>
              </a:rPr>
            </a:br>
            <a:endParaRPr lang="fr-FR" sz="5400" dirty="0">
              <a:solidFill>
                <a:srgbClr val="0042C8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74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6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Si </a:t>
                </a:r>
                <a14:m>
                  <m:oMath xmlns:m="http://schemas.openxmlformats.org/officeDocument/2006/math">
                    <m:r>
                      <a:rPr lang="fr-FR" sz="60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  <m:r>
                      <a:rPr lang="fr-FR" sz="60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&gt;</m:t>
                    </m:r>
                    <m:r>
                      <a:rPr lang="fr-FR" sz="60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2</m:t>
                    </m:r>
                  </m:oMath>
                </a14:m>
                <a:r>
                  <a:rPr lang="fr-FR" sz="6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 alors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600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6000" b="0" i="1" smtClean="0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6000" b="0" i="1" smtClean="0"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den>
                    </m:f>
                    <m:r>
                      <a:rPr lang="fr-FR" sz="60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&lt;</m:t>
                    </m:r>
                    <m:f>
                      <m:fPr>
                        <m:ctrlPr>
                          <a:rPr lang="fr-FR" sz="600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60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60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fr-FR" sz="6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.</a:t>
                </a:r>
                <a: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60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388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6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Si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600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60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60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𝑥</m:t>
                        </m:r>
                      </m:den>
                    </m:f>
                    <m:r>
                      <a:rPr lang="fr-FR" sz="600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&lt;</m:t>
                    </m:r>
                    <m:f>
                      <m:fPr>
                        <m:ctrlPr>
                          <a:rPr lang="fr-FR" sz="600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60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60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fr-FR" sz="6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  alors  </a:t>
                </a:r>
                <a14:m>
                  <m:oMath xmlns:m="http://schemas.openxmlformats.org/officeDocument/2006/math">
                    <m:r>
                      <a:rPr lang="fr-FR" sz="6000" b="0" i="1" smtClean="0">
                        <a:latin typeface="Cambria Math"/>
                        <a:cs typeface="Arial" panose="020B0604020202020204" pitchFamily="34" charset="0"/>
                      </a:rPr>
                      <m:t>𝑥</m:t>
                    </m:r>
                    <m:r>
                      <a:rPr lang="fr-FR" sz="600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&gt;</m:t>
                    </m:r>
                    <m:r>
                      <a:rPr lang="fr-FR" sz="60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2</m:t>
                    </m:r>
                  </m:oMath>
                </a14:m>
                <a:r>
                  <a:rPr lang="fr-FR" sz="6000" dirty="0" smtClean="0">
                    <a:latin typeface="Cambria" panose="02040503050406030204" pitchFamily="18" charset="0"/>
                    <a:cs typeface="Arial" panose="020B0604020202020204" pitchFamily="34" charset="0"/>
                  </a:rPr>
                  <a:t> .</a:t>
                </a:r>
                <a: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60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383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729</TotalTime>
  <Words>452</Words>
  <Application>Microsoft Office PowerPoint</Application>
  <PresentationFormat>Affichage à l'écran (4:3)</PresentationFormat>
  <Paragraphs>100</Paragraphs>
  <Slides>25</Slides>
  <Notes>25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Présentation PowerPoint</vt:lpstr>
      <vt:lpstr>Dans chaque cas, dire si la proposition est vraie ou fausse. </vt:lpstr>
      <vt:lpstr> Il existe au moins un nombre réel x appartenant à ├]0 ; +∞┤[ tel que 1/x&gt;10. </vt:lpstr>
      <vt:lpstr> Il existe au moins un nombre réel x appartenant à ├]-∞ ;0┤[ tel que x^2≤1/x. </vt:lpstr>
      <vt:lpstr>Pour tout  nombre réel x de ├]0 ; +∞┤[,  1/x≤x. </vt:lpstr>
      <vt:lpstr>Pour tout  nombre réel x de ├]-∞ ;-1],  1/x≥-1. </vt:lpstr>
      <vt:lpstr>Dans chaque cas, dire si l’implication est vraie ou fausse. </vt:lpstr>
      <vt:lpstr>Si x&gt;2  alors  1/x&lt;1/2 . </vt:lpstr>
      <vt:lpstr>Si  1/x&lt;1/2   alors  x&gt;2 . </vt:lpstr>
      <vt:lpstr>Si x&gt;10  alors  0&lt;1/x&lt;0,1 . </vt:lpstr>
      <vt:lpstr>Si 0&lt;1/x&lt;0,1  alors  x&gt;10 . </vt:lpstr>
      <vt:lpstr>Si x=-1  alors   1/x=x . </vt:lpstr>
      <vt:lpstr>Si  1/x=x  alors   x=-1 . </vt:lpstr>
      <vt:lpstr>Présentation PowerPoint</vt:lpstr>
      <vt:lpstr>Il existe au moins un nombre réel x appartenant à ├]0 ; +∞┤[ tel que 1/x&gt;10. </vt:lpstr>
      <vt:lpstr>Il existe au moins un nombre réel x appartenant à ├]-∞ ;0┤[ tel que x^2≤1/x. </vt:lpstr>
      <vt:lpstr>Pour tout  nombre réel x de ├]0 ; +∞┤[,  1/x≤x. </vt:lpstr>
      <vt:lpstr>Pour tout  nombre réel x de ├]-∞ ;-1],  1/x≥-1. </vt:lpstr>
      <vt:lpstr>Si x&gt;2  alors  1/x&lt;1/2 . </vt:lpstr>
      <vt:lpstr>Si  1/x&lt;1/2   alors  x&gt;2 . </vt:lpstr>
      <vt:lpstr>Si x&gt;10  alors  0&lt;1/x&lt;0,1 . </vt:lpstr>
      <vt:lpstr>Si 0&lt;1/x&lt;0,1  alors  x&gt;10 . </vt:lpstr>
      <vt:lpstr>Si x=-1  alors   1/x=x . </vt:lpstr>
      <vt:lpstr>Si  1/x=x  alors   x=-1 . 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auderi</cp:lastModifiedBy>
  <cp:revision>416</cp:revision>
  <dcterms:created xsi:type="dcterms:W3CDTF">2008-11-15T15:38:50Z</dcterms:created>
  <dcterms:modified xsi:type="dcterms:W3CDTF">2015-04-26T10:53:38Z</dcterms:modified>
</cp:coreProperties>
</file>