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handoutMasterIdLst>
    <p:handoutMasterId r:id="rId27"/>
  </p:handoutMasterIdLst>
  <p:sldIdLst>
    <p:sldId id="386" r:id="rId2"/>
    <p:sldId id="358" r:id="rId3"/>
    <p:sldId id="433" r:id="rId4"/>
    <p:sldId id="454" r:id="rId5"/>
    <p:sldId id="455" r:id="rId6"/>
    <p:sldId id="461" r:id="rId7"/>
    <p:sldId id="462" r:id="rId8"/>
    <p:sldId id="468" r:id="rId9"/>
    <p:sldId id="463" r:id="rId10"/>
    <p:sldId id="464" r:id="rId11"/>
    <p:sldId id="467" r:id="rId12"/>
    <p:sldId id="471" r:id="rId13"/>
    <p:sldId id="359" r:id="rId14"/>
    <p:sldId id="456" r:id="rId15"/>
    <p:sldId id="457" r:id="rId16"/>
    <p:sldId id="458" r:id="rId17"/>
    <p:sldId id="459" r:id="rId18"/>
    <p:sldId id="460" r:id="rId19"/>
    <p:sldId id="469" r:id="rId20"/>
    <p:sldId id="465" r:id="rId21"/>
    <p:sldId id="466" r:id="rId22"/>
    <p:sldId id="470" r:id="rId23"/>
    <p:sldId id="472" r:id="rId24"/>
    <p:sldId id="360" r:id="rId2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9933"/>
    <a:srgbClr val="FFD757"/>
    <a:srgbClr val="33CC33"/>
    <a:srgbClr val="B4F147"/>
    <a:srgbClr val="0042C8"/>
    <a:srgbClr val="FFECAF"/>
    <a:srgbClr val="CCFFC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>
        <p:scale>
          <a:sx n="80" d="100"/>
          <a:sy n="80" d="100"/>
        </p:scale>
        <p:origin x="-1074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8EEB04-BC24-4428-9D6D-0656CB854BA1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6B74E2-E66B-4339-B677-A165CA0F19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784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4DC26B-0B09-4882-A29E-90953D39772D}" type="datetimeFigureOut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87A2519-18BD-4B50-9E50-B657487F67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80085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9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A053AA-D6F6-4FB5-A2B3-72E3A9B8DA46}" type="slidenum">
              <a:rPr lang="fr-FR" smtClean="0"/>
              <a:pPr/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21</a:t>
            </a:fld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F726F8-1A9C-4622-B570-65EB5251A588}" type="slidenum">
              <a:rPr lang="fr-FR" smtClean="0"/>
              <a:pPr/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8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8CA77-A620-4737-99AA-CF7CC8FA47BC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E190-59B5-46EC-BF5F-5B2BA83B53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7BF06-981B-42A8-BFA4-6FCC0DDB2F24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E384-CADC-484B-81DF-7DB6F67388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1A0-1DAA-4B3A-83CF-144B4DD67560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5032B-0E45-499A-9E2A-324CAB3964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A560E-978C-42E5-BB0F-8C33BFA86DDF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D5A7-3B35-4D41-BB22-D7B415BF7C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9F24D-7ACC-4D1F-89AD-1F29B5B18153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2450-E6F7-4F09-9C7A-F75608D4DA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FFF6-C1C7-4D70-A045-E4652DB107C4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B1F7-A550-4363-B00A-68A0C63EEF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56E8-74A3-4FB4-A634-53FB1ADABB4D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8EFA-36C9-41CF-8F8C-515E4E413D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6EF5-4A0D-4050-AE27-1D2EFF5038A4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3B2A-E44E-4453-9D4D-13448D2C49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E58F-4217-45B0-B5FD-74BE3916CEFE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6DF2-B156-4A33-A286-9CB8F7CD72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E3C4-C6B5-4CFA-874B-B9543E7AA09D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6D4E-BD9B-4154-8F4F-2C9F9D9592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15F7-03DF-4D8E-9227-D04A83C1B1EF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FF6C-7DFE-4645-A697-78619AD222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2CDFE3-D742-4625-91DF-9FEAF6270284}" type="datetime1">
              <a:rPr lang="fr-FR"/>
              <a:pPr>
                <a:defRPr/>
              </a:pPr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56F000-3D4A-4A7A-920C-3F12F4A598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  <a:t>Fonctions homographiques</a:t>
            </a:r>
            <a:r>
              <a:rPr lang="fr-FR" sz="6600" b="1" cap="small" dirty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  <a:t>Série 1</a:t>
            </a:r>
            <a:endParaRPr lang="fr-FR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s</a:t>
                </a: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a courbe dans un repère.</a:t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Quelles sont les coordonnées du point d’intersection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fr-FR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avec l’axe des abscisses ?</a:t>
                </a:r>
                <a:r>
                  <a:rPr lang="fr-FR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r="-1198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86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algn="l"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i="1" dirty="0" smtClean="0">
                    <a:solidFill>
                      <a:schemeClr val="accent2"/>
                    </a:solidFill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i="1" dirty="0" smtClean="0">
                    <a:solidFill>
                      <a:schemeClr val="accent2"/>
                    </a:solidFill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L</a:t>
                </a: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aquelle des trois</a:t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courbes représente</a:t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</a:t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32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2264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8" name="Image 7" descr="C:\Users\auderi\AppData\Local\Temp\geogebra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20888"/>
            <a:ext cx="4644008" cy="4437112"/>
          </a:xfrm>
          <a:prstGeom prst="rect">
            <a:avLst/>
          </a:prstGeom>
          <a:solidFill>
            <a:schemeClr val="bg1"/>
          </a:solidFill>
          <a:ln>
            <a:solidFill>
              <a:srgbClr val="D60093"/>
            </a:solidFill>
          </a:ln>
        </p:spPr>
      </p:pic>
    </p:spTree>
    <p:extLst>
      <p:ext uri="{BB962C8B-B14F-4D97-AF65-F5344CB8AC3E}">
        <p14:creationId xmlns:p14="http://schemas.microsoft.com/office/powerpoint/2010/main" val="289402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algn="l"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i="1" dirty="0" smtClean="0">
                    <a:solidFill>
                      <a:schemeClr val="accent2"/>
                    </a:solidFill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i="1" dirty="0" smtClean="0">
                    <a:solidFill>
                      <a:schemeClr val="accent2"/>
                    </a:solidFill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𝑔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sont définies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et</a:t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𝑔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cs typeface="Arial" panose="020B0604020202020204" pitchFamily="34" charset="0"/>
                        </a:rPr>
                        <m:t>+3.</m:t>
                      </m:r>
                    </m:oMath>
                  </m:oMathPara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Graphiquement ,</a:t>
                </a:r>
                <a:b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quelles sont les</a:t>
                </a:r>
                <a:b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solutions de</a:t>
                </a:r>
                <a:b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l’inéquation</a:t>
                </a:r>
                <a:b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r>
                      <a:rPr lang="fr-FR" sz="3600" b="0" i="1" smtClean="0"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fr-FR" sz="3600" b="0" i="1" smtClean="0">
                        <a:latin typeface="Cambria Math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  <a:cs typeface="Arial" panose="020B0604020202020204" pitchFamily="34" charset="0"/>
                      </a:rPr>
                      <m:t>)&lt;</m:t>
                    </m:r>
                    <m:r>
                      <a:rPr lang="fr-FR" sz="36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𝑔</m:t>
                    </m:r>
                    <m:r>
                      <a:rPr lang="fr-FR" sz="36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fr-FR" sz="36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36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</a:t>
                </a:r>
                <a:b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32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1931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513011" y="548679"/>
            <a:ext cx="17524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/>
          <p:nvPr/>
        </p:nvPicPr>
        <p:blipFill>
          <a:blip r:embed="rId4"/>
          <a:stretch>
            <a:fillRect/>
          </a:stretch>
        </p:blipFill>
        <p:spPr>
          <a:xfrm>
            <a:off x="3851920" y="2492895"/>
            <a:ext cx="5292080" cy="4365105"/>
          </a:xfrm>
          <a:prstGeom prst="rect">
            <a:avLst/>
          </a:prstGeom>
          <a:ln>
            <a:solidFill>
              <a:srgbClr val="D60093"/>
            </a:solidFill>
          </a:ln>
        </p:spPr>
      </p:pic>
    </p:spTree>
    <p:extLst>
      <p:ext uri="{BB962C8B-B14F-4D97-AF65-F5344CB8AC3E}">
        <p14:creationId xmlns:p14="http://schemas.microsoft.com/office/powerpoint/2010/main" val="58466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2775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Q</a:t>
                </a: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uel est l’ensemble de définition de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?</a:t>
                </a: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à coins arrondis 3"/>
              <p:cNvSpPr/>
              <p:nvPr/>
            </p:nvSpPr>
            <p:spPr>
              <a:xfrm>
                <a:off x="5447921" y="4748954"/>
                <a:ext cx="3024336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ℝ</m:t>
                      </m:r>
                      <m:r>
                        <a:rPr lang="fr-FR" sz="4400" b="0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−</m:t>
                      </m:r>
                      <m:d>
                        <m:dPr>
                          <m:begChr m:val="{"/>
                          <m:endChr m:val="}"/>
                          <m:ctrlPr>
                            <a:rPr lang="fr-FR" sz="44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4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4400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4400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4400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44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" name="Rectangle à coins arrondis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1" y="4748954"/>
                <a:ext cx="3024336" cy="1368152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ensées 4"/>
          <p:cNvSpPr/>
          <p:nvPr/>
        </p:nvSpPr>
        <p:spPr>
          <a:xfrm>
            <a:off x="827584" y="4581128"/>
            <a:ext cx="3312368" cy="1296144"/>
          </a:xfrm>
          <a:prstGeom prst="cloudCallout">
            <a:avLst>
              <a:gd name="adj1" fmla="val 128252"/>
              <a:gd name="adj2" fmla="val -128779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115616" y="4725144"/>
                <a:ext cx="274575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/>
                        </a:rPr>
                        <m:t>4</m:t>
                      </m:r>
                      <m:r>
                        <a:rPr lang="fr-FR" sz="4000" b="0" i="1" smtClean="0">
                          <a:latin typeface="Cambria Math"/>
                        </a:rPr>
                        <m:t>𝑥</m:t>
                      </m:r>
                      <m:r>
                        <a:rPr lang="fr-FR" sz="4000" b="0" i="1" smtClean="0">
                          <a:latin typeface="Cambria Math"/>
                        </a:rPr>
                        <m:t>+1≠0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725144"/>
                <a:ext cx="2745752" cy="7078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115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Q</a:t>
                </a: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uelle est l’image par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de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−1</m:t>
                    </m:r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?</a:t>
                </a: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à coins arrondis 3"/>
              <p:cNvSpPr/>
              <p:nvPr/>
            </p:nvSpPr>
            <p:spPr>
              <a:xfrm>
                <a:off x="5148064" y="4748954"/>
                <a:ext cx="3324193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0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" name="Rectangle à coins arrondis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4748954"/>
                <a:ext cx="3324193" cy="1368152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ensées 4"/>
          <p:cNvSpPr/>
          <p:nvPr/>
        </p:nvSpPr>
        <p:spPr>
          <a:xfrm>
            <a:off x="827584" y="4581128"/>
            <a:ext cx="3456384" cy="1656184"/>
          </a:xfrm>
          <a:prstGeom prst="cloudCallout">
            <a:avLst>
              <a:gd name="adj1" fmla="val 123720"/>
              <a:gd name="adj2" fmla="val -112298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961322" y="4737858"/>
                <a:ext cx="2890598" cy="1211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−1+3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4</m:t>
                          </m:r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322" y="4737858"/>
                <a:ext cx="2890598" cy="121142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052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Q</a:t>
                </a: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uelle est l’image par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de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?</a:t>
                </a: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à coins arrondis 3"/>
              <p:cNvSpPr/>
              <p:nvPr/>
            </p:nvSpPr>
            <p:spPr>
              <a:xfrm>
                <a:off x="5508104" y="4748954"/>
                <a:ext cx="2964153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4000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4000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4000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40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" name="Rectangle à coins arrondis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4748954"/>
                <a:ext cx="2964153" cy="1368152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ensées 4"/>
          <p:cNvSpPr/>
          <p:nvPr/>
        </p:nvSpPr>
        <p:spPr>
          <a:xfrm>
            <a:off x="1187624" y="4005064"/>
            <a:ext cx="2530571" cy="2112042"/>
          </a:xfrm>
          <a:prstGeom prst="cloudCallout">
            <a:avLst>
              <a:gd name="adj1" fmla="val 129417"/>
              <a:gd name="adj2" fmla="val -68407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402268" y="4221088"/>
                <a:ext cx="1945596" cy="17306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fr-FR" sz="32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32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32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fr-FR" sz="32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4</m:t>
                          </m:r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f>
                            <m:fPr>
                              <m:ctrlP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268" y="4221088"/>
                <a:ext cx="1945596" cy="173060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789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sées 6"/>
          <p:cNvSpPr/>
          <p:nvPr/>
        </p:nvSpPr>
        <p:spPr>
          <a:xfrm>
            <a:off x="467419" y="4510710"/>
            <a:ext cx="4857096" cy="1679994"/>
          </a:xfrm>
          <a:prstGeom prst="cloudCallout">
            <a:avLst>
              <a:gd name="adj1" fmla="val 80167"/>
              <a:gd name="adj2" fmla="val -103362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Q</a:t>
                </a:r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uel est  l’éventuel antécédent par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de 0 </a:t>
                </a: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?</a:t>
                </a:r>
                <a: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à coins arrondis 3"/>
              <p:cNvSpPr/>
              <p:nvPr/>
            </p:nvSpPr>
            <p:spPr>
              <a:xfrm>
                <a:off x="6084168" y="4748954"/>
                <a:ext cx="2388089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fr-FR" sz="4800" b="0" dirty="0" smtClean="0">
                    <a:solidFill>
                      <a:schemeClr val="accent2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fr-FR" sz="4800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=−3</m:t>
                    </m:r>
                  </m:oMath>
                </a14:m>
                <a:endParaRPr lang="fr-FR" sz="48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" name="Rectangle à coins arrondis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748954"/>
                <a:ext cx="2388089" cy="1368152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95536" y="4584030"/>
                <a:ext cx="5001113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2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32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⇔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+3=0 </m:t>
                      </m:r>
                      <m:r>
                        <m:rPr>
                          <m:sty m:val="p"/>
                        </m:rPr>
                        <a:rPr lang="fr-FR" sz="3200" b="0" i="0" smtClean="0"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 4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+1≠0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584030"/>
                <a:ext cx="5001113" cy="107721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416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Q</a:t>
                </a:r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uel est  l’éventuel antécédent par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de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6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36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36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?</a:t>
                </a:r>
                <a: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à coins arrondis 3"/>
              <p:cNvSpPr/>
              <p:nvPr/>
            </p:nvSpPr>
            <p:spPr>
              <a:xfrm>
                <a:off x="5292080" y="4581128"/>
                <a:ext cx="3180177" cy="1535978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fr-FR" sz="440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sz="4400" b="0" i="0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400" b="0" i="0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</a:rPr>
                  <a:t> n’a pas d’antécédent</a:t>
                </a:r>
                <a:endParaRPr lang="fr-FR" sz="40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" name="Rectangle à coins arrondis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4581128"/>
                <a:ext cx="3180177" cy="1535978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ensées 4"/>
          <p:cNvSpPr/>
          <p:nvPr/>
        </p:nvSpPr>
        <p:spPr>
          <a:xfrm>
            <a:off x="827584" y="4005064"/>
            <a:ext cx="3816424" cy="2304256"/>
          </a:xfrm>
          <a:prstGeom prst="cloudCallout">
            <a:avLst>
              <a:gd name="adj1" fmla="val 110821"/>
              <a:gd name="adj2" fmla="val -66630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803269" y="4084989"/>
                <a:ext cx="3264675" cy="1936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32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⇔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+3=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269" y="4084989"/>
                <a:ext cx="3264675" cy="19362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266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Est-il vrai que pour tout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≠−</m:t>
                    </m:r>
                    <m:f>
                      <m:fPr>
                        <m:ctrlPr>
                          <a:rPr lang="fr-FR" sz="4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−2=</m:t>
                    </m:r>
                    <m:f>
                      <m:fPr>
                        <m:ctrlP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−7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+4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?</a:t>
                </a:r>
                <a:b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516216" y="4748954"/>
            <a:ext cx="1956041" cy="1368152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dirty="0" smtClean="0">
                <a:solidFill>
                  <a:schemeClr val="accent2"/>
                </a:solidFill>
              </a:rPr>
              <a:t>FAUX</a:t>
            </a:r>
            <a:endParaRPr lang="fr-FR" sz="4800" dirty="0">
              <a:solidFill>
                <a:schemeClr val="accent2"/>
              </a:solidFill>
            </a:endParaRPr>
          </a:p>
        </p:txBody>
      </p:sp>
      <p:sp>
        <p:nvSpPr>
          <p:cNvPr id="5" name="Pensées 4"/>
          <p:cNvSpPr/>
          <p:nvPr/>
        </p:nvSpPr>
        <p:spPr>
          <a:xfrm>
            <a:off x="432460" y="4796846"/>
            <a:ext cx="4627769" cy="1584482"/>
          </a:xfrm>
          <a:prstGeom prst="cloudCallout">
            <a:avLst>
              <a:gd name="adj1" fmla="val 40342"/>
              <a:gd name="adj2" fmla="val -91813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755576" y="5112321"/>
                <a:ext cx="3697871" cy="908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/>
                            </a:rPr>
                            <m:t>4</m:t>
                          </m:r>
                          <m:r>
                            <a:rPr lang="fr-FR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fr-FR" sz="2800" b="0" i="1" smtClean="0">
                          <a:latin typeface="Cambria Math"/>
                        </a:rPr>
                        <m:t>−2=</m:t>
                      </m:r>
                      <m:f>
                        <m:fPr>
                          <m:ctrlPr>
                            <a:rPr lang="fr-FR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/>
                            </a:rPr>
                            <m:t>−7</m:t>
                          </m:r>
                          <m:r>
                            <a:rPr lang="fr-FR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/>
                            </a:rPr>
                            <m:t>+1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/>
                            </a:rPr>
                            <m:t>4</m:t>
                          </m:r>
                          <m:r>
                            <a:rPr lang="fr-FR" sz="2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fr-FR" sz="2800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112321"/>
                <a:ext cx="3697871" cy="9089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150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Répondre aux dix questions qui suivent.</a:t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8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8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800" b="0" i="1" smtClean="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8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8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8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8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800" b="0" i="0" smtClean="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fr-FR" sz="4800" dirty="0">
                  <a:solidFill>
                    <a:schemeClr val="accent2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r="-5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sz="40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fr-FR" sz="40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sa courbe dans un repère.</a:t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Quelles sont les coordonnées du point d’intersection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fr-FR" sz="36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avec l’axe</a:t>
                </a:r>
                <a:b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des ordonnées ?</a:t>
                </a:r>
                <a: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36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Pensées 3"/>
          <p:cNvSpPr/>
          <p:nvPr/>
        </p:nvSpPr>
        <p:spPr>
          <a:xfrm>
            <a:off x="827584" y="4869160"/>
            <a:ext cx="3456384" cy="1224136"/>
          </a:xfrm>
          <a:prstGeom prst="cloudCallout">
            <a:avLst>
              <a:gd name="adj1" fmla="val 68440"/>
              <a:gd name="adj2" fmla="val -67412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350142" y="5013176"/>
                <a:ext cx="22857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4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fr-FR" sz="40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0142" y="5013176"/>
                <a:ext cx="2285754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à coins arrondis 5"/>
              <p:cNvSpPr/>
              <p:nvPr/>
            </p:nvSpPr>
            <p:spPr>
              <a:xfrm>
                <a:off x="6156176" y="4748954"/>
                <a:ext cx="2316081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fr-FR" sz="480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0 ;3</m:t>
                          </m:r>
                        </m:e>
                      </m:d>
                    </m:oMath>
                  </m:oMathPara>
                </a14:m>
                <a:endParaRPr lang="fr-FR" sz="48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6" name="Rectangle à coins arrondi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748954"/>
                <a:ext cx="2316081" cy="1368152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270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sz="40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fr-FR" sz="40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s</a:t>
                </a: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a courbe dans un repère.</a:t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Quelles sont les coordonnées du point d’intersection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sz="36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fr-FR" sz="36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avec l’axe des abscisses ?</a:t>
                </a:r>
                <a: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6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36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732" r="-799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Pensées 3"/>
          <p:cNvSpPr/>
          <p:nvPr/>
        </p:nvSpPr>
        <p:spPr>
          <a:xfrm>
            <a:off x="1115616" y="4869160"/>
            <a:ext cx="3168352" cy="1368152"/>
          </a:xfrm>
          <a:prstGeom prst="cloudCallout">
            <a:avLst>
              <a:gd name="adj1" fmla="val 106023"/>
              <a:gd name="adj2" fmla="val -77857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à coins arrondis 5"/>
              <p:cNvSpPr/>
              <p:nvPr/>
            </p:nvSpPr>
            <p:spPr>
              <a:xfrm>
                <a:off x="6156176" y="4748954"/>
                <a:ext cx="2316081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fr-FR" sz="480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−3 ;0</m:t>
                          </m:r>
                        </m:e>
                      </m:d>
                    </m:oMath>
                  </m:oMathPara>
                </a14:m>
                <a:endParaRPr lang="fr-FR" sz="48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6" name="Rectangle à coins arrondi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748954"/>
                <a:ext cx="2316081" cy="1368152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403648" y="4941168"/>
                <a:ext cx="2378728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6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fr-FR" sz="36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36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⇔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3600" b="0" i="1" smtClean="0">
                          <a:latin typeface="Cambria Math"/>
                          <a:ea typeface="Cambria Math"/>
                        </a:rPr>
                        <m:t>=−3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4941168"/>
                <a:ext cx="2378728" cy="120032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05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algn="l"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i="1" dirty="0" smtClean="0">
                    <a:solidFill>
                      <a:schemeClr val="accent2"/>
                    </a:solidFill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i="1" dirty="0" smtClean="0">
                    <a:solidFill>
                      <a:schemeClr val="accent2"/>
                    </a:solidFill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L</a:t>
                </a:r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aquelle des trois</a:t>
                </a:r>
                <a:b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courbes représente</a:t>
                </a:r>
                <a:b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la fonction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</a:t>
                </a:r>
                <a:br>
                  <a:rPr lang="fr-FR" sz="36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32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1931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à coins arrondis 5"/>
              <p:cNvSpPr/>
              <p:nvPr/>
            </p:nvSpPr>
            <p:spPr>
              <a:xfrm>
                <a:off x="3026596" y="4972816"/>
                <a:ext cx="1473396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fr-FR" sz="4800" b="0" i="1" smtClean="0">
                              <a:solidFill>
                                <a:schemeClr val="accent6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4800" b="0" i="1" smtClean="0">
                              <a:solidFill>
                                <a:schemeClr val="accent6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fr-FR" sz="4800" b="0" i="1" smtClean="0">
                              <a:solidFill>
                                <a:schemeClr val="accent6">
                                  <a:lumMod val="75000"/>
                                  <a:lumOff val="2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FR" sz="4800" i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6" name="Rectangle à coins arrondi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596" y="4972816"/>
                <a:ext cx="1473396" cy="1368152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ensées 6"/>
          <p:cNvSpPr/>
          <p:nvPr/>
        </p:nvSpPr>
        <p:spPr>
          <a:xfrm>
            <a:off x="179512" y="4972817"/>
            <a:ext cx="2664296" cy="1368152"/>
          </a:xfrm>
          <a:prstGeom prst="cloudCallout">
            <a:avLst>
              <a:gd name="adj1" fmla="val 43755"/>
              <a:gd name="adj2" fmla="val -79668"/>
            </a:avLst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08000" y="5040000"/>
                <a:ext cx="252028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fr-FR" sz="32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fr-FR" sz="32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latin typeface="Cambria Math"/>
                            </a:rPr>
                            <m:t>−3</m:t>
                          </m:r>
                        </m:e>
                      </m:d>
                      <m:r>
                        <a:rPr lang="fr-FR" sz="32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3200" b="0" dirty="0" smtClean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" y="5040000"/>
                <a:ext cx="2520280" cy="107721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age 12" descr="C:\Users\auderi\AppData\Local\Temp\geogebra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20888"/>
            <a:ext cx="4644008" cy="4437112"/>
          </a:xfrm>
          <a:prstGeom prst="rect">
            <a:avLst/>
          </a:prstGeom>
          <a:solidFill>
            <a:schemeClr val="bg1"/>
          </a:solidFill>
          <a:ln>
            <a:solidFill>
              <a:srgbClr val="D60093"/>
            </a:solidFill>
          </a:ln>
        </p:spPr>
      </p:pic>
    </p:spTree>
    <p:extLst>
      <p:ext uri="{BB962C8B-B14F-4D97-AF65-F5344CB8AC3E}">
        <p14:creationId xmlns:p14="http://schemas.microsoft.com/office/powerpoint/2010/main" val="165323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algn="l"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i="1" dirty="0" smtClean="0">
                    <a:solidFill>
                      <a:schemeClr val="accent2"/>
                    </a:solidFill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i="1" dirty="0" smtClean="0">
                    <a:solidFill>
                      <a:schemeClr val="accent2"/>
                    </a:solidFill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𝑔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sont définies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et</a:t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𝑔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accent2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d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fr-FR" sz="4000" b="0" i="1" smtClean="0">
                          <a:solidFill>
                            <a:schemeClr val="accent2"/>
                          </a:solidFill>
                          <a:latin typeface="Cambria Math"/>
                          <a:cs typeface="Arial" panose="020B0604020202020204" pitchFamily="34" charset="0"/>
                        </a:rPr>
                        <m:t>+3.</m:t>
                      </m:r>
                    </m:oMath>
                  </m:oMathPara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Graphiquement ,</a:t>
                </a:r>
                <a:b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les solutions de</a:t>
                </a:r>
                <a:b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l’inéquation</a:t>
                </a:r>
                <a:b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r>
                      <a:rPr lang="fr-FR" sz="3200" b="0" i="1" smtClean="0"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3200" b="0" i="1" smtClean="0">
                        <a:latin typeface="Cambria Math"/>
                        <a:cs typeface="Arial" panose="020B0604020202020204" pitchFamily="34" charset="0"/>
                      </a:rPr>
                      <m:t>)&lt;</m:t>
                    </m:r>
                    <m:r>
                      <a:rPr lang="fr-FR" sz="32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𝑔</m:t>
                    </m:r>
                    <m:r>
                      <a:rPr lang="fr-FR" sz="32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(</m:t>
                    </m:r>
                    <m:r>
                      <a:rPr lang="fr-FR" sz="32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32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fr-FR" sz="32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sont</a:t>
                </a:r>
                <a:br>
                  <a:rPr lang="fr-FR" sz="32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2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2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2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32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32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1598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513011" y="548679"/>
            <a:ext cx="17524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/>
          <p:nvPr/>
        </p:nvPicPr>
        <p:blipFill>
          <a:blip r:embed="rId4"/>
          <a:stretch>
            <a:fillRect/>
          </a:stretch>
        </p:blipFill>
        <p:spPr>
          <a:xfrm>
            <a:off x="3851920" y="2492895"/>
            <a:ext cx="5292080" cy="4365105"/>
          </a:xfrm>
          <a:prstGeom prst="rect">
            <a:avLst/>
          </a:prstGeom>
          <a:ln>
            <a:solidFill>
              <a:srgbClr val="D60093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à coins arrondis 4"/>
              <p:cNvSpPr/>
              <p:nvPr/>
            </p:nvSpPr>
            <p:spPr>
              <a:xfrm>
                <a:off x="-16924" y="5157192"/>
                <a:ext cx="3868844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chemeClr val="accent2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32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−3;−</m:t>
                          </m:r>
                          <m:f>
                            <m:fPr>
                              <m:ctrlPr>
                                <a:rPr lang="fr-FR" sz="3200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3200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3200" b="0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fr-FR" sz="3200" b="0" i="1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∪</m:t>
                      </m:r>
                      <m:d>
                        <m:dPr>
                          <m:begChr m:val="]"/>
                          <m:endChr m:val="["/>
                          <m:ctrlPr>
                            <a:rPr lang="fr-FR" sz="3200" b="0" i="1" smtClean="0">
                              <a:solidFill>
                                <a:schemeClr val="accent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3200" b="0" i="1" smtClean="0">
                              <a:solidFill>
                                <a:schemeClr val="accent2"/>
                              </a:solidFill>
                              <a:latin typeface="Cambria Math"/>
                              <a:ea typeface="Cambria Math"/>
                            </a:rPr>
                            <m:t>0;+∞</m:t>
                          </m:r>
                        </m:e>
                      </m:d>
                    </m:oMath>
                  </m:oMathPara>
                </a14:m>
                <a:endParaRPr lang="fr-FR" sz="32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5" name="Rectangle à coins arrondis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924" y="5157192"/>
                <a:ext cx="3868844" cy="1368152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881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chemeClr val="accent2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l’ensemble de définition de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?</a:t>
                </a:r>
                <a: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333" r="-1731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02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Quelle est l’image par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8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8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−1</m:t>
                    </m:r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?</a:t>
                </a:r>
                <a: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1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Quelle est l’image par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8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8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?</a:t>
                </a:r>
                <a: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61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l’éventuel antécédent</a:t>
                </a:r>
                <a:b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  <m:r>
                      <a:rPr lang="fr-FR" sz="4800" b="0" i="0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 0 </a:t>
                </a:r>
                <a:r>
                  <a:rPr lang="fr-FR" sz="48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?</a:t>
                </a:r>
                <a: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09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l’éventuel antécédent</a:t>
                </a:r>
                <a:b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de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?</a:t>
                </a:r>
                <a: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37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Est-il vrai que pour tout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48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≠−</m:t>
                    </m:r>
                    <m:f>
                      <m:fPr>
                        <m:ctrlPr>
                          <a:rPr lang="fr-FR" sz="4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8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8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−2=</m:t>
                    </m:r>
                    <m:f>
                      <m:fPr>
                        <m:ctrlP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−7</m:t>
                        </m:r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+4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?</a:t>
                </a:r>
                <a: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8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732" r="-2130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77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i="1" dirty="0" smtClean="0">
                    <a:latin typeface="Cambria Math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fr-FR" sz="4000" i="1" smtClean="0">
                        <a:solidFill>
                          <a:schemeClr val="accent2"/>
                        </a:solidFill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</m:oMath>
                </a14:m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est la fonction définie par </a:t>
                </a:r>
                <a14:m>
                  <m:oMath xmlns:m="http://schemas.openxmlformats.org/officeDocument/2006/math"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</m:d>
                    <m:r>
                      <a:rPr lang="fr-FR" sz="4000" i="1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+3</m:t>
                        </m:r>
                      </m:num>
                      <m:den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fr-FR" sz="4000" i="1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+1</m:t>
                        </m:r>
                      </m:den>
                    </m:f>
                    <m:r>
                      <a:rPr lang="fr-FR" sz="4000">
                        <a:solidFill>
                          <a:schemeClr val="accent2"/>
                        </a:solidFill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sz="40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fr-FR" sz="4000" b="0" i="1" smtClean="0">
                            <a:solidFill>
                              <a:schemeClr val="accent2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sz="4000" dirty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s</a:t>
                </a:r>
                <a: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a courbe dans un repère.</a:t>
                </a:r>
                <a:br>
                  <a:rPr lang="fr-FR" sz="4000" dirty="0" smtClean="0">
                    <a:solidFill>
                      <a:schemeClr val="accent2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r>
                  <a:rPr lang="fr-FR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Quelles sont les coordonnées du point d’intersection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𝐶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fr-FR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fr-FR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avec l’axe des ordonnées ?</a:t>
                </a:r>
                <a:r>
                  <a:rPr lang="fr-FR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r="-1198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80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860</TotalTime>
  <Words>355</Words>
  <Application>Microsoft Office PowerPoint</Application>
  <PresentationFormat>Affichage à l'écran (4:3)</PresentationFormat>
  <Paragraphs>92</Paragraphs>
  <Slides>24</Slides>
  <Notes>24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Présentation PowerPoint</vt:lpstr>
      <vt:lpstr>Répondre aux dix questions qui suivent.  f est la fonction définie par f(x)=(x+3)/(4x+1)  </vt:lpstr>
      <vt:lpstr>  f est la fonction définie par f(x)=(x+3)/(4x+1)    Quel est l’ensemble de définition de f ? </vt:lpstr>
      <vt:lpstr>  f est la fonction définie par f(x)=(x+3)/(4x+1)    Quelle est l’image par f de -1 ? </vt:lpstr>
      <vt:lpstr>  f est la fonction définie par f(x)=(x+3)/(4x+1)    Quelle est l’image par f de  1/2 ? </vt:lpstr>
      <vt:lpstr>  f est la fonction définie par f(x)=(x+3)/(4x+1)    Quel est l’éventuel antécédent par f de 0 ? </vt:lpstr>
      <vt:lpstr>  f est la fonction définie par f(x)=(x+3)/(4x+1)    Quel est l’éventuel antécédent par f de  1/4  ? </vt:lpstr>
      <vt:lpstr>  f est la fonction définie par f(x)=(x+3)/(4x+1)    Est-il vrai que pour tout x≠-1/4 , (x+3)/(4x+1)-2=(-7x+4)/(4x+1)  ? </vt:lpstr>
      <vt:lpstr>  f est la fonction définie par f(x)=(x+3)/(4x+1)   et C_f sa courbe dans un repère.  Quelles sont les coordonnées du point d’intersection de C_f avec l’axe des ordonnées ? </vt:lpstr>
      <vt:lpstr>  f est la fonction définie par f(x)=(x+3)/(4x+1)   et C_f sa courbe dans un repère.  Quelles sont les coordonnées du point d’intersection de C_f avec l’axe des abscisses ? </vt:lpstr>
      <vt:lpstr>   f est la fonction définie par f(x)=(x+3)/(4x+1)    Laquelle des trois courbes représente la fonction f ?     </vt:lpstr>
      <vt:lpstr>   f et g sont définies par f(x)=(x+3)/(4x+1)   et g(x)=x+3.  Graphiquement , quelles sont les solutions de l’inéquation f(x)&lt;g(x) ?  </vt:lpstr>
      <vt:lpstr>Présentation PowerPoint</vt:lpstr>
      <vt:lpstr>f est la fonction définie par f(x)=(x+3)/(4x+1)   Quel est l’ensemble de définition de f ?   </vt:lpstr>
      <vt:lpstr>f est la fonction définie par f(x)=(x+3)/(4x+1)   Quelle est l’image par f de -1 ?   </vt:lpstr>
      <vt:lpstr>f est la fonction définie par f(x)=(x+3)/(4x+1)   Quelle est l’image par f de   1/2 ?   </vt:lpstr>
      <vt:lpstr>f est la fonction définie par f(x)=(x+3)/(4x+1)   Quel est  l’éventuel antécédent par f de 0 ?   </vt:lpstr>
      <vt:lpstr>f est la fonction définie par f(x)=(x+3)/(4x+1)   Quel est  l’éventuel antécédent par f de 1/4 ?   </vt:lpstr>
      <vt:lpstr>  f est la fonction définie par f(x)=(x+3)/(4x+1)   Est-il vrai que pour tout x≠-1/4 , (x+3)/(4x+1)-2=(-7x+4)/(4x+1)  ?    </vt:lpstr>
      <vt:lpstr> f est la fonction définie par f(x)=(x+3)/(4x+1)   et C_f sa courbe dans un repère. Quelles sont les coordonnées du point d’intersection de C_f avec l’axe des ordonnées ?   </vt:lpstr>
      <vt:lpstr> f est la fonction définie par f(x)=(x+3)/(4x+1)   et C_f sa courbe dans un repère. Quelles sont les coordonnées du point d’intersection de C_f avec l’axe des abscisses ?   </vt:lpstr>
      <vt:lpstr>   f est la fonction définie par f(x)=(x+3)/(4x+1)    Laquelle des trois courbes représente la fonction f ?     </vt:lpstr>
      <vt:lpstr>   f et g sont définies par f(x)=(x+3)/(4x+1)   et g(x)=x+3. Graphiquement , les solutions de l’inéquation f(x)&lt;g(x) sont     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437</cp:revision>
  <dcterms:created xsi:type="dcterms:W3CDTF">2008-11-15T15:38:50Z</dcterms:created>
  <dcterms:modified xsi:type="dcterms:W3CDTF">2016-07-01T10:58:50Z</dcterms:modified>
</cp:coreProperties>
</file>