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78" r:id="rId4"/>
    <p:sldId id="298" r:id="rId5"/>
    <p:sldId id="301" r:id="rId6"/>
    <p:sldId id="304" r:id="rId7"/>
    <p:sldId id="308" r:id="rId8"/>
    <p:sldId id="320" r:id="rId9"/>
    <p:sldId id="311" r:id="rId10"/>
    <p:sldId id="321" r:id="rId11"/>
    <p:sldId id="315" r:id="rId12"/>
    <p:sldId id="317" r:id="rId13"/>
    <p:sldId id="280" r:id="rId14"/>
    <p:sldId id="297" r:id="rId15"/>
    <p:sldId id="300" r:id="rId16"/>
    <p:sldId id="303" r:id="rId17"/>
    <p:sldId id="305" r:id="rId18"/>
    <p:sldId id="310" r:id="rId19"/>
    <p:sldId id="307" r:id="rId20"/>
    <p:sldId id="313" r:id="rId21"/>
    <p:sldId id="314" r:id="rId22"/>
    <p:sldId id="318" r:id="rId23"/>
    <p:sldId id="319" r:id="rId24"/>
    <p:sldId id="302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8713C-5B17-4771-8E0B-93B57D39E232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D4F0B-89BB-450B-A569-36F0997013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0085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22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8665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777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250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053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2461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8218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697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603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873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367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418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520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758057"/>
          </a:xfrm>
          <a:prstGeom prst="roundRect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 eaLnBrk="0" hangingPunct="0">
              <a:defRPr/>
            </a:pPr>
            <a:r>
              <a:rPr lang="fr-FR" sz="6000" b="1" cap="small" dirty="0" smtClean="0">
                <a:solidFill>
                  <a:srgbClr val="0070C0"/>
                </a:solidFill>
                <a:latin typeface="Georgia" pitchFamily="18" charset="0"/>
                <a:ea typeface="+mj-ea"/>
                <a:cs typeface="Arial" pitchFamily="34" charset="0"/>
              </a:rPr>
              <a:t>PROBABILITÉS</a:t>
            </a:r>
            <a:br>
              <a:rPr lang="fr-FR" sz="6000" b="1" cap="small" dirty="0" smtClean="0">
                <a:solidFill>
                  <a:srgbClr val="0070C0"/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000" b="1" cap="small" dirty="0" smtClean="0">
                <a:solidFill>
                  <a:srgbClr val="0070C0"/>
                </a:solidFill>
                <a:latin typeface="Georgia" pitchFamily="18" charset="0"/>
                <a:ea typeface="+mj-ea"/>
                <a:cs typeface="Arial" pitchFamily="34" charset="0"/>
              </a:rPr>
              <a:t>Série </a:t>
            </a:r>
            <a:r>
              <a:rPr lang="fr-FR" sz="6000" b="1" cap="small" dirty="0">
                <a:solidFill>
                  <a:srgbClr val="0070C0"/>
                </a:solidFill>
                <a:latin typeface="Georgia" pitchFamily="18" charset="0"/>
                <a:ea typeface="+mj-ea"/>
                <a:cs typeface="Arial" pitchFamily="34" charset="0"/>
              </a:rPr>
              <a:t>8</a:t>
            </a:r>
            <a:endParaRPr lang="fr-FR" sz="6000" b="1" dirty="0">
              <a:solidFill>
                <a:srgbClr val="0070C0"/>
              </a:solidFill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421645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2060848"/>
            <a:ext cx="9144000" cy="3240360"/>
          </a:xfrm>
        </p:spPr>
        <p:txBody>
          <a:bodyPr>
            <a:normAutofit fontScale="250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On tire une pièce d’un échiquier.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L’événement contraire de</a:t>
            </a:r>
          </a:p>
          <a:p>
            <a:endParaRPr lang="fr-FR" sz="6400" b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« la pièce est un pion ou elle est noire »</a:t>
            </a: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st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« la pièce n’est pas un pion ou elle est blanche ». </a:t>
            </a:r>
          </a:p>
        </p:txBody>
      </p:sp>
    </p:spTree>
    <p:extLst>
      <p:ext uri="{BB962C8B-B14F-4D97-AF65-F5344CB8AC3E}">
        <p14:creationId xmlns:p14="http://schemas.microsoft.com/office/powerpoint/2010/main" val="1697853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2060848"/>
            <a:ext cx="9144000" cy="3744416"/>
          </a:xfrm>
        </p:spPr>
        <p:txBody>
          <a:bodyPr>
            <a:normAutofit fontScale="250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On choisit au hasard un lycéen de seconde.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L’événement contraire de</a:t>
            </a:r>
          </a:p>
          <a:p>
            <a:endParaRPr lang="fr-FR" sz="6400" b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« c’est une fille qui a appris sa leçon de probabilités »</a:t>
            </a: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st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« c’est un garçon ou il n’a pas appris sa leçon de probabilités ». </a:t>
            </a:r>
          </a:p>
        </p:txBody>
      </p:sp>
    </p:spTree>
    <p:extLst>
      <p:ext uri="{BB962C8B-B14F-4D97-AF65-F5344CB8AC3E}">
        <p14:creationId xmlns:p14="http://schemas.microsoft.com/office/powerpoint/2010/main" val="3764060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2060848"/>
            <a:ext cx="9144000" cy="3744416"/>
          </a:xfrm>
        </p:spPr>
        <p:txBody>
          <a:bodyPr>
            <a:normAutofit fontScale="250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On choisit au hasard un lycéen de seconde.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L’événement contraire de</a:t>
            </a:r>
          </a:p>
          <a:p>
            <a:endParaRPr lang="fr-FR" sz="6400" b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« c’est une fille ou un lycéen qui a appris sa leçon de probabilités »</a:t>
            </a: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st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« c’est un garçon ou il n’a pas appris sa leçon de probabilités ». </a:t>
            </a:r>
          </a:p>
        </p:txBody>
      </p:sp>
    </p:spTree>
    <p:extLst>
      <p:ext uri="{BB962C8B-B14F-4D97-AF65-F5344CB8AC3E}">
        <p14:creationId xmlns:p14="http://schemas.microsoft.com/office/powerpoint/2010/main" val="228852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60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CORRIGÉS</a:t>
            </a:r>
            <a:endParaRPr lang="fr-FR" sz="6000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83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1800200"/>
          </a:xfrm>
        </p:spPr>
        <p:txBody>
          <a:bodyPr>
            <a:normAutofit fontScale="250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Après quinze lancers d’une pièce de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monnaie, la fréquence de « Face »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peut être égale à 0,5.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FAUX</a:t>
            </a:r>
            <a:endParaRPr lang="fr-FR" sz="4800" b="1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2806430" y="3887182"/>
                <a:ext cx="5976664" cy="13247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 smtClean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La fréquence de « Face » est égale à 0,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2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15</m:t>
                        </m:r>
                      </m:den>
                    </m:f>
                    <m:r>
                      <a:rPr lang="fr-FR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,</m:t>
                    </m:r>
                  </m:oMath>
                </a14:m>
                <a:r>
                  <a:rPr lang="fr-FR" sz="3200" dirty="0" smtClean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2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fr-FR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15</m:t>
                        </m:r>
                      </m:den>
                    </m:f>
                    <m:r>
                      <a:rPr lang="fr-FR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,</m:t>
                    </m:r>
                  </m:oMath>
                </a14:m>
                <a:r>
                  <a:rPr lang="fr-FR" sz="3200" dirty="0" smtClean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 …,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2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fr-FR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15</m:t>
                        </m:r>
                      </m:den>
                    </m:f>
                    <m:r>
                      <a:rPr lang="fr-FR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,</m:t>
                    </m:r>
                  </m:oMath>
                </a14:m>
                <a:r>
                  <a:rPr lang="fr-FR" sz="3200" dirty="0" smtClean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20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fr-FR" sz="32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15</m:t>
                        </m:r>
                      </m:den>
                    </m:f>
                    <m:r>
                      <a:rPr lang="fr-FR" sz="3200" b="0" i="1" dirty="0" smtClean="0">
                        <a:solidFill>
                          <a:srgbClr val="C00000"/>
                        </a:solidFill>
                        <a:latin typeface="Cambria Math"/>
                      </a:rPr>
                      <m:t>,</m:t>
                    </m:r>
                  </m:oMath>
                </a14:m>
                <a:r>
                  <a:rPr lang="fr-FR" sz="3200" dirty="0" smtClean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 …,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2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14</m:t>
                        </m:r>
                      </m:num>
                      <m:den>
                        <m:r>
                          <a:rPr lang="fr-FR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15</m:t>
                        </m:r>
                      </m:den>
                    </m:f>
                  </m:oMath>
                </a14:m>
                <a:r>
                  <a:rPr lang="fr-FR" sz="3200" dirty="0" smtClean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 ou 1</a:t>
                </a:r>
                <a:endParaRPr lang="fr-FR" sz="32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6430" y="3887182"/>
                <a:ext cx="5976664" cy="1324786"/>
              </a:xfrm>
              <a:prstGeom prst="rect">
                <a:avLst/>
              </a:prstGeom>
              <a:blipFill rotWithShape="1">
                <a:blip r:embed="rId2"/>
                <a:stretch>
                  <a:fillRect l="-2548" t="-5991" r="-3976" b="-27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à coins arrondis 5"/>
          <p:cNvSpPr/>
          <p:nvPr/>
        </p:nvSpPr>
        <p:spPr>
          <a:xfrm>
            <a:off x="2840746" y="3577467"/>
            <a:ext cx="5976664" cy="1944216"/>
          </a:xfrm>
          <a:prstGeom prst="wedgeRoundRectCallout">
            <a:avLst>
              <a:gd name="adj1" fmla="val -56912"/>
              <a:gd name="adj2" fmla="val 27402"/>
              <a:gd name="adj3" fmla="val 1666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371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N°2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1412776"/>
                <a:ext cx="9144000" cy="1800200"/>
              </a:xfrm>
            </p:spPr>
            <p:txBody>
              <a:bodyPr>
                <a:normAutofit fontScale="25000" lnSpcReduction="20000"/>
              </a:bodyPr>
              <a:lstStyle/>
              <a:p>
                <a:endParaRPr lang="fr-FR" dirty="0" smtClean="0">
                  <a:solidFill>
                    <a:schemeClr val="tx1"/>
                  </a:solidFill>
                </a:endParaRPr>
              </a:p>
              <a:p>
                <a:r>
                  <a:rPr lang="fr-FR" sz="12800" b="1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A </a:t>
                </a:r>
                <a:r>
                  <a:rPr lang="fr-FR" sz="12800" b="1" dirty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et B sont deux événements tels que</a:t>
                </a:r>
              </a:p>
              <a:p>
                <a:r>
                  <a:rPr lang="fr-FR" sz="12800" b="1" dirty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</a:rPr>
                      <m:t>𝐏</m:t>
                    </m:r>
                    <m:d>
                      <m:dPr>
                        <m:ctrlPr>
                          <a:rPr lang="fr-FR" sz="128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12800" b="1">
                            <a:solidFill>
                              <a:schemeClr val="tx1"/>
                            </a:solidFill>
                            <a:latin typeface="Cambria Math"/>
                          </a:rPr>
                          <m:t>𝐀</m:t>
                        </m:r>
                      </m:e>
                    </m:d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sz="12800" b="1" i="0" smtClean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</a:rPr>
                      <m:t>𝟑</m:t>
                    </m:r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</a:rPr>
                      <m:t> , </m:t>
                    </m:r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</a:rPr>
                      <m:t>𝐏</m:t>
                    </m:r>
                    <m:d>
                      <m:dPr>
                        <m:ctrlPr>
                          <a:rPr lang="fr-FR" sz="128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fr-FR" sz="128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12800" b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𝐁</m:t>
                            </m:r>
                          </m:e>
                        </m:acc>
                      </m:e>
                    </m:d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</a:rPr>
                      <m:t>𝐞𝐭</m:t>
                    </m:r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</a:rPr>
                      <m:t>𝐏</m:t>
                    </m:r>
                    <m:d>
                      <m:dPr>
                        <m:ctrlPr>
                          <a:rPr lang="fr-FR" sz="128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12800" b="1">
                            <a:solidFill>
                              <a:schemeClr val="tx1"/>
                            </a:solidFill>
                            <a:latin typeface="Cambria Math"/>
                          </a:rPr>
                          <m:t>𝐀</m:t>
                        </m:r>
                        <m:r>
                          <a:rPr lang="fr-FR" sz="12800" b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sz="12800" b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𝐁</m:t>
                        </m:r>
                      </m:e>
                    </m:d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𝟕𝟓</m:t>
                    </m:r>
                  </m:oMath>
                </a14:m>
                <a:endParaRPr lang="fr-FR" sz="12800" b="1" dirty="0" smtClean="0">
                  <a:solidFill>
                    <a:schemeClr val="tx1"/>
                  </a:solidFill>
                  <a:latin typeface="Cambria" panose="02040503050406030204" pitchFamily="18" charset="0"/>
                  <a:ea typeface="Cambria Math"/>
                </a:endParaRPr>
              </a:p>
              <a:p>
                <a:r>
                  <a:rPr lang="fr-FR" sz="12800" b="1" dirty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Alors </a:t>
                </a:r>
                <a14:m>
                  <m:oMath xmlns:m="http://schemas.openxmlformats.org/officeDocument/2006/math"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</a:rPr>
                      <m:t>𝐏</m:t>
                    </m:r>
                    <m:d>
                      <m:dPr>
                        <m:ctrlPr>
                          <a:rPr lang="fr-FR" sz="128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12800" b="1">
                            <a:solidFill>
                              <a:schemeClr val="tx1"/>
                            </a:solidFill>
                            <a:latin typeface="Cambria Math"/>
                          </a:rPr>
                          <m:t>𝐀</m:t>
                        </m:r>
                        <m:r>
                          <a:rPr lang="fr-FR" sz="12800" b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a:rPr lang="fr-FR" sz="12800" b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𝐁</m:t>
                        </m:r>
                      </m:e>
                    </m:d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sz="12800" b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𝟏𝟓</m:t>
                    </m:r>
                  </m:oMath>
                </a14:m>
                <a:endParaRPr lang="fr-FR" sz="12800" b="1" dirty="0">
                  <a:solidFill>
                    <a:schemeClr val="tx1"/>
                  </a:solidFill>
                  <a:latin typeface="Cambria" panose="02040503050406030204" pitchFamily="18" charset="0"/>
                  <a:ea typeface="Cambria Math"/>
                </a:endParaRPr>
              </a:p>
              <a:p>
                <a:endParaRPr lang="fr-FR" sz="12800" b="1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1412776"/>
                <a:ext cx="9144000" cy="1800200"/>
              </a:xfrm>
              <a:blipFill rotWithShape="1">
                <a:blip r:embed="rId2"/>
                <a:stretch>
                  <a:fillRect b="-30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à coins arrondis 3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VRAI</a:t>
            </a:r>
            <a:endParaRPr lang="fr-FR" sz="4800" b="1" dirty="0">
              <a:solidFill>
                <a:srgbClr val="0070C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2806430" y="3615980"/>
                <a:ext cx="5976664" cy="2144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P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B</m:t>
                          </m:r>
                        </m:e>
                      </m:d>
                      <m:r>
                        <a:rPr lang="fr-FR" sz="3200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=0,6</m:t>
                      </m:r>
                    </m:oMath>
                  </m:oMathPara>
                </a14:m>
                <a:endParaRPr lang="fr-FR" sz="3200" b="0" dirty="0" smtClean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  <a:p>
                <a:endParaRPr lang="fr-FR" sz="1400" b="0" dirty="0" smtClean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800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P</m:t>
                      </m:r>
                      <m:d>
                        <m:d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800" b="0" i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A</m:t>
                          </m:r>
                          <m:r>
                            <a:rPr lang="fr-FR" sz="2800" b="0" i="0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∩</m:t>
                          </m:r>
                          <m:r>
                            <m:rPr>
                              <m:sty m:val="p"/>
                            </m:rPr>
                            <a:rPr lang="fr-FR" sz="2800" b="0" i="0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B</m:t>
                          </m:r>
                        </m:e>
                      </m:d>
                      <m:r>
                        <a:rPr lang="fr-FR" sz="2800" b="0" i="0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FR" sz="2800" b="0" i="0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P</m:t>
                      </m:r>
                      <m:d>
                        <m:d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800" b="0" i="0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A</m:t>
                          </m:r>
                        </m:e>
                      </m:d>
                      <m:r>
                        <a:rPr lang="fr-FR" sz="2800" b="0" i="0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m:rPr>
                          <m:sty m:val="p"/>
                        </m:rPr>
                        <a:rPr lang="fr-FR" sz="2800" b="0" i="0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P</m:t>
                      </m:r>
                      <m:d>
                        <m:d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800" b="0" i="0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B</m:t>
                          </m:r>
                        </m:e>
                      </m:d>
                      <m:r>
                        <a:rPr lang="fr-FR" sz="2800" b="0" i="0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fr-FR" sz="2800" b="0" i="0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P</m:t>
                      </m:r>
                      <m:d>
                        <m:d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800" b="0" i="0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A</m:t>
                          </m:r>
                          <m:r>
                            <a:rPr lang="fr-FR" sz="2800" b="0" i="0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∪</m:t>
                          </m:r>
                          <m:r>
                            <m:rPr>
                              <m:sty m:val="p"/>
                            </m:rPr>
                            <a:rPr lang="fr-FR" sz="2800" b="0" i="0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B</m:t>
                          </m:r>
                        </m:e>
                      </m:d>
                      <m:r>
                        <a:rPr lang="fr-FR" sz="2800" b="0" i="0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=0,3+0,6−0,75=0,15</m:t>
                      </m:r>
                    </m:oMath>
                  </m:oMathPara>
                </a14:m>
                <a:endParaRPr lang="fr-FR" sz="2800" b="0" dirty="0" smtClean="0">
                  <a:solidFill>
                    <a:srgbClr val="0070C0"/>
                  </a:solidFill>
                  <a:latin typeface="Cambria" panose="02040503050406030204" pitchFamily="18" charset="0"/>
                  <a:ea typeface="Cambria Math"/>
                </a:endParaRPr>
              </a:p>
              <a:p>
                <a:pPr algn="ctr"/>
                <a:endParaRPr lang="fr-FR" sz="32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6430" y="3615980"/>
                <a:ext cx="5976664" cy="21444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à coins arrondis 5"/>
          <p:cNvSpPr/>
          <p:nvPr/>
        </p:nvSpPr>
        <p:spPr>
          <a:xfrm>
            <a:off x="2840746" y="3577467"/>
            <a:ext cx="5976664" cy="1944216"/>
          </a:xfrm>
          <a:prstGeom prst="wedgeRoundRectCallout">
            <a:avLst>
              <a:gd name="adj1" fmla="val -56912"/>
              <a:gd name="adj2" fmla="val 27402"/>
              <a:gd name="adj3" fmla="val 16667"/>
            </a:avLst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655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N°3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1340768"/>
                <a:ext cx="9117616" cy="1800200"/>
              </a:xfrm>
            </p:spPr>
            <p:txBody>
              <a:bodyPr>
                <a:normAutofit fontScale="25000" lnSpcReduction="20000"/>
              </a:bodyPr>
              <a:lstStyle/>
              <a:p>
                <a:endParaRPr lang="fr-FR" dirty="0" smtClean="0">
                  <a:solidFill>
                    <a:schemeClr val="tx1"/>
                  </a:solidFill>
                </a:endParaRPr>
              </a:p>
              <a:p>
                <a:r>
                  <a:rPr lang="fr-FR" sz="12800" b="1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On </a:t>
                </a:r>
                <a:r>
                  <a:rPr lang="fr-FR" sz="12800" b="1" dirty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lance deux fois de suite une </a:t>
                </a:r>
                <a:r>
                  <a:rPr lang="fr-FR" sz="12800" b="1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pièce équilibrée</a:t>
                </a:r>
                <a:r>
                  <a:rPr lang="fr-FR" sz="12800" b="1" dirty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.</a:t>
                </a:r>
              </a:p>
              <a:p>
                <a:r>
                  <a:rPr lang="fr-FR" sz="12800" b="1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FR" sz="12800" b="1" dirty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La probabilité d’obtenir deux « Face » est égale à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16000" b="1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fr-FR" sz="16000" b="1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fr-FR" sz="12800" b="1" dirty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.</a:t>
                </a:r>
              </a:p>
              <a:p>
                <a:endParaRPr lang="fr-FR" sz="12800" b="1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1340768"/>
                <a:ext cx="9117616" cy="1800200"/>
              </a:xfrm>
              <a:blipFill rotWithShape="1">
                <a:blip r:embed="rId2"/>
                <a:stretch>
                  <a:fillRect l="-1671" r="-1738" b="-81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à coins arrondis 3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FAUX</a:t>
            </a:r>
            <a:endParaRPr lang="fr-FR" sz="4800" b="1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2771800" y="3576624"/>
                <a:ext cx="5976664" cy="961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 smtClean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La probabilité cherchée est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fr-FR" sz="40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3576624"/>
                <a:ext cx="5976664" cy="961545"/>
              </a:xfrm>
              <a:prstGeom prst="rect">
                <a:avLst/>
              </a:prstGeom>
              <a:blipFill rotWithShape="1">
                <a:blip r:embed="rId3"/>
                <a:stretch>
                  <a:fillRect b="-318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à coins arrondis 5"/>
          <p:cNvSpPr/>
          <p:nvPr/>
        </p:nvSpPr>
        <p:spPr>
          <a:xfrm>
            <a:off x="2840746" y="3577466"/>
            <a:ext cx="5976664" cy="2515829"/>
          </a:xfrm>
          <a:prstGeom prst="wedgeRoundRectCallout">
            <a:avLst>
              <a:gd name="adj1" fmla="val -56912"/>
              <a:gd name="adj2" fmla="val 27402"/>
              <a:gd name="adj3" fmla="val 1666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626" y="4374438"/>
            <a:ext cx="2923012" cy="1637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067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1458" y="1196752"/>
            <a:ext cx="9144000" cy="2160240"/>
          </a:xfrm>
        </p:spPr>
        <p:txBody>
          <a:bodyPr>
            <a:normAutofit fontScale="250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On a une pièce qui a quatre </a:t>
            </a:r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fois plus de 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chances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de 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tomber sur </a:t>
            </a:r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« Face » que sur « Pile 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». 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Alors </a:t>
            </a:r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la probabilité de tomber sur</a:t>
            </a: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 « Face » est égale à 0,75.</a:t>
            </a:r>
          </a:p>
          <a:p>
            <a:endParaRPr lang="fr-FR" sz="12800" b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 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FAUX</a:t>
            </a:r>
            <a:endParaRPr lang="fr-FR" sz="4800" b="1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2806430" y="3887182"/>
                <a:ext cx="5976664" cy="1456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 smtClean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La probabilité de tomber sur « Face » est égale à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fr-FR" sz="4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fr-FR" sz="3200" dirty="0" smtClean="0">
                    <a:latin typeface="Cambria" panose="02040503050406030204" pitchFamily="18" charset="0"/>
                  </a:rPr>
                  <a:t> </a:t>
                </a:r>
                <a:r>
                  <a:rPr lang="fr-FR" sz="3200" dirty="0" smtClean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= 0,8</a:t>
                </a:r>
                <a:endParaRPr lang="fr-FR" sz="3200" dirty="0">
                  <a:solidFill>
                    <a:srgbClr val="C0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6430" y="3887182"/>
                <a:ext cx="5976664" cy="1456553"/>
              </a:xfrm>
              <a:prstGeom prst="rect">
                <a:avLst/>
              </a:prstGeom>
              <a:blipFill rotWithShape="1">
                <a:blip r:embed="rId2"/>
                <a:stretch>
                  <a:fillRect t="-5439" b="-12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à coins arrondis 5"/>
          <p:cNvSpPr/>
          <p:nvPr/>
        </p:nvSpPr>
        <p:spPr>
          <a:xfrm>
            <a:off x="2840746" y="3577467"/>
            <a:ext cx="5976664" cy="1944216"/>
          </a:xfrm>
          <a:prstGeom prst="wedgeRoundRectCallout">
            <a:avLst>
              <a:gd name="adj1" fmla="val -56912"/>
              <a:gd name="adj2" fmla="val 27402"/>
              <a:gd name="adj3" fmla="val 1666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3165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VRAI</a:t>
            </a:r>
            <a:endParaRPr lang="fr-FR" sz="4800" b="1" dirty="0">
              <a:solidFill>
                <a:srgbClr val="0070C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806430" y="3764745"/>
            <a:ext cx="5976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70C0"/>
                </a:solidFill>
                <a:latin typeface="Cambria" panose="02040503050406030204" pitchFamily="18" charset="0"/>
              </a:rPr>
              <a:t>I</a:t>
            </a:r>
            <a:r>
              <a:rPr lang="fr-FR" sz="32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l a 1, 2, 3, 4 ou 5 réponses fausses. Donc il a 4, 3, 2, 1 ou 0 réponses justes.</a:t>
            </a:r>
            <a:endParaRPr lang="fr-FR" sz="32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2840746" y="3577467"/>
            <a:ext cx="5976664" cy="1944216"/>
          </a:xfrm>
          <a:prstGeom prst="wedgeRoundRectCallout">
            <a:avLst>
              <a:gd name="adj1" fmla="val -56912"/>
              <a:gd name="adj2" fmla="val 27402"/>
              <a:gd name="adj3" fmla="val 16667"/>
            </a:avLst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ous-titre 2"/>
          <p:cNvSpPr txBox="1">
            <a:spLocks/>
          </p:cNvSpPr>
          <p:nvPr/>
        </p:nvSpPr>
        <p:spPr>
          <a:xfrm>
            <a:off x="0" y="1196752"/>
            <a:ext cx="9144000" cy="216024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Un élève répond à un QCM comportant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5 questions. Les événements sont les mêmes :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« il a au moins 1 réponse fausse »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et « il a au plus quatre réponses justes ».</a:t>
            </a:r>
          </a:p>
          <a:p>
            <a:endParaRPr lang="fr-FR" sz="12800" b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86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9036496" cy="1152128"/>
          </a:xfrm>
        </p:spPr>
        <p:txBody>
          <a:bodyPr/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2160240"/>
          </a:xfrm>
        </p:spPr>
        <p:txBody>
          <a:bodyPr>
            <a:normAutofit fontScale="250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Un élève répond </a:t>
            </a:r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à un QCM comportant</a:t>
            </a: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 5 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questions. Les événements sont les mêmes :</a:t>
            </a:r>
            <a:endParaRPr lang="fr-FR" sz="12800" b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« il a au moins 2 réponses justes »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et </a:t>
            </a:r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« il a 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au plus une </a:t>
            </a:r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réponse fausse ».</a:t>
            </a:r>
          </a:p>
          <a:p>
            <a:endParaRPr lang="fr-FR" sz="12800" b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FAUX</a:t>
            </a:r>
            <a:endParaRPr lang="fr-FR" sz="4800" b="1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806430" y="3789040"/>
            <a:ext cx="5976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Il a 2, 3, 4 ou 5 réponses</a:t>
            </a:r>
          </a:p>
          <a:p>
            <a:pPr algn="ctr"/>
            <a:r>
              <a:rPr lang="fr-FR" sz="32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justes. Donc il a 3, 2, 1 ou 0 réponses fausses. 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2840746" y="3577467"/>
            <a:ext cx="5976664" cy="2011773"/>
          </a:xfrm>
          <a:prstGeom prst="wedgeRoundRectCallout">
            <a:avLst>
              <a:gd name="adj1" fmla="val -56912"/>
              <a:gd name="adj2" fmla="val 27402"/>
              <a:gd name="adj3" fmla="val 1666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8530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7750" y="2492896"/>
            <a:ext cx="8784976" cy="23762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7200" dirty="0" smtClean="0">
                <a:latin typeface="Cambria" panose="02040503050406030204" pitchFamily="18" charset="0"/>
              </a:rPr>
              <a:t>Vrai </a:t>
            </a:r>
            <a:r>
              <a:rPr lang="fr-FR" sz="7200" dirty="0" smtClean="0">
                <a:latin typeface="Cambria" panose="02040503050406030204" pitchFamily="18" charset="0"/>
              </a:rPr>
              <a:t>ou Faux ?</a:t>
            </a:r>
          </a:p>
        </p:txBody>
      </p:sp>
    </p:spTree>
    <p:extLst>
      <p:ext uri="{BB962C8B-B14F-4D97-AF65-F5344CB8AC3E}">
        <p14:creationId xmlns:p14="http://schemas.microsoft.com/office/powerpoint/2010/main" val="389383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44000" cy="2160240"/>
          </a:xfrm>
        </p:spPr>
        <p:txBody>
          <a:bodyPr>
            <a:normAutofit fontScale="250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On tire une pièce d’un échiquier.</a:t>
            </a: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L’événement contraire 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de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«</a:t>
            </a:r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 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la </a:t>
            </a:r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pièce est une tour ou elle est blanche »</a:t>
            </a: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est « la pièce n’est ni 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une </a:t>
            </a:r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tour, ni blanche ». 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VRAI</a:t>
            </a:r>
            <a:endParaRPr lang="fr-FR" sz="4800" b="1" dirty="0">
              <a:solidFill>
                <a:srgbClr val="0070C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806430" y="3887182"/>
            <a:ext cx="59766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La pièce </a:t>
            </a:r>
            <a:r>
              <a:rPr lang="fr-FR" sz="32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n’est pas </a:t>
            </a:r>
            <a:r>
              <a:rPr lang="fr-FR" sz="32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une tour </a:t>
            </a:r>
            <a:r>
              <a:rPr lang="fr-FR" sz="32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et</a:t>
            </a:r>
            <a:r>
              <a:rPr lang="fr-FR" sz="32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 elle </a:t>
            </a:r>
            <a:r>
              <a:rPr lang="fr-FR" sz="32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n’est pas </a:t>
            </a:r>
            <a:r>
              <a:rPr lang="fr-FR" sz="32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blanche</a:t>
            </a:r>
            <a:endParaRPr lang="fr-FR" sz="32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2840746" y="3577467"/>
            <a:ext cx="5976664" cy="1944216"/>
          </a:xfrm>
          <a:prstGeom prst="wedgeRoundRectCallout">
            <a:avLst>
              <a:gd name="adj1" fmla="val -56912"/>
              <a:gd name="adj2" fmla="val 27402"/>
              <a:gd name="adj3" fmla="val 16667"/>
            </a:avLst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364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9036496" cy="1152128"/>
          </a:xfrm>
        </p:spPr>
        <p:txBody>
          <a:bodyPr/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44000" cy="2160240"/>
          </a:xfrm>
        </p:spPr>
        <p:txBody>
          <a:bodyPr>
            <a:normAutofit fontScale="250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On tire une pièce d’un échiquier.</a:t>
            </a: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L’événement contraire 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de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«</a:t>
            </a:r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 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la </a:t>
            </a:r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pièce est 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un pion </a:t>
            </a:r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ou elle est 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noire</a:t>
            </a:r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 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» est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«</a:t>
            </a:r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 la pièce n’est 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pas </a:t>
            </a:r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un 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pion ou elle est blanche ». </a:t>
            </a:r>
            <a:endParaRPr lang="fr-FR" sz="128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FAUX</a:t>
            </a:r>
            <a:endParaRPr lang="fr-FR" sz="4800" b="1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806430" y="3887182"/>
            <a:ext cx="59766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La pièce </a:t>
            </a:r>
            <a:r>
              <a:rPr lang="fr-FR" sz="3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n’est pas </a:t>
            </a:r>
            <a:r>
              <a:rPr lang="fr-FR" sz="32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un pion </a:t>
            </a:r>
            <a:r>
              <a:rPr lang="fr-FR" sz="3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et</a:t>
            </a:r>
            <a:r>
              <a:rPr lang="fr-FR" sz="32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elle </a:t>
            </a:r>
            <a:r>
              <a:rPr lang="fr-FR" sz="3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est </a:t>
            </a:r>
            <a:r>
              <a:rPr lang="fr-FR" sz="32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blanche</a:t>
            </a:r>
            <a:endParaRPr lang="fr-FR" sz="32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2840746" y="3577467"/>
            <a:ext cx="5976664" cy="1944216"/>
          </a:xfrm>
          <a:prstGeom prst="wedgeRoundRectCallout">
            <a:avLst>
              <a:gd name="adj1" fmla="val -56912"/>
              <a:gd name="adj2" fmla="val 27402"/>
              <a:gd name="adj3" fmla="val 1666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423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44000" cy="2304256"/>
          </a:xfrm>
        </p:spPr>
        <p:txBody>
          <a:bodyPr>
            <a:normAutofit fontScale="250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On choisit au hasard un lycéen de seconde.</a:t>
            </a: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L’événement contraire 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de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« c’est une fille qui a appris sa leçon de probabilités » est « c’est un garçon ou il n’a pas appris sa leçon de probabilités ». 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endParaRPr lang="fr-FR" sz="128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VRAI</a:t>
            </a:r>
            <a:endParaRPr lang="fr-FR" sz="4800" b="1" dirty="0">
              <a:solidFill>
                <a:srgbClr val="0070C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840746" y="4293096"/>
            <a:ext cx="61237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Ce </a:t>
            </a:r>
            <a:r>
              <a:rPr lang="fr-FR" sz="32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n’</a:t>
            </a:r>
            <a:r>
              <a:rPr lang="fr-FR" sz="3200" b="1" dirty="0">
                <a:solidFill>
                  <a:srgbClr val="0070C0"/>
                </a:solidFill>
                <a:latin typeface="Cambria" panose="02040503050406030204" pitchFamily="18" charset="0"/>
              </a:rPr>
              <a:t>e</a:t>
            </a:r>
            <a:r>
              <a:rPr lang="fr-FR" sz="32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st pas </a:t>
            </a:r>
            <a:r>
              <a:rPr lang="fr-FR" sz="32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une fille </a:t>
            </a:r>
            <a:r>
              <a:rPr lang="fr-FR" sz="32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ou</a:t>
            </a:r>
            <a:r>
              <a:rPr lang="fr-FR" sz="32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 il </a:t>
            </a:r>
            <a:r>
              <a:rPr lang="fr-FR" sz="32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n’a pas </a:t>
            </a:r>
            <a:r>
              <a:rPr lang="fr-FR" sz="32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appris sa leçon de probabilités</a:t>
            </a:r>
            <a:endParaRPr lang="fr-FR" sz="32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2840746" y="3941791"/>
            <a:ext cx="6123742" cy="1944216"/>
          </a:xfrm>
          <a:prstGeom prst="wedgeRoundRectCallout">
            <a:avLst>
              <a:gd name="adj1" fmla="val -57597"/>
              <a:gd name="adj2" fmla="val 16872"/>
              <a:gd name="adj3" fmla="val 16667"/>
            </a:avLst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729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268759"/>
            <a:ext cx="9144000" cy="2673031"/>
          </a:xfrm>
        </p:spPr>
        <p:txBody>
          <a:bodyPr>
            <a:normAutofit fontScale="250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On choisit au hasard un lycéen de seconde.</a:t>
            </a: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L’événement contraire 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de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« c’est une fille ou un lycéen qui a appris sa leçon de probabilités » est « c’est un garçon ou il n’a pas appris sa leçon de probabilités ». 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endParaRPr lang="fr-FR" sz="128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467544" y="4509120"/>
            <a:ext cx="1812025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FAUX</a:t>
            </a:r>
            <a:endParaRPr lang="fr-FR" sz="4800" b="1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840746" y="4293096"/>
            <a:ext cx="61237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Ce </a:t>
            </a:r>
            <a:r>
              <a:rPr lang="fr-FR" sz="3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n’est pas </a:t>
            </a:r>
            <a:r>
              <a:rPr lang="fr-FR" sz="32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une fille </a:t>
            </a:r>
            <a:r>
              <a:rPr lang="fr-FR" sz="3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et</a:t>
            </a:r>
            <a:r>
              <a:rPr lang="fr-FR" sz="32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il </a:t>
            </a:r>
            <a:r>
              <a:rPr lang="fr-FR" sz="32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n’a pas </a:t>
            </a:r>
            <a:r>
              <a:rPr lang="fr-FR" sz="32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appris sa leçon de probabilités</a:t>
            </a:r>
            <a:endParaRPr lang="fr-FR" sz="32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2840746" y="3941791"/>
            <a:ext cx="6123742" cy="1944216"/>
          </a:xfrm>
          <a:prstGeom prst="wedgeRoundRectCallout">
            <a:avLst>
              <a:gd name="adj1" fmla="val -57597"/>
              <a:gd name="adj2" fmla="val 16872"/>
              <a:gd name="adj3" fmla="val 1666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496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130425"/>
            <a:ext cx="9036496" cy="1470025"/>
          </a:xfrm>
        </p:spPr>
        <p:txBody>
          <a:bodyPr>
            <a:normAutofit/>
          </a:bodyPr>
          <a:lstStyle/>
          <a:p>
            <a:r>
              <a:rPr lang="fr-FR" sz="60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FIN</a:t>
            </a:r>
            <a:endParaRPr lang="fr-FR" sz="6000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28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2132856"/>
            <a:ext cx="9144000" cy="2304256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Après quinze lancers d’une pièce de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monnaie, la fréquence de « Face »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peut être égale à 0,5</a:t>
            </a:r>
            <a:r>
              <a:rPr lang="fr-FR" sz="35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9049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N°2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2132856"/>
                <a:ext cx="9144000" cy="230425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fr-FR" b="1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A et B sont deux événements tels que</a:t>
                </a:r>
              </a:p>
              <a:p>
                <a:r>
                  <a:rPr lang="fr-FR" b="1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𝐏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𝐀</m:t>
                        </m:r>
                      </m:e>
                    </m:d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𝟑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 , 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𝐏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b="1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𝐁</m:t>
                            </m:r>
                          </m:e>
                        </m:acc>
                      </m:e>
                    </m:d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𝐞𝐭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𝐏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𝐀</m:t>
                        </m:r>
                        <m:r>
                          <a:rPr lang="fr-FR" b="1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b="1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𝐁</m:t>
                        </m:r>
                      </m:e>
                    </m:d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𝟕𝟓</m:t>
                    </m:r>
                  </m:oMath>
                </a14:m>
                <a:endParaRPr lang="fr-FR" b="1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endParaRPr lang="fr-FR" b="1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r>
                  <a:rPr lang="fr-FR" b="1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Alors </a:t>
                </a:r>
                <a14:m>
                  <m:oMath xmlns:m="http://schemas.openxmlformats.org/officeDocument/2006/math"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𝐏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𝐀</m:t>
                        </m:r>
                        <m:r>
                          <a:rPr lang="fr-FR" b="1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a:rPr lang="fr-FR" b="1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𝐁</m:t>
                        </m:r>
                      </m:e>
                    </m:d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𝟏𝟓</m:t>
                    </m:r>
                  </m:oMath>
                </a14:m>
                <a:endParaRPr lang="fr-FR" b="1" dirty="0" smtClean="0">
                  <a:solidFill>
                    <a:schemeClr val="tx1"/>
                  </a:solidFill>
                  <a:latin typeface="Cambria" panose="02040503050406030204" pitchFamily="18" charset="0"/>
                  <a:ea typeface="Cambria Math"/>
                </a:endParaRPr>
              </a:p>
              <a:p>
                <a:endParaRPr lang="fr-FR" sz="5100" b="1" dirty="0" smtClean="0">
                  <a:solidFill>
                    <a:schemeClr val="tx1"/>
                  </a:solidFill>
                  <a:latin typeface="Cambria" panose="02040503050406030204" pitchFamily="18" charset="0"/>
                  <a:ea typeface="Cambria Math"/>
                </a:endParaRPr>
              </a:p>
              <a:p>
                <a:endParaRPr lang="fr-FR" sz="5100" b="1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2132856"/>
                <a:ext cx="9144000" cy="2304256"/>
              </a:xfrm>
              <a:blipFill rotWithShape="1">
                <a:blip r:embed="rId2"/>
                <a:stretch>
                  <a:fillRect t="-5556" b="-158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862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N°3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2060848"/>
                <a:ext cx="9144000" cy="2808312"/>
              </a:xfrm>
            </p:spPr>
            <p:txBody>
              <a:bodyPr>
                <a:normAutofit fontScale="25000" lnSpcReduction="20000"/>
              </a:bodyPr>
              <a:lstStyle/>
              <a:p>
                <a:endParaRPr lang="fr-FR" dirty="0" smtClean="0">
                  <a:solidFill>
                    <a:schemeClr val="tx1"/>
                  </a:solidFill>
                </a:endParaRPr>
              </a:p>
              <a:p>
                <a:r>
                  <a:rPr lang="fr-FR" sz="12800" b="1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On lance deux fois de suite une pièce</a:t>
                </a:r>
              </a:p>
              <a:p>
                <a:r>
                  <a:rPr lang="fr-FR" sz="12800" b="1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 équilibrée.</a:t>
                </a:r>
              </a:p>
              <a:p>
                <a:endParaRPr lang="fr-FR" sz="6400" b="1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r>
                  <a:rPr lang="fr-FR" sz="12800" b="1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 La probabilité d’obtenir deux « Face » est égale à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16000" b="1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fr-FR" sz="16000" b="1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fr-FR" sz="12800" b="1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2060848"/>
                <a:ext cx="9144000" cy="2808312"/>
              </a:xfrm>
              <a:blipFill rotWithShape="1">
                <a:blip r:embed="rId2"/>
                <a:stretch>
                  <a:fillRect r="-15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6531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2060848"/>
            <a:ext cx="9144000" cy="3024336"/>
          </a:xfrm>
        </p:spPr>
        <p:txBody>
          <a:bodyPr>
            <a:normAutofit fontScale="250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O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n a une pièce de monnaie qui a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quatre fois plus de chances de tomber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sur « Face » que sur « Pile ».</a:t>
            </a:r>
          </a:p>
          <a:p>
            <a:endParaRPr lang="fr-FR" sz="6400" b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Alors la probabilité de tomber sur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« Face » est égale à 0,75.</a:t>
            </a:r>
          </a:p>
        </p:txBody>
      </p:sp>
    </p:spTree>
    <p:extLst>
      <p:ext uri="{BB962C8B-B14F-4D97-AF65-F5344CB8AC3E}">
        <p14:creationId xmlns:p14="http://schemas.microsoft.com/office/powerpoint/2010/main" val="664890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916832"/>
            <a:ext cx="9144000" cy="3456384"/>
          </a:xfrm>
        </p:spPr>
        <p:txBody>
          <a:bodyPr>
            <a:normAutofit fontScale="250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Un élève répond à un QCM comportant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5 questions.</a:t>
            </a: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Les événements suivants sont les mêmes 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:</a:t>
            </a:r>
          </a:p>
          <a:p>
            <a:endParaRPr lang="fr-FR" sz="6400" b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« il a au moins 1 réponse fausse »</a:t>
            </a:r>
            <a:endParaRPr lang="fr-FR" sz="6400" b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t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« il a au plus quatre réponses justes ». 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59724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916832"/>
            <a:ext cx="9144000" cy="3456384"/>
          </a:xfrm>
        </p:spPr>
        <p:txBody>
          <a:bodyPr>
            <a:normAutofit fontScale="250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Un élève répond à un QCM comportant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5 questions.</a:t>
            </a: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Les événements suivants sont les mêmes 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:</a:t>
            </a:r>
          </a:p>
          <a:p>
            <a:endParaRPr lang="fr-FR" sz="6400" b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« il a au moins 2 réponses justes »</a:t>
            </a:r>
            <a:endParaRPr lang="fr-FR" sz="6400" b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t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« il a au plus une réponse fausse ». 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9473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2060848"/>
            <a:ext cx="9144000" cy="3240360"/>
          </a:xfrm>
        </p:spPr>
        <p:txBody>
          <a:bodyPr>
            <a:normAutofit fontScale="250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On tire une pièce d’un échiquier.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L’événement contraire de</a:t>
            </a:r>
          </a:p>
          <a:p>
            <a:endParaRPr lang="fr-FR" sz="6400" b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« la pièce est une tour ou elle est blanche »</a:t>
            </a:r>
          </a:p>
          <a:p>
            <a:r>
              <a:rPr lang="fr-FR" sz="12800" b="1" dirty="0">
                <a:solidFill>
                  <a:schemeClr val="tx1"/>
                </a:solidFill>
                <a:latin typeface="Cambria" panose="02040503050406030204" pitchFamily="18" charset="0"/>
              </a:rPr>
              <a:t>e</a:t>
            </a:r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st</a:t>
            </a:r>
          </a:p>
          <a:p>
            <a:r>
              <a:rPr lang="fr-FR" sz="1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« la pièce n’est ni une tour, ni blanche ». </a:t>
            </a:r>
          </a:p>
        </p:txBody>
      </p:sp>
    </p:spTree>
    <p:extLst>
      <p:ext uri="{BB962C8B-B14F-4D97-AF65-F5344CB8AC3E}">
        <p14:creationId xmlns:p14="http://schemas.microsoft.com/office/powerpoint/2010/main" val="3881229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555</Words>
  <Application>Microsoft Office PowerPoint</Application>
  <PresentationFormat>Affichage à l'écran (4:3)</PresentationFormat>
  <Paragraphs>162</Paragraphs>
  <Slides>24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PROBABILITÉS Série 8</vt:lpstr>
      <vt:lpstr>Présentation PowerPoint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CORRIGÉS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PROBABILITES Série 1</dc:title>
  <dc:creator>deletombe</dc:creator>
  <cp:lastModifiedBy>auderi</cp:lastModifiedBy>
  <cp:revision>108</cp:revision>
  <dcterms:created xsi:type="dcterms:W3CDTF">2015-06-03T15:29:22Z</dcterms:created>
  <dcterms:modified xsi:type="dcterms:W3CDTF">2016-07-04T15:10:02Z</dcterms:modified>
</cp:coreProperties>
</file>