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9" r:id="rId3"/>
    <p:sldId id="260" r:id="rId4"/>
    <p:sldId id="265" r:id="rId5"/>
    <p:sldId id="262" r:id="rId6"/>
    <p:sldId id="264" r:id="rId7"/>
    <p:sldId id="266" r:id="rId8"/>
    <p:sldId id="284" r:id="rId9"/>
    <p:sldId id="267" r:id="rId10"/>
    <p:sldId id="268" r:id="rId11"/>
    <p:sldId id="270" r:id="rId12"/>
    <p:sldId id="271" r:id="rId13"/>
    <p:sldId id="272" r:id="rId14"/>
    <p:sldId id="286" r:id="rId15"/>
    <p:sldId id="287" r:id="rId16"/>
    <p:sldId id="275" r:id="rId17"/>
    <p:sldId id="276" r:id="rId18"/>
    <p:sldId id="288" r:id="rId19"/>
    <p:sldId id="285" r:id="rId20"/>
    <p:sldId id="278" r:id="rId21"/>
    <p:sldId id="27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0000"/>
    <a:srgbClr val="A50021"/>
    <a:srgbClr val="FE4D3A"/>
    <a:srgbClr val="2D8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DD39D-DB9F-4477-82F8-C6306779AC7D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16156-027C-4EF4-A986-AF35A33D50E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73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16156-027C-4EF4-A986-AF35A33D50E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93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D63-0016-4928-B46A-6B88792772A7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827B-4FF6-422E-BF88-B397CD58E998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47110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054D-B0B9-4179-9B59-D4431A00B914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DD3-AE56-42F0-9D32-CFC79DEE9E45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570327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520DB-E0FD-4376-9F49-793053B20851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B05D-C0EF-43FF-9160-043A71AEB62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77252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07D-93F5-4691-B68B-98E639B2014E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0671A-349B-4226-9285-AA9640C1363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778340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58C0-5F82-4C8B-A913-C9B02EBB6AC0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BC2D-6FF8-46B8-B464-468FA8E4016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503124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7744-47DB-41C4-AE3E-46F581B38AB7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3954-8100-4A72-BA85-6ACBB1BE402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359658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82A2-1304-4FF0-AB07-9C60BA133F10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824C-62EB-4EB5-94D6-FFA3C60FE8EF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54219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1E88-B3B2-4431-8DAF-4D3110E3C07E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2C22-D961-4E6A-9F6B-6ACFD89ACFA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71322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83048-D1D0-4190-A815-689BE401AF5B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CD3-7E62-48E9-9411-F902A06FD59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50206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78823-0EDF-47FA-B84C-2E3910A172E3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37AA-4617-45E4-8FB1-B90F1C315B5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634945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DFD85-5AB3-421B-97B5-1EB29AC90362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E12B-DAE9-416B-A1D8-303C3346128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51174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09D1F-EB49-4B54-B49A-615250A204AF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04/07/2016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AE273-FA65-4CE4-A628-4D3C076B0A2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2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23528" y="1628775"/>
            <a:ext cx="846000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Échantillonnage Série 2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857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1403648" y="3356992"/>
            <a:ext cx="6336704" cy="2880320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</a:t>
            </a:r>
            <a:r>
              <a:rPr lang="fr-FR" sz="3200" dirty="0">
                <a:latin typeface="+mj-lt"/>
              </a:rPr>
              <a:t>associé à cet </a:t>
            </a:r>
            <a:r>
              <a:rPr lang="fr-FR" sz="3200" dirty="0" smtClean="0">
                <a:latin typeface="+mj-lt"/>
              </a:rPr>
              <a:t>échantillon, au seuil de 95 % est centré sur 0,4.</a:t>
            </a:r>
            <a:endParaRPr lang="fr-FR" sz="3200" dirty="0">
              <a:latin typeface="+mj-lt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154498"/>
            <a:ext cx="9144000" cy="898238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96620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</a:t>
            </a:r>
            <a:r>
              <a:rPr lang="fr-FR" sz="2800" dirty="0">
                <a:latin typeface="+mj-lt"/>
              </a:rPr>
              <a:t>cela, on prélève un échantillon de 25 boules et on constate que sur ces 25 boules, 10 sont rouges</a:t>
            </a:r>
            <a:r>
              <a:rPr lang="fr-FR" sz="2800" dirty="0" smtClean="0">
                <a:latin typeface="+mj-lt"/>
              </a:rPr>
              <a:t>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22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1043608" y="3417548"/>
            <a:ext cx="7128792" cy="2243700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associé à cet échantillon, au </a:t>
            </a:r>
            <a:r>
              <a:rPr lang="fr-FR" sz="3200" dirty="0">
                <a:latin typeface="+mj-lt"/>
              </a:rPr>
              <a:t>seuil de </a:t>
            </a:r>
            <a:r>
              <a:rPr lang="fr-FR" sz="3200" dirty="0" smtClean="0">
                <a:latin typeface="+mj-lt"/>
              </a:rPr>
              <a:t>95 % est [0,3 ; 0,5].</a:t>
            </a:r>
            <a:endParaRPr lang="fr-FR" sz="3200" dirty="0">
              <a:latin typeface="+mj-lt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154498"/>
            <a:ext cx="9144000" cy="89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96620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</a:t>
            </a:r>
            <a:r>
              <a:rPr lang="fr-FR" sz="2800" dirty="0">
                <a:latin typeface="+mj-lt"/>
              </a:rPr>
              <a:t>cela, on prélève un échantillon de 25 boules et on constate que sur ces 25 boules, 10 sont rouges</a:t>
            </a:r>
            <a:r>
              <a:rPr lang="fr-FR" sz="2800" dirty="0" smtClean="0">
                <a:latin typeface="+mj-lt"/>
              </a:rPr>
              <a:t>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56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539552" y="3443520"/>
            <a:ext cx="8208912" cy="2649776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associé à cet échantillon, de la proportion de boules blanches dans l’urne, au seuil de 95 %  est [0,4 ; 0,8].</a:t>
            </a:r>
            <a:endParaRPr lang="fr-FR" sz="3200" dirty="0">
              <a:latin typeface="+mj-lt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154498"/>
            <a:ext cx="9144000" cy="89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96620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</a:t>
            </a:r>
            <a:r>
              <a:rPr lang="fr-FR" sz="2800" b="1" dirty="0" smtClean="0">
                <a:latin typeface="+mj-lt"/>
              </a:rPr>
              <a:t>la proportion de boules blanches </a:t>
            </a:r>
            <a:r>
              <a:rPr lang="fr-FR" sz="2800" dirty="0" smtClean="0">
                <a:latin typeface="+mj-lt"/>
              </a:rPr>
              <a:t>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</a:t>
            </a:r>
            <a:r>
              <a:rPr lang="fr-FR" sz="2800" dirty="0">
                <a:latin typeface="+mj-lt"/>
              </a:rPr>
              <a:t>cela, on prélève un échantillon de 25 boules et on constate que sur ces 25 boules, 10 sont rouges</a:t>
            </a:r>
            <a:r>
              <a:rPr lang="fr-FR" sz="2800" dirty="0" smtClean="0">
                <a:latin typeface="+mj-lt"/>
              </a:rPr>
              <a:t>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348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754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54302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équilibrée. </a:t>
            </a:r>
            <a:endParaRPr lang="fr-FR" sz="3200" dirty="0">
              <a:latin typeface="+mj-lt"/>
            </a:endParaRPr>
          </a:p>
        </p:txBody>
      </p:sp>
      <p:sp>
        <p:nvSpPr>
          <p:cNvPr id="6" name="Organigramme : Alternative 5"/>
          <p:cNvSpPr/>
          <p:nvPr/>
        </p:nvSpPr>
        <p:spPr>
          <a:xfrm>
            <a:off x="7030628" y="3584468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p:sp>
        <p:nvSpPr>
          <p:cNvPr id="8" name="Bulle ronde 7"/>
          <p:cNvSpPr/>
          <p:nvPr/>
        </p:nvSpPr>
        <p:spPr>
          <a:xfrm>
            <a:off x="251520" y="2492896"/>
            <a:ext cx="6480720" cy="2664296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fluctuation de la fréquence d’apparition de pile au seuil de 95 % contient 0,5.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73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34076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prstClr val="black"/>
                </a:solidFill>
                <a:latin typeface="Calibri"/>
              </a:rPr>
              <a:t>On lance 100 fois une pièce équilibrée. On note f la fréquence d’apparition de pile sur ces 100 lancers. </a:t>
            </a:r>
            <a:endParaRPr lang="fr-FR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251520" y="2708920"/>
            <a:ext cx="6192688" cy="3024336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prstClr val="white"/>
                </a:solidFill>
                <a:latin typeface="Calibri"/>
              </a:rPr>
              <a:t>L’intervalle de fluctuation de la fréquence d’apparition de pile au seuil de 95 % contient toujours f.</a:t>
            </a:r>
            <a:endParaRPr lang="fr-FR" sz="3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6" name="Organigramme : Alternative 5"/>
          <p:cNvSpPr/>
          <p:nvPr/>
        </p:nvSpPr>
        <p:spPr>
          <a:xfrm>
            <a:off x="7020272" y="3684319"/>
            <a:ext cx="1296144" cy="767385"/>
          </a:xfrm>
          <a:prstGeom prst="flowChartAlternateProcess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latin typeface="+mj-lt"/>
              </a:rPr>
              <a:t>FAUX</a:t>
            </a:r>
            <a:endParaRPr lang="fr-FR" sz="32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6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82986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n fois une pièce équilibrée. 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179512" y="1556792"/>
            <a:ext cx="7056784" cy="2808313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Lorsque  n augmente, l’amplitude de l’intervalle de fluctuation de la fréquence d’apparition de pile au seuil de 95 % augmente.</a:t>
            </a:r>
            <a:endParaRPr lang="fr-FR" sz="3200" dirty="0">
              <a:latin typeface="+mj-lt"/>
            </a:endParaRPr>
          </a:p>
        </p:txBody>
      </p:sp>
      <p:sp>
        <p:nvSpPr>
          <p:cNvPr id="8" name="Organigramme : Alternative 7"/>
          <p:cNvSpPr/>
          <p:nvPr/>
        </p:nvSpPr>
        <p:spPr>
          <a:xfrm>
            <a:off x="7452320" y="2636912"/>
            <a:ext cx="1296144" cy="767385"/>
          </a:xfrm>
          <a:prstGeom prst="flowChartAlternateProcess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latin typeface="+mj-lt"/>
              </a:rPr>
              <a:t>FAUX</a:t>
            </a:r>
            <a:endParaRPr lang="fr-FR" sz="3200" b="1" dirty="0">
              <a:solidFill>
                <a:srgbClr val="C0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539552" y="4509120"/>
                <a:ext cx="8208912" cy="1701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L’amplitude de l’intervalle de fluctuation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FR" sz="32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3200" b="1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𝐧</m:t>
                            </m:r>
                          </m:e>
                        </m:rad>
                      </m:den>
                    </m:f>
                    <m:r>
                      <a:rPr lang="fr-FR" sz="3200" b="1" i="1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 donc lorsque n augmente l’amplitude de l’intervalle de fluctuation diminue.</a:t>
                </a:r>
                <a:endParaRPr lang="fr-FR" sz="2800" b="1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509120"/>
                <a:ext cx="8208912" cy="1701876"/>
              </a:xfrm>
              <a:prstGeom prst="rect">
                <a:avLst/>
              </a:prstGeom>
              <a:blipFill rotWithShape="1">
                <a:blip r:embed="rId3"/>
                <a:stretch>
                  <a:fillRect l="-1560" r="-1486" b="-100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16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980728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supposée équilibrée. </a:t>
            </a:r>
          </a:p>
          <a:p>
            <a:pPr algn="ctr"/>
            <a:r>
              <a:rPr lang="fr-FR" sz="3200" dirty="0" smtClean="0">
                <a:latin typeface="+mj-lt"/>
              </a:rPr>
              <a:t>On obtient 35 fois pile.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268409" y="1988840"/>
            <a:ext cx="6895879" cy="2448272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fluctuation de la fréquence d’apparition de pile au seuil de 95 % est </a:t>
            </a:r>
          </a:p>
          <a:p>
            <a:pPr algn="ctr"/>
            <a:r>
              <a:rPr lang="fr-FR" sz="3200" dirty="0" smtClean="0">
                <a:latin typeface="+mj-lt"/>
              </a:rPr>
              <a:t>[0,4 ; 0,6].</a:t>
            </a:r>
            <a:endParaRPr lang="fr-FR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67544" y="4797152"/>
                <a:ext cx="7710762" cy="1175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L’ intervalle de fluctuation est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𝟏𝟎𝟎</m:t>
                                </m:r>
                              </m:e>
                            </m:rad>
                          </m:den>
                        </m:f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𝟏𝟎𝟎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fr-FR" sz="2800" b="1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 c’est-à-dire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𝟔</m:t>
                        </m:r>
                      </m:e>
                    </m:d>
                    <m:r>
                      <a:rPr lang="fr-FR" sz="2800" b="0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sz="2800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797152"/>
                <a:ext cx="7710762" cy="1175322"/>
              </a:xfrm>
              <a:prstGeom prst="rect">
                <a:avLst/>
              </a:prstGeom>
              <a:blipFill rotWithShape="1">
                <a:blip r:embed="rId2"/>
                <a:stretch>
                  <a:fillRect l="-1660" t="-4663" b="-46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rganigramme : Alternative 8"/>
          <p:cNvSpPr/>
          <p:nvPr/>
        </p:nvSpPr>
        <p:spPr>
          <a:xfrm>
            <a:off x="7524327" y="2996952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118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2" grpId="0" animBg="1"/>
      <p:bldP spid="9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41567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prstClr val="black"/>
                </a:solidFill>
                <a:latin typeface="Calibri"/>
              </a:rPr>
              <a:t>On lance 100 fois une pièce supposée équilibrée. </a:t>
            </a:r>
          </a:p>
          <a:p>
            <a:pPr algn="ctr"/>
            <a:r>
              <a:rPr lang="fr-FR" sz="3200" dirty="0" smtClean="0">
                <a:solidFill>
                  <a:prstClr val="black"/>
                </a:solidFill>
                <a:latin typeface="Calibri"/>
              </a:rPr>
              <a:t>On obtient 35 fois pile.</a:t>
            </a:r>
            <a:endParaRPr lang="fr-FR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221788" y="2636912"/>
            <a:ext cx="6078404" cy="1872208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prstClr val="white"/>
                </a:solidFill>
                <a:latin typeface="Calibri"/>
              </a:rPr>
              <a:t>On conclut qu’au seuil de 95 %, la pièce n’est pas équilibrée.</a:t>
            </a:r>
            <a:endParaRPr lang="fr-FR" sz="3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Organigramme : Alternative 5"/>
          <p:cNvSpPr/>
          <p:nvPr/>
        </p:nvSpPr>
        <p:spPr>
          <a:xfrm>
            <a:off x="7174645" y="3224428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0" y="4849996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La fréquence observée est 0,35 et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,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𝟑𝟓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∉</m:t>
                    </m:r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𝟒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𝟔</m:t>
                        </m:r>
                      </m:e>
                    </m:d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.</a:t>
                </a:r>
                <a:endParaRPr lang="fr-FR" sz="2800" b="1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49996"/>
                <a:ext cx="9144000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588" b="-341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838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323528" y="3023764"/>
            <a:ext cx="6336704" cy="2349452"/>
          </a:xfrm>
          <a:prstGeom prst="wedgeEllipseCallout">
            <a:avLst>
              <a:gd name="adj1" fmla="val -21708"/>
              <a:gd name="adj2" fmla="val 58372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Tous les intervalles de confiance associés </a:t>
            </a:r>
            <a:r>
              <a:rPr lang="fr-FR" sz="3200" dirty="0">
                <a:latin typeface="+mj-lt"/>
              </a:rPr>
              <a:t>à </a:t>
            </a:r>
            <a:r>
              <a:rPr lang="fr-FR" sz="3200" dirty="0" smtClean="0">
                <a:latin typeface="+mj-lt"/>
              </a:rPr>
              <a:t>ces échantillons, au seuil de 95 % contiennent p.</a:t>
            </a:r>
            <a:endParaRPr lang="fr-FR" sz="3200" dirty="0">
              <a:latin typeface="+mj-lt"/>
            </a:endParaRPr>
          </a:p>
        </p:txBody>
      </p:sp>
      <p:sp>
        <p:nvSpPr>
          <p:cNvPr id="8" name="Organigramme : Alternative 7"/>
          <p:cNvSpPr/>
          <p:nvPr/>
        </p:nvSpPr>
        <p:spPr>
          <a:xfrm>
            <a:off x="7380312" y="3633400"/>
            <a:ext cx="1296144" cy="767385"/>
          </a:xfrm>
          <a:prstGeom prst="flowChartAlternateProcess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latin typeface="+mj-lt"/>
              </a:rPr>
              <a:t>FAUX</a:t>
            </a:r>
            <a:endParaRPr lang="fr-FR"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764704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grand nombre d’échantillons de 25 boules.</a:t>
            </a:r>
            <a:endParaRPr lang="fr-FR" sz="2800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56612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Environ 95 % des intervalles de confiance contiennent p.</a:t>
            </a:r>
            <a:endParaRPr lang="fr-FR" sz="28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432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1368152"/>
          </a:xfrm>
        </p:spPr>
        <p:txBody>
          <a:bodyPr/>
          <a:lstStyle/>
          <a:p>
            <a:pPr marL="0" indent="0" algn="ctr">
              <a:buNone/>
            </a:pPr>
            <a:r>
              <a:rPr lang="fr-FR" sz="5400" dirty="0" smtClean="0">
                <a:latin typeface="+mj-lt"/>
              </a:rPr>
              <a:t>Répondre par VRAI ou FAUX.</a:t>
            </a:r>
            <a:endParaRPr lang="fr-FR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964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92088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305184" y="3065789"/>
            <a:ext cx="5346936" cy="1891863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La fréquence de boules rouges sur l’échantillon est 40 %.</a:t>
            </a:r>
            <a:endParaRPr lang="fr-FR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-36512" y="5181504"/>
                <a:ext cx="9271403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La fréquence de boules rouges sur l’échantillon est </a:t>
                </a:r>
                <a14:m>
                  <m:oMath xmlns:m="http://schemas.openxmlformats.org/officeDocument/2006/math">
                    <m:r>
                      <a:rPr lang="fr-FR" sz="2800" b="1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𝟒𝟎</m:t>
                        </m:r>
                      </m:num>
                      <m:den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 .</a:t>
                </a:r>
                <a:endParaRPr lang="fr-FR" sz="2800" b="1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5181504"/>
                <a:ext cx="9271403" cy="71468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20" r="-855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rganigramme : Alternative 5"/>
          <p:cNvSpPr/>
          <p:nvPr/>
        </p:nvSpPr>
        <p:spPr>
          <a:xfrm>
            <a:off x="6948264" y="3584468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764704"/>
            <a:ext cx="9162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échantillon de 25 boules et on constate que sur ces 25 boules, 10 sont rouges.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377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2" grpId="0" animBg="1"/>
      <p:bldP spid="6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123715"/>
            <a:ext cx="9144000" cy="640989"/>
          </a:xfrm>
        </p:spPr>
        <p:txBody>
          <a:bodyPr/>
          <a:lstStyle/>
          <a:p>
            <a:r>
              <a:rPr lang="fr-FR" dirty="0" smtClean="0"/>
              <a:t>N°8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323528" y="3201524"/>
            <a:ext cx="6192688" cy="2243700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</a:t>
            </a:r>
            <a:r>
              <a:rPr lang="fr-FR" sz="3200" dirty="0">
                <a:latin typeface="+mj-lt"/>
              </a:rPr>
              <a:t>associé à cet </a:t>
            </a:r>
            <a:r>
              <a:rPr lang="fr-FR" sz="3200" dirty="0" smtClean="0">
                <a:latin typeface="+mj-lt"/>
              </a:rPr>
              <a:t>échantillon, au seuil de 95 % est centré sur 0,4.</a:t>
            </a:r>
            <a:endParaRPr lang="fr-FR" sz="3200" dirty="0">
              <a:latin typeface="+mj-lt"/>
            </a:endParaRPr>
          </a:p>
        </p:txBody>
      </p:sp>
      <p:sp>
        <p:nvSpPr>
          <p:cNvPr id="6" name="Organigramme : Alternative 5"/>
          <p:cNvSpPr/>
          <p:nvPr/>
        </p:nvSpPr>
        <p:spPr>
          <a:xfrm>
            <a:off x="7020272" y="3717032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764704"/>
            <a:ext cx="9162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échantillon de 25 boules et on constate que sur ces 25 boules, 10 sont rouges.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594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251520" y="3068960"/>
            <a:ext cx="6840760" cy="1656183"/>
          </a:xfrm>
          <a:prstGeom prst="wedgeEllipseCallout">
            <a:avLst>
              <a:gd name="adj1" fmla="val -19010"/>
              <a:gd name="adj2" fmla="val 62969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associé à cet échantillon, au </a:t>
            </a:r>
            <a:r>
              <a:rPr lang="fr-FR" sz="3200" dirty="0">
                <a:latin typeface="+mj-lt"/>
              </a:rPr>
              <a:t>seuil de </a:t>
            </a:r>
            <a:r>
              <a:rPr lang="fr-FR" sz="3200" dirty="0" smtClean="0">
                <a:latin typeface="+mj-lt"/>
              </a:rPr>
              <a:t>95 % est [0,3 ; 0,5].</a:t>
            </a:r>
            <a:endParaRPr lang="fr-FR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55576" y="4869160"/>
                <a:ext cx="8388424" cy="1174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L’intervalle de confiance est 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𝟐𝟓</m:t>
                                </m:r>
                              </m:e>
                            </m:rad>
                          </m:den>
                        </m:f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𝟐𝟓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  c’est-à-dire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[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,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𝟐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 ;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𝟎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,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𝟔</m:t>
                    </m:r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]</m:t>
                    </m:r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.</a:t>
                </a:r>
                <a:endParaRPr lang="fr-FR" sz="2800" b="1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869160"/>
                <a:ext cx="8388424" cy="1174617"/>
              </a:xfrm>
              <a:prstGeom prst="rect">
                <a:avLst/>
              </a:prstGeom>
              <a:blipFill rotWithShape="1">
                <a:blip r:embed="rId2"/>
                <a:stretch>
                  <a:fillRect l="-1526" t="-4688" b="-52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rganigramme : Alternative 5"/>
          <p:cNvSpPr/>
          <p:nvPr/>
        </p:nvSpPr>
        <p:spPr>
          <a:xfrm>
            <a:off x="7442427" y="3453703"/>
            <a:ext cx="1296144" cy="767385"/>
          </a:xfrm>
          <a:prstGeom prst="flowChartAlternateProcess">
            <a:avLst/>
          </a:prstGeom>
          <a:solidFill>
            <a:srgbClr val="FF5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latin typeface="+mj-lt"/>
              </a:rPr>
              <a:t>FAUX</a:t>
            </a:r>
            <a:endParaRPr lang="fr-FR"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92088"/>
          </a:xfrm>
        </p:spPr>
        <p:txBody>
          <a:bodyPr/>
          <a:lstStyle/>
          <a:p>
            <a:r>
              <a:rPr lang="fr-FR" dirty="0" smtClean="0"/>
              <a:t>N°9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764704"/>
            <a:ext cx="9162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échantillon de 25 boules et on constate que sur ces 25 boules, 10 sont rouges.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575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6" grpId="0" animBg="1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fr-FR" dirty="0" smtClean="0"/>
              <a:t>N°10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107504" y="2780929"/>
            <a:ext cx="7416824" cy="2520279"/>
          </a:xfrm>
          <a:prstGeom prst="wedgeEllipseCallout">
            <a:avLst>
              <a:gd name="adj1" fmla="val -343"/>
              <a:gd name="adj2" fmla="val 56696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confiance </a:t>
            </a:r>
          </a:p>
          <a:p>
            <a:pPr algn="ctr"/>
            <a:r>
              <a:rPr lang="fr-FR" sz="3200" dirty="0" smtClean="0">
                <a:latin typeface="+mj-lt"/>
              </a:rPr>
              <a:t>associé à cet échantillon, </a:t>
            </a:r>
          </a:p>
          <a:p>
            <a:pPr algn="ctr"/>
            <a:r>
              <a:rPr lang="fr-FR" sz="3200" dirty="0" smtClean="0">
                <a:latin typeface="+mj-lt"/>
              </a:rPr>
              <a:t>de la proportion de boules blanches dans l’urne, au seuil de 95 %  est [0,4 ; 0,8].</a:t>
            </a:r>
            <a:endParaRPr lang="fr-FR" sz="32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-2" y="5229200"/>
                <a:ext cx="8882125" cy="1178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L’intervalle de confiance est :</a:t>
                </a:r>
              </a:p>
              <a:p>
                <a:pPr algn="r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𝟐𝟓</m:t>
                                </m:r>
                              </m:e>
                            </m:rad>
                          </m:den>
                        </m:f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𝟔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2800" b="1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𝟐𝟓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fr-FR" sz="2800" b="1" dirty="0" smtClean="0">
                    <a:solidFill>
                      <a:srgbClr val="0070C0"/>
                    </a:solidFill>
                    <a:latin typeface="+mj-lt"/>
                  </a:rPr>
                  <a:t> c’est-à-dire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𝟖</m:t>
                        </m:r>
                      </m:e>
                    </m:d>
                    <m:r>
                      <a:rPr lang="fr-FR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fr-FR" sz="2800" b="1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5229200"/>
                <a:ext cx="8882125" cy="1178079"/>
              </a:xfrm>
              <a:prstGeom prst="rect">
                <a:avLst/>
              </a:prstGeom>
              <a:blipFill rotWithShape="1">
                <a:blip r:embed="rId2"/>
                <a:stretch>
                  <a:fillRect t="-4663" r="-1373" b="-46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rganigramme : Alternative 5"/>
          <p:cNvSpPr/>
          <p:nvPr/>
        </p:nvSpPr>
        <p:spPr>
          <a:xfrm>
            <a:off x="7596336" y="3584468"/>
            <a:ext cx="1285787" cy="708628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2D83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200" b="1" dirty="0" smtClean="0">
                <a:solidFill>
                  <a:srgbClr val="2D8337"/>
                </a:solidFill>
                <a:latin typeface="+mj-lt"/>
              </a:rPr>
              <a:t> VRAI</a:t>
            </a:r>
            <a:endParaRPr lang="fr-FR" sz="3200" b="1" dirty="0">
              <a:solidFill>
                <a:srgbClr val="2D8337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62068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</a:t>
            </a:r>
            <a:r>
              <a:rPr lang="fr-FR" sz="2800" b="1" dirty="0" smtClean="0">
                <a:latin typeface="+mj-lt"/>
              </a:rPr>
              <a:t>la proportion  de boules blanches </a:t>
            </a:r>
            <a:r>
              <a:rPr lang="fr-FR" sz="2800" dirty="0" smtClean="0">
                <a:latin typeface="+mj-lt"/>
              </a:rPr>
              <a:t>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échantillon de 25 boules et on constate que sur ces 25 boules, 10 sont rouges.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050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2" grpId="0" animBg="1"/>
      <p:bldP spid="6" grpId="0" animBg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FIN</a:t>
            </a:r>
            <a:r>
              <a:rPr lang="fr-FR" sz="6000" b="1" dirty="0" smtClean="0">
                <a:solidFill>
                  <a:srgbClr val="0070C0"/>
                </a:solidFill>
              </a:rPr>
              <a:t> </a:t>
            </a:r>
            <a:endParaRPr lang="fr-FR" sz="6000" b="1" dirty="0"/>
          </a:p>
        </p:txBody>
      </p:sp>
    </p:spTree>
    <p:extLst>
      <p:ext uri="{BB962C8B-B14F-4D97-AF65-F5344CB8AC3E}">
        <p14:creationId xmlns:p14="http://schemas.microsoft.com/office/powerpoint/2010/main" val="20109509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N°1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54302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équilibrée. 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1403648" y="2337428"/>
            <a:ext cx="6552728" cy="3179804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fluctuation de la fréquence d’apparition de pile au seuil de 95 % contient 0,5.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35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34076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équilibrée. On note f la fréquence d’apparition de pile sur ces 100 lancers. 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791580" y="2564904"/>
            <a:ext cx="7380820" cy="3168352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fluctuation de la fréquence d’apparition de pile au seuil de 95 % contient toujours f.</a:t>
            </a:r>
            <a:endParaRPr lang="fr-FR" sz="3200" dirty="0">
              <a:latin typeface="+mj-lt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618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N°3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3407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n fois une pièce équilibrée</a:t>
            </a:r>
            <a:r>
              <a:rPr lang="fr-FR" sz="2400" dirty="0" smtClean="0">
                <a:latin typeface="+mj-lt"/>
              </a:rPr>
              <a:t>. </a:t>
            </a:r>
            <a:endParaRPr lang="fr-FR" sz="24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611560" y="2276872"/>
            <a:ext cx="8064896" cy="3168352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Quand n augmente, l’amplitude de l’intervalle de fluctuation de la fréquence d’apparition de pile au seuil de 95 % augmente.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97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fr-FR" dirty="0" smtClean="0"/>
              <a:t>N°4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41277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supposée équilibrée. </a:t>
            </a:r>
          </a:p>
          <a:p>
            <a:pPr algn="ctr"/>
            <a:r>
              <a:rPr lang="fr-FR" sz="3200" dirty="0" smtClean="0">
                <a:latin typeface="+mj-lt"/>
              </a:rPr>
              <a:t>On obtient 35 fois pile.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971600" y="2634010"/>
            <a:ext cx="7272808" cy="2883222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L’intervalle de fluctuation de la fréquence d’apparition de pile au seuil de 95 % est </a:t>
            </a:r>
          </a:p>
          <a:p>
            <a:pPr algn="ctr"/>
            <a:r>
              <a:rPr lang="fr-FR" sz="3200" dirty="0" smtClean="0">
                <a:latin typeface="+mj-lt"/>
              </a:rPr>
              <a:t>[0,4 ; 0,6].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97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N°5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41567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On lance 100 fois une pièce supposée équilibrée. </a:t>
            </a:r>
          </a:p>
          <a:p>
            <a:pPr algn="ctr"/>
            <a:r>
              <a:rPr lang="fr-FR" sz="3200" dirty="0" smtClean="0">
                <a:latin typeface="+mj-lt"/>
              </a:rPr>
              <a:t>On obtient 35 fois pile.</a:t>
            </a:r>
            <a:endParaRPr lang="fr-FR" sz="3200" dirty="0">
              <a:latin typeface="+mj-lt"/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1187624" y="2852936"/>
            <a:ext cx="6552728" cy="2520280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On conclut qu’au seuil de 95 %, la pièce n’est pas équilibrée.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49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154498"/>
            <a:ext cx="9144000" cy="898238"/>
          </a:xfrm>
        </p:spPr>
        <p:txBody>
          <a:bodyPr/>
          <a:lstStyle/>
          <a:p>
            <a:r>
              <a:rPr lang="fr-FR" dirty="0" smtClean="0"/>
              <a:t>N°6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683567" y="3429000"/>
            <a:ext cx="7653185" cy="2592288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Tous les intervalles de confiance associés </a:t>
            </a:r>
            <a:r>
              <a:rPr lang="fr-FR" sz="3200" dirty="0">
                <a:latin typeface="+mj-lt"/>
              </a:rPr>
              <a:t>à </a:t>
            </a:r>
            <a:r>
              <a:rPr lang="fr-FR" sz="3200" dirty="0" smtClean="0">
                <a:latin typeface="+mj-lt"/>
              </a:rPr>
              <a:t>ces échantillons, au seuil de 95 % contiennent  p.</a:t>
            </a:r>
            <a:endParaRPr lang="fr-FR" sz="3200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96620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cela, on prélève un grand nombre d’échantillons de 25 boules.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872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12974"/>
          </a:xfrm>
        </p:spPr>
        <p:txBody>
          <a:bodyPr/>
          <a:lstStyle/>
          <a:p>
            <a:r>
              <a:rPr lang="fr-FR" dirty="0" smtClean="0"/>
              <a:t>N°7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>
            <a:off x="1259632" y="3429000"/>
            <a:ext cx="6480720" cy="2607964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latin typeface="+mj-lt"/>
              </a:rPr>
              <a:t>La fréquence de boules rouges de l’échantillon </a:t>
            </a:r>
          </a:p>
          <a:p>
            <a:pPr algn="ctr"/>
            <a:r>
              <a:rPr lang="fr-FR" sz="3200" dirty="0" smtClean="0">
                <a:latin typeface="+mj-lt"/>
              </a:rPr>
              <a:t>est 40 %.</a:t>
            </a:r>
            <a:endParaRPr lang="fr-FR" sz="3200" dirty="0"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96620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+mj-lt"/>
              </a:rPr>
              <a:t>Une urne contient des boules rouges et des boules blanches. </a:t>
            </a:r>
          </a:p>
          <a:p>
            <a:pPr algn="ctr"/>
            <a:r>
              <a:rPr lang="fr-FR" sz="2800" dirty="0" smtClean="0">
                <a:latin typeface="+mj-lt"/>
              </a:rPr>
              <a:t>On cherche à estimer la proportion p de boules rouges dans l’urne. </a:t>
            </a:r>
          </a:p>
          <a:p>
            <a:pPr algn="ctr"/>
            <a:r>
              <a:rPr lang="fr-FR" sz="2800" dirty="0" smtClean="0">
                <a:latin typeface="+mj-lt"/>
              </a:rPr>
              <a:t>Pour </a:t>
            </a:r>
            <a:r>
              <a:rPr lang="fr-FR" sz="2800" dirty="0">
                <a:latin typeface="+mj-lt"/>
              </a:rPr>
              <a:t>cela, on prélève un échantillon de 25 boules et on constate que sur ces 25 boules, 10 sont rouges</a:t>
            </a:r>
            <a:r>
              <a:rPr lang="fr-FR" sz="2800" dirty="0" smtClean="0">
                <a:latin typeface="+mj-lt"/>
              </a:rPr>
              <a:t>.</a:t>
            </a:r>
            <a:endParaRPr lang="fr-F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907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1_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1178</Words>
  <Application>Microsoft Office PowerPoint</Application>
  <PresentationFormat>Affichage à l'écran (4:3)</PresentationFormat>
  <Paragraphs>115</Paragraphs>
  <Slides>24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1_Thème Office</vt:lpstr>
      <vt:lpstr>Présentation PowerPoint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Présentation PowerPoint</vt:lpstr>
      <vt:lpstr>Présentation PowerPoint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deletombe</dc:creator>
  <cp:lastModifiedBy>auderi</cp:lastModifiedBy>
  <cp:revision>59</cp:revision>
  <dcterms:created xsi:type="dcterms:W3CDTF">2016-05-19T11:18:09Z</dcterms:created>
  <dcterms:modified xsi:type="dcterms:W3CDTF">2016-07-04T16:23:45Z</dcterms:modified>
</cp:coreProperties>
</file>