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8" r:id="rId3"/>
    <p:sldId id="321" r:id="rId4"/>
    <p:sldId id="323" r:id="rId5"/>
    <p:sldId id="325" r:id="rId6"/>
    <p:sldId id="327" r:id="rId7"/>
    <p:sldId id="330" r:id="rId8"/>
    <p:sldId id="331" r:id="rId9"/>
    <p:sldId id="332" r:id="rId10"/>
    <p:sldId id="333" r:id="rId11"/>
    <p:sldId id="334" r:id="rId12"/>
    <p:sldId id="280" r:id="rId13"/>
    <p:sldId id="320" r:id="rId14"/>
    <p:sldId id="322" r:id="rId15"/>
    <p:sldId id="324" r:id="rId16"/>
    <p:sldId id="326" r:id="rId17"/>
    <p:sldId id="328" r:id="rId18"/>
    <p:sldId id="329" r:id="rId19"/>
    <p:sldId id="335" r:id="rId20"/>
    <p:sldId id="337" r:id="rId21"/>
    <p:sldId id="338" r:id="rId22"/>
    <p:sldId id="339" r:id="rId23"/>
    <p:sldId id="302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8713C-5B17-4771-8E0B-93B57D39E232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D4F0B-89BB-450B-A569-36F0997013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08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853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665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77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25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05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46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21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69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603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87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36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41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C4F92-BE0B-4B52-A451-556886D33713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C5027-1043-4E2F-9FEB-388CB9FA7A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2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758057"/>
          </a:xfrm>
          <a:prstGeom prst="round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 eaLnBrk="0" hangingPunct="0">
              <a:defRPr/>
            </a:pP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PROBABILITÉS</a:t>
            </a:r>
            <a:b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000" b="1" cap="small" dirty="0" smtClean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000" b="1" cap="small" dirty="0">
                <a:solidFill>
                  <a:srgbClr val="0070C0"/>
                </a:solidFill>
                <a:latin typeface="Georgia" pitchFamily="18" charset="0"/>
                <a:ea typeface="+mj-ea"/>
                <a:cs typeface="Arial" pitchFamily="34" charset="0"/>
              </a:rPr>
              <a:t>5</a:t>
            </a:r>
            <a:endParaRPr lang="fr-FR" sz="6000" b="1" dirty="0">
              <a:solidFill>
                <a:srgbClr val="0070C0"/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21645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37766" cy="1152128"/>
          </a:xfrm>
        </p:spPr>
        <p:txBody>
          <a:bodyPr/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1728192"/>
          </a:xfrm>
        </p:spPr>
        <p:txBody>
          <a:bodyPr>
            <a:normAutofit lnSpcReduction="10000"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Léo veut acheter une BD.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Voici la répartition des BD qui lui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sont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proposées :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683840"/>
              </p:ext>
            </p:extLst>
          </p:nvPr>
        </p:nvGraphicFramePr>
        <p:xfrm>
          <a:off x="35496" y="2996952"/>
          <a:ext cx="9036496" cy="1899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361"/>
                <a:gridCol w="2397191"/>
                <a:gridCol w="2745530"/>
                <a:gridCol w="1322414"/>
              </a:tblGrid>
              <a:tr h="490863">
                <a:tc>
                  <a:txBody>
                    <a:bodyPr/>
                    <a:lstStyle/>
                    <a:p>
                      <a:pPr algn="l"/>
                      <a:endParaRPr lang="fr-FR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couleur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noir et blanc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grand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22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petit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30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ous-titre 2"/>
          <p:cNvSpPr txBox="1">
            <a:spLocks/>
          </p:cNvSpPr>
          <p:nvPr/>
        </p:nvSpPr>
        <p:spPr>
          <a:xfrm>
            <a:off x="-6234" y="5129808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Quelle est la probabilité qu’il achète une BD petit format ou en noir et blanc ?</a:t>
            </a:r>
          </a:p>
        </p:txBody>
      </p:sp>
    </p:spTree>
    <p:extLst>
      <p:ext uri="{BB962C8B-B14F-4D97-AF65-F5344CB8AC3E}">
        <p14:creationId xmlns:p14="http://schemas.microsoft.com/office/powerpoint/2010/main" val="408237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1728192"/>
          </a:xfrm>
        </p:spPr>
        <p:txBody>
          <a:bodyPr>
            <a:normAutofit lnSpcReduction="10000"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Léo veut acheter une BD.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Voici la répartition des BD qui lui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sont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proposées :</a:t>
            </a: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-6234" y="5129808"/>
            <a:ext cx="9150234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Quelle est la probabilité, sachant qu’il achète une BD en noir et blanc, qu’elle soit de petit format ?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777676"/>
              </p:ext>
            </p:extLst>
          </p:nvPr>
        </p:nvGraphicFramePr>
        <p:xfrm>
          <a:off x="35496" y="2996952"/>
          <a:ext cx="9036496" cy="1899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361"/>
                <a:gridCol w="2397191"/>
                <a:gridCol w="2745530"/>
                <a:gridCol w="1322414"/>
              </a:tblGrid>
              <a:tr h="490863">
                <a:tc>
                  <a:txBody>
                    <a:bodyPr/>
                    <a:lstStyle/>
                    <a:p>
                      <a:pPr algn="l"/>
                      <a:endParaRPr lang="fr-FR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couleur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noir et blanc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grand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22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petit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30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88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CORRIGÉS</a:t>
            </a:r>
            <a:endParaRPr lang="fr-FR" sz="6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83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2304256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Voici un tableau définissant une loi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probabilité.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Quel est le nombre manquant ?</a:t>
            </a:r>
            <a:endParaRPr lang="fr-FR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7339742"/>
                  </p:ext>
                </p:extLst>
              </p:nvPr>
            </p:nvGraphicFramePr>
            <p:xfrm>
              <a:off x="1331640" y="3212976"/>
              <a:ext cx="6888088" cy="16665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2022"/>
                    <a:gridCol w="1722022"/>
                    <a:gridCol w="1722022"/>
                    <a:gridCol w="1722022"/>
                  </a:tblGrid>
                  <a:tr h="6588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2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oMath>
                            </m:oMathPara>
                          </a14:m>
                          <a:endParaRPr lang="fr-FR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6588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32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32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7339742"/>
                  </p:ext>
                </p:extLst>
              </p:nvPr>
            </p:nvGraphicFramePr>
            <p:xfrm>
              <a:off x="1331640" y="3212976"/>
              <a:ext cx="6888088" cy="16665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2022"/>
                    <a:gridCol w="1722022"/>
                    <a:gridCol w="1722022"/>
                    <a:gridCol w="1722022"/>
                  </a:tblGrid>
                  <a:tr h="65887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2037" r="-299647" b="-15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100768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73333" r="-299647" b="-6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355" t="-73333" r="-200709" b="-6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sz="32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709" t="-73333" r="-355" b="-60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à coins arrondis 5"/>
          <p:cNvSpPr/>
          <p:nvPr/>
        </p:nvSpPr>
        <p:spPr>
          <a:xfrm>
            <a:off x="2627784" y="5157192"/>
            <a:ext cx="4320480" cy="1224136"/>
          </a:xfrm>
          <a:prstGeom prst="wedgeRoundRectCallout">
            <a:avLst>
              <a:gd name="adj1" fmla="val 17316"/>
              <a:gd name="adj2" fmla="val -63792"/>
              <a:gd name="adj3" fmla="val 16667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835696" y="5229200"/>
                <a:ext cx="5976664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1−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5229200"/>
                <a:ext cx="5976664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5292080" y="3717032"/>
                <a:ext cx="720080" cy="1356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fr-FR" sz="800" b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fr-FR" sz="3200" b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fr-FR" sz="14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3717032"/>
                <a:ext cx="720080" cy="13560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312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2304256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On considère un dé pipé.</a:t>
            </a:r>
          </a:p>
          <a:p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Quelle est la probabilité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d’apparition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 </a:t>
            </a:r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la face 6 ?</a:t>
            </a:r>
          </a:p>
          <a:p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619672" y="5085184"/>
            <a:ext cx="6435614" cy="1149226"/>
          </a:xfrm>
          <a:prstGeom prst="wedgeRoundRectCallout">
            <a:avLst>
              <a:gd name="adj1" fmla="val 48688"/>
              <a:gd name="adj2" fmla="val -85585"/>
              <a:gd name="adj3" fmla="val 16667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899592" y="5157192"/>
                <a:ext cx="799288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1−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0,1+0,25+0,2+0,15+0,1</m:t>
                          </m:r>
                        </m:e>
                      </m:d>
                    </m:oMath>
                  </m:oMathPara>
                </a14:m>
                <a:endParaRPr lang="fr-FR" sz="3200" b="0" i="1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=1−0,8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5157192"/>
                <a:ext cx="7992888" cy="107721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302905"/>
              </p:ext>
            </p:extLst>
          </p:nvPr>
        </p:nvGraphicFramePr>
        <p:xfrm>
          <a:off x="467544" y="3284984"/>
          <a:ext cx="8280921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10"/>
                <a:gridCol w="1080120"/>
                <a:gridCol w="1152128"/>
                <a:gridCol w="1080120"/>
                <a:gridCol w="1080120"/>
                <a:gridCol w="1080120"/>
                <a:gridCol w="936103"/>
              </a:tblGrid>
              <a:tr h="648072">
                <a:tc>
                  <a:txBody>
                    <a:bodyPr/>
                    <a:lstStyle/>
                    <a:p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Face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Probabilité</a:t>
                      </a:r>
                      <a:endParaRPr lang="fr-FR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0,1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0,25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0,2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0,15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0,1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884368" y="3933056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0,2</a:t>
            </a:r>
            <a:endParaRPr lang="fr-FR" sz="3200" b="1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97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2304256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Une famille a deux enfants.</a:t>
            </a:r>
          </a:p>
          <a:p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Quelle est la probabilité qu’ils soient </a:t>
            </a:r>
            <a:endParaRPr lang="fr-FR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 </a:t>
            </a:r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sexes différents ?</a:t>
            </a:r>
          </a:p>
          <a:p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3203848" y="5373216"/>
            <a:ext cx="5472608" cy="1008112"/>
          </a:xfrm>
          <a:prstGeom prst="wedgeRoundRectCallout">
            <a:avLst>
              <a:gd name="adj1" fmla="val 1902"/>
              <a:gd name="adj2" fmla="val -262368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907704" y="5364000"/>
                <a:ext cx="7992888" cy="97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0" dirty="0" smtClean="0">
                    <a:solidFill>
                      <a:srgbClr val="FF0000"/>
                    </a:solidFill>
                    <a:latin typeface="Cambria Math"/>
                  </a:rPr>
                  <a:t>La probabilité cherchée est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fr-FR" sz="4000" b="1" dirty="0" smtClean="0">
                  <a:solidFill>
                    <a:srgbClr val="FF0000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5364000"/>
                <a:ext cx="7992888" cy="978538"/>
              </a:xfrm>
              <a:prstGeom prst="rect">
                <a:avLst/>
              </a:prstGeom>
              <a:blipFill rotWithShape="1">
                <a:blip r:embed="rId2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60142"/>
            <a:ext cx="3495380" cy="221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48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o-rugby.com/431-thickbox/mini-ballon-clermont-ferrand-unique-blan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5" t="13555" r="9946" b="18978"/>
          <a:stretch/>
        </p:blipFill>
        <p:spPr bwMode="auto">
          <a:xfrm>
            <a:off x="396000" y="3212976"/>
            <a:ext cx="2376000" cy="2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1944216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chemeClr val="tx1"/>
                </a:solidFill>
                <a:latin typeface="Cambria" panose="02040503050406030204" pitchFamily="18" charset="0"/>
              </a:rPr>
              <a:t>Dans une classe de seconde de 30 élèves, 8 pratiquent le rugby, 10 le tennis et 6 les deux sports.</a:t>
            </a:r>
          </a:p>
          <a:p>
            <a:r>
              <a:rPr lang="fr-FR" sz="2800" b="1" dirty="0">
                <a:solidFill>
                  <a:schemeClr val="tx1"/>
                </a:solidFill>
                <a:latin typeface="Cambria" panose="02040503050406030204" pitchFamily="18" charset="0"/>
              </a:rPr>
              <a:t>Quelle est la probabilité qu’un lycéen de cette classe pratique au moins un des deux sports ?</a:t>
            </a:r>
          </a:p>
          <a:p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584000" y="5101758"/>
            <a:ext cx="7308480" cy="1509772"/>
          </a:xfrm>
          <a:prstGeom prst="wedgeRoundRectCallout">
            <a:avLst>
              <a:gd name="adj1" fmla="val 5177"/>
              <a:gd name="adj2" fmla="val -172464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 </a:t>
            </a:r>
            <a:endParaRPr lang="fr-FR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259632" y="5101758"/>
                <a:ext cx="7992888" cy="1397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8+10−6=12</m:t>
                    </m:r>
                  </m:oMath>
                </a14:m>
                <a:r>
                  <a:rPr lang="fr-FR" sz="2800" b="0" dirty="0" smtClean="0">
                    <a:solidFill>
                      <a:srgbClr val="FF0000"/>
                    </a:solidFill>
                    <a:latin typeface="Cambria Math"/>
                  </a:rPr>
                  <a:t> pratiquent au moins un sport.</a:t>
                </a:r>
              </a:p>
              <a:p>
                <a:pPr algn="ctr"/>
                <a:r>
                  <a:rPr lang="fr-FR" sz="3200" b="0" dirty="0" smtClean="0">
                    <a:solidFill>
                      <a:srgbClr val="FF0000"/>
                    </a:solidFill>
                    <a:latin typeface="Cambria Math"/>
                  </a:rPr>
                  <a:t>La probabilité cherchée est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30</m:t>
                        </m:r>
                      </m:den>
                    </m:f>
                    <m:r>
                      <a:rPr lang="fr-FR" sz="4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fr-FR" sz="4000" b="0" dirty="0" smtClean="0">
                  <a:solidFill>
                    <a:srgbClr val="FF0000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5101758"/>
                <a:ext cx="7992888" cy="1397562"/>
              </a:xfrm>
              <a:prstGeom prst="rect">
                <a:avLst/>
              </a:prstGeom>
              <a:blipFill rotWithShape="1">
                <a:blip r:embed="rId3"/>
                <a:stretch>
                  <a:fillRect t="-4367" b="-17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llipse 4"/>
          <p:cNvSpPr/>
          <p:nvPr/>
        </p:nvSpPr>
        <p:spPr>
          <a:xfrm>
            <a:off x="2051720" y="3428998"/>
            <a:ext cx="2376264" cy="1437805"/>
          </a:xfrm>
          <a:prstGeom prst="ellips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112296" y="3681778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  <a:endParaRPr lang="fr-FR" sz="32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058" name="Picture 10" descr="http://www.wavignies.fr/IMG/png/Tenni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28672"/>
            <a:ext cx="760250" cy="76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28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5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2304256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Léo écrit au hasard un mot avec les trois lettres de son prénom.</a:t>
            </a:r>
          </a:p>
          <a:p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Quelle est la probabilité qu’il écrive « oLé » ?</a:t>
            </a:r>
          </a:p>
          <a:p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250396" y="3789040"/>
            <a:ext cx="6984776" cy="2160240"/>
          </a:xfrm>
          <a:prstGeom prst="wedgeRoundRectCallout">
            <a:avLst>
              <a:gd name="adj1" fmla="val 1528"/>
              <a:gd name="adj2" fmla="val -83938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755576" y="3854987"/>
                <a:ext cx="7992888" cy="1950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b="0" dirty="0" smtClean="0">
                    <a:solidFill>
                      <a:srgbClr val="FF0000"/>
                    </a:solidFill>
                    <a:latin typeface="Cambria Math"/>
                  </a:rPr>
                  <a:t>Léo, Loé, éLo, éoL, oLé, oéL sont les 6 anagrammes de Léo.</a:t>
                </a:r>
              </a:p>
              <a:p>
                <a:pPr algn="ctr"/>
                <a:r>
                  <a:rPr lang="fr-FR" sz="3200" b="0" dirty="0" smtClean="0">
                    <a:solidFill>
                      <a:srgbClr val="FF0000"/>
                    </a:solidFill>
                    <a:latin typeface="Cambria Math"/>
                  </a:rPr>
                  <a:t>La probabilité cherchée est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sz="40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endParaRPr lang="fr-FR" sz="4000" b="1" dirty="0" smtClean="0">
                  <a:solidFill>
                    <a:srgbClr val="FF0000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854987"/>
                <a:ext cx="7992888" cy="1950277"/>
              </a:xfrm>
              <a:prstGeom prst="rect">
                <a:avLst/>
              </a:prstGeom>
              <a:blipFill rotWithShape="1">
                <a:blip r:embed="rId2"/>
                <a:stretch>
                  <a:fillRect t="-4063" b="-15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59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2304256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Combien y-a-t-il de façons différentes d’ordonner les quatre lettres M, A, T, H ?</a:t>
            </a:r>
          </a:p>
          <a:p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228299" y="4869160"/>
            <a:ext cx="6984776" cy="1296144"/>
          </a:xfrm>
          <a:prstGeom prst="wedgeRoundRectCallout">
            <a:avLst>
              <a:gd name="adj1" fmla="val 2700"/>
              <a:gd name="adj2" fmla="val -96573"/>
              <a:gd name="adj3" fmla="val 16667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611560" y="4437112"/>
                <a:ext cx="799288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fr-FR" sz="3200" b="0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pPr algn="ctr"/>
                <a:r>
                  <a:rPr lang="fr-FR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ambria Math"/>
                  </a:rPr>
                  <a:t>Il y a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4</m:t>
                    </m:r>
                    <m:r>
                      <a:rPr lang="fr-FR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  <a:ea typeface="Cambria Math"/>
                      </a:rPr>
                      <m:t>×3×2×1=</m:t>
                    </m:r>
                    <m:r>
                      <a:rPr lang="fr-FR" sz="3200" b="1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  <a:ea typeface="Cambria Math"/>
                      </a:rPr>
                      <m:t>𝟐𝟒</m:t>
                    </m:r>
                  </m:oMath>
                </a14:m>
                <a:r>
                  <a:rPr lang="fr-FR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ambria Math"/>
                  </a:rPr>
                  <a:t> façons</a:t>
                </a:r>
              </a:p>
              <a:p>
                <a:pPr algn="ctr"/>
                <a:r>
                  <a:rPr lang="fr-FR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ambria Math"/>
                  </a:rPr>
                  <a:t>d’ordonner les quatre lettres</a:t>
                </a: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437112"/>
                <a:ext cx="7992888" cy="1569660"/>
              </a:xfrm>
              <a:prstGeom prst="rect">
                <a:avLst/>
              </a:prstGeom>
              <a:blipFill rotWithShape="1">
                <a:blip r:embed="rId2"/>
                <a:stretch>
                  <a:fillRect b="-120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584267"/>
              </p:ext>
            </p:extLst>
          </p:nvPr>
        </p:nvGraphicFramePr>
        <p:xfrm>
          <a:off x="1099762" y="2636912"/>
          <a:ext cx="7288664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2166"/>
                <a:gridCol w="1822166"/>
                <a:gridCol w="1822166"/>
                <a:gridCol w="1822166"/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fr-FR" sz="28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r>
                        <a:rPr lang="fr-FR" sz="2800" b="0" baseline="30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re</a:t>
                      </a:r>
                      <a:r>
                        <a:rPr lang="fr-FR" sz="2800" b="0" baseline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lettre</a:t>
                      </a:r>
                      <a:endParaRPr lang="fr-FR" sz="28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r>
                        <a:rPr lang="fr-FR" sz="2800" b="0" baseline="30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ème</a:t>
                      </a:r>
                      <a:r>
                        <a:rPr lang="fr-FR" sz="2800" b="0" baseline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lettre</a:t>
                      </a:r>
                      <a:endParaRPr lang="fr-FR" sz="28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r>
                        <a:rPr lang="fr-FR" sz="2800" b="0" baseline="30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ème</a:t>
                      </a:r>
                      <a:r>
                        <a:rPr lang="fr-FR" sz="28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lettre</a:t>
                      </a:r>
                      <a:endParaRPr lang="fr-FR" sz="28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r>
                        <a:rPr lang="fr-FR" sz="2800" b="0" baseline="3000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ème</a:t>
                      </a:r>
                      <a:r>
                        <a:rPr lang="fr-FR" sz="28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lettre</a:t>
                      </a:r>
                      <a:endParaRPr lang="fr-FR" sz="28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 choix</a:t>
                      </a:r>
                      <a:endParaRPr lang="fr-FR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 choix</a:t>
                      </a:r>
                      <a:endParaRPr lang="fr-FR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 choix</a:t>
                      </a:r>
                      <a:endParaRPr lang="fr-FR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 choix</a:t>
                      </a:r>
                      <a:endParaRPr lang="fr-FR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31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359970"/>
              </p:ext>
            </p:extLst>
          </p:nvPr>
        </p:nvGraphicFramePr>
        <p:xfrm>
          <a:off x="35496" y="2996952"/>
          <a:ext cx="9036496" cy="1899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361"/>
                <a:gridCol w="2397191"/>
                <a:gridCol w="2745530"/>
                <a:gridCol w="1322414"/>
              </a:tblGrid>
              <a:tr h="490863">
                <a:tc>
                  <a:txBody>
                    <a:bodyPr/>
                    <a:lstStyle/>
                    <a:p>
                      <a:pPr algn="l"/>
                      <a:endParaRPr lang="fr-FR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couleur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noir et blanc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grand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22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petit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30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6234" y="1196752"/>
            <a:ext cx="9144000" cy="1800200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Léo veut acheter une BD.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Quelle </a:t>
            </a:r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est la probabilité qu’il achète une BD en couleur ?</a:t>
            </a:r>
          </a:p>
          <a:p>
            <a:endParaRPr lang="fr-FR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ous-titre 2"/>
              <p:cNvSpPr txBox="1">
                <a:spLocks/>
              </p:cNvSpPr>
              <p:nvPr/>
            </p:nvSpPr>
            <p:spPr>
              <a:xfrm>
                <a:off x="2051720" y="5229200"/>
                <a:ext cx="91440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𝟐𝟓</m:t>
                          </m:r>
                        </m:num>
                        <m:den>
                          <m: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𝟑𝟎</m:t>
                          </m:r>
                        </m:den>
                      </m:f>
                      <m:r>
                        <a:rPr lang="fr-FR" sz="36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fr-FR" sz="36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fr-FR" sz="3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5229200"/>
                <a:ext cx="9144000" cy="172819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lipse 5"/>
          <p:cNvSpPr/>
          <p:nvPr/>
        </p:nvSpPr>
        <p:spPr>
          <a:xfrm>
            <a:off x="3419872" y="4365104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8028384" y="4365104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5364088" y="5153013"/>
            <a:ext cx="2376264" cy="1296144"/>
          </a:xfrm>
          <a:prstGeom prst="wedgeRoundRectCallout">
            <a:avLst>
              <a:gd name="adj1" fmla="val -89978"/>
              <a:gd name="adj2" fmla="val -63931"/>
              <a:gd name="adj3" fmla="val 16667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91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2304256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Voici un tableau définissant une loi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probabilité.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Quel est le nombre manquant ?</a:t>
            </a:r>
            <a:endParaRPr lang="fr-FR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119592"/>
                  </p:ext>
                </p:extLst>
              </p:nvPr>
            </p:nvGraphicFramePr>
            <p:xfrm>
              <a:off x="1259632" y="4005064"/>
              <a:ext cx="6888088" cy="16665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2022"/>
                    <a:gridCol w="1722022"/>
                    <a:gridCol w="1722022"/>
                    <a:gridCol w="1722022"/>
                  </a:tblGrid>
                  <a:tr h="65887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2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oMath>
                            </m:oMathPara>
                          </a14:m>
                          <a:endParaRPr lang="fr-FR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6588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32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8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?</a:t>
                          </a:r>
                          <a:endParaRPr lang="fr-FR" sz="48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fr-FR" sz="32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  <m:t>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2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119592"/>
                  </p:ext>
                </p:extLst>
              </p:nvPr>
            </p:nvGraphicFramePr>
            <p:xfrm>
              <a:off x="1259632" y="4005064"/>
              <a:ext cx="6888088" cy="16665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2022"/>
                    <a:gridCol w="1722022"/>
                    <a:gridCol w="1722022"/>
                    <a:gridCol w="1722022"/>
                  </a:tblGrid>
                  <a:tr h="65887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53" t="-12037" r="-299293" b="-1740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</a:t>
                          </a:r>
                          <a:endParaRPr lang="fr-FR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1007682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53" t="-73333" r="-299293" b="-139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709" t="-73333" r="-200355" b="-139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8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?</a:t>
                          </a:r>
                          <a:endParaRPr lang="fr-FR" sz="48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1064" t="-73333" b="-1393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9049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854688"/>
              </p:ext>
            </p:extLst>
          </p:nvPr>
        </p:nvGraphicFramePr>
        <p:xfrm>
          <a:off x="35496" y="2996952"/>
          <a:ext cx="9036496" cy="1899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361"/>
                <a:gridCol w="2397191"/>
                <a:gridCol w="2745530"/>
                <a:gridCol w="1322414"/>
              </a:tblGrid>
              <a:tr h="490863">
                <a:tc>
                  <a:txBody>
                    <a:bodyPr/>
                    <a:lstStyle/>
                    <a:p>
                      <a:pPr algn="l"/>
                      <a:endParaRPr lang="fr-FR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couleur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noir et blanc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grand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22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petit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30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6234" y="1196752"/>
            <a:ext cx="9144000" cy="1800200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Léo veut acheter une BD.</a:t>
            </a:r>
          </a:p>
          <a:p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Quelle est la probabilité qu’il achète une BD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grand format et en </a:t>
            </a:r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couleur ?</a:t>
            </a:r>
          </a:p>
          <a:p>
            <a:endParaRPr lang="fr-FR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ous-titre 2"/>
              <p:cNvSpPr txBox="1">
                <a:spLocks/>
              </p:cNvSpPr>
              <p:nvPr/>
            </p:nvSpPr>
            <p:spPr>
              <a:xfrm>
                <a:off x="2520280" y="5153013"/>
                <a:ext cx="91440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𝟏𝟖</m:t>
                          </m:r>
                        </m:num>
                        <m:den>
                          <m: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𝟑𝟎</m:t>
                          </m:r>
                        </m:den>
                      </m:f>
                      <m:r>
                        <a:rPr lang="fr-FR" sz="36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fr-FR" sz="36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fr-FR" sz="3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280" y="5153013"/>
                <a:ext cx="9144000" cy="172819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lipse 5"/>
          <p:cNvSpPr/>
          <p:nvPr/>
        </p:nvSpPr>
        <p:spPr>
          <a:xfrm>
            <a:off x="3419872" y="3429000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8028384" y="4365104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5364088" y="5153013"/>
            <a:ext cx="3240360" cy="1296144"/>
          </a:xfrm>
          <a:prstGeom prst="wedgeRoundRectCallout">
            <a:avLst>
              <a:gd name="adj1" fmla="val -79869"/>
              <a:gd name="adj2" fmla="val -62878"/>
              <a:gd name="adj3" fmla="val 16667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8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846689"/>
              </p:ext>
            </p:extLst>
          </p:nvPr>
        </p:nvGraphicFramePr>
        <p:xfrm>
          <a:off x="35496" y="2996952"/>
          <a:ext cx="9036496" cy="1899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361"/>
                <a:gridCol w="2397191"/>
                <a:gridCol w="2745530"/>
                <a:gridCol w="1322414"/>
              </a:tblGrid>
              <a:tr h="490863">
                <a:tc>
                  <a:txBody>
                    <a:bodyPr/>
                    <a:lstStyle/>
                    <a:p>
                      <a:pPr algn="l"/>
                      <a:endParaRPr lang="fr-FR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couleur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noir et blanc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grand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22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petit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30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6234" y="1196752"/>
            <a:ext cx="9144000" cy="1800200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Léo veut acheter une BD.</a:t>
            </a:r>
          </a:p>
          <a:p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Quelle est la probabilité qu’il achète une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BD petit format ou en noir et blanc ?</a:t>
            </a:r>
          </a:p>
          <a:p>
            <a:endParaRPr lang="fr-FR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ous-titre 2"/>
              <p:cNvSpPr txBox="1">
                <a:spLocks/>
              </p:cNvSpPr>
              <p:nvPr/>
            </p:nvSpPr>
            <p:spPr>
              <a:xfrm>
                <a:off x="2520280" y="5153013"/>
                <a:ext cx="91440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𝟏𝟐</m:t>
                          </m:r>
                        </m:num>
                        <m:den>
                          <m: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𝟑𝟎</m:t>
                          </m:r>
                        </m:den>
                      </m:f>
                      <m:r>
                        <a:rPr lang="fr-FR" sz="36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fr-FR" sz="3600" b="1" i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fr-FR" sz="3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280" y="5153013"/>
                <a:ext cx="9144000" cy="172819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lipse 5"/>
          <p:cNvSpPr/>
          <p:nvPr/>
        </p:nvSpPr>
        <p:spPr>
          <a:xfrm>
            <a:off x="3419872" y="3933056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8028384" y="4365104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5364088" y="5153013"/>
            <a:ext cx="3240360" cy="1296144"/>
          </a:xfrm>
          <a:prstGeom prst="wedgeRoundRectCallout">
            <a:avLst>
              <a:gd name="adj1" fmla="val -79869"/>
              <a:gd name="adj2" fmla="val -62878"/>
              <a:gd name="adj3" fmla="val 16667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6012160" y="3429000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6012160" y="3933056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00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337371"/>
              </p:ext>
            </p:extLst>
          </p:nvPr>
        </p:nvGraphicFramePr>
        <p:xfrm>
          <a:off x="35496" y="2996952"/>
          <a:ext cx="9036496" cy="1899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361"/>
                <a:gridCol w="2397191"/>
                <a:gridCol w="2745530"/>
                <a:gridCol w="1322414"/>
              </a:tblGrid>
              <a:tr h="490863">
                <a:tc>
                  <a:txBody>
                    <a:bodyPr/>
                    <a:lstStyle/>
                    <a:p>
                      <a:pPr algn="l"/>
                      <a:endParaRPr lang="fr-FR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couleur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noir et blanc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grand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22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petit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30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6234" y="1196752"/>
            <a:ext cx="9144000" cy="1800200"/>
          </a:xfrm>
        </p:spPr>
        <p:txBody>
          <a:bodyPr>
            <a:normAutofit fontScale="92500"/>
          </a:bodyPr>
          <a:lstStyle/>
          <a:p>
            <a:r>
              <a:rPr lang="fr-FR" sz="35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Léo veut acheter une BD.</a:t>
            </a:r>
          </a:p>
          <a:p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Quelle est la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probabilité, sachant </a:t>
            </a:r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qu’il achète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une BD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en noir et blanc, qu’elle soit de petit format </a:t>
            </a:r>
            <a:r>
              <a:rPr lang="fr-FR" b="1" dirty="0">
                <a:solidFill>
                  <a:schemeClr val="tx1"/>
                </a:solidFill>
                <a:latin typeface="Cambria" panose="02040503050406030204" pitchFamily="18" charset="0"/>
              </a:rPr>
              <a:t>?</a:t>
            </a:r>
          </a:p>
          <a:p>
            <a:endParaRPr lang="fr-FR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ous-titre 2"/>
              <p:cNvSpPr txBox="1">
                <a:spLocks/>
              </p:cNvSpPr>
              <p:nvPr/>
            </p:nvSpPr>
            <p:spPr>
              <a:xfrm>
                <a:off x="2051720" y="5153013"/>
                <a:ext cx="91440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36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600" b="1" i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fr-FR" sz="3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Sous-titr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5153013"/>
                <a:ext cx="9144000" cy="172819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lipse 6"/>
          <p:cNvSpPr/>
          <p:nvPr/>
        </p:nvSpPr>
        <p:spPr>
          <a:xfrm>
            <a:off x="6012160" y="4437112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6012160" y="3933056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/>
          <p:cNvSpPr/>
          <p:nvPr/>
        </p:nvSpPr>
        <p:spPr>
          <a:xfrm>
            <a:off x="5364088" y="5153013"/>
            <a:ext cx="2376264" cy="1296144"/>
          </a:xfrm>
          <a:prstGeom prst="wedgeRoundRectCallout">
            <a:avLst>
              <a:gd name="adj1" fmla="val -89978"/>
              <a:gd name="adj2" fmla="val -63931"/>
              <a:gd name="adj3" fmla="val 16667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04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FIN</a:t>
            </a:r>
            <a:endParaRPr lang="fr-FR" sz="60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2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2304256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On considère un dé pipé.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Quelle est la probabilité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d’apparition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la face 6 ?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242320"/>
              </p:ext>
            </p:extLst>
          </p:nvPr>
        </p:nvGraphicFramePr>
        <p:xfrm>
          <a:off x="467544" y="4005064"/>
          <a:ext cx="8280921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10"/>
                <a:gridCol w="1080120"/>
                <a:gridCol w="1152128"/>
                <a:gridCol w="1080120"/>
                <a:gridCol w="1080120"/>
                <a:gridCol w="1080120"/>
                <a:gridCol w="936103"/>
              </a:tblGrid>
              <a:tr h="648072">
                <a:tc>
                  <a:txBody>
                    <a:bodyPr/>
                    <a:lstStyle/>
                    <a:p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Face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fr-FR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Probabilité</a:t>
                      </a:r>
                      <a:endParaRPr lang="fr-FR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0,1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0,25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0,2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0,15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0,1</a:t>
                      </a:r>
                      <a:endParaRPr lang="fr-FR" sz="32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32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2304256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Une famille a deux enfants.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Quelle est la probabilité qu’ils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soient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 sexes différents ?</a:t>
            </a:r>
          </a:p>
        </p:txBody>
      </p:sp>
    </p:spTree>
    <p:extLst>
      <p:ext uri="{BB962C8B-B14F-4D97-AF65-F5344CB8AC3E}">
        <p14:creationId xmlns:p14="http://schemas.microsoft.com/office/powerpoint/2010/main" val="135892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9144000" cy="2952328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Dans une classe de seconde de 30 élèves,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8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pratiquent le rugby, 10 le tennis et 6 les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deux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sports.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Quelle est la probabilité qu’un lycéen de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cette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classe pratique au moins un des deux sports ?</a:t>
            </a:r>
          </a:p>
        </p:txBody>
      </p:sp>
    </p:spTree>
    <p:extLst>
      <p:ext uri="{BB962C8B-B14F-4D97-AF65-F5344CB8AC3E}">
        <p14:creationId xmlns:p14="http://schemas.microsoft.com/office/powerpoint/2010/main" val="385008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8892480" cy="2952328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Léo écrit au hasard un mot avec les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trois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lettres de son prénom.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Quelle est la probabilité qu’il écrive « oLé » ?</a:t>
            </a:r>
          </a:p>
        </p:txBody>
      </p:sp>
    </p:spTree>
    <p:extLst>
      <p:ext uri="{BB962C8B-B14F-4D97-AF65-F5344CB8AC3E}">
        <p14:creationId xmlns:p14="http://schemas.microsoft.com/office/powerpoint/2010/main" val="231551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52128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9144000" cy="2952328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Combien y-a-t-il de façons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différentes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d’ordonner les quatre lettres M, A, T, H ?</a:t>
            </a:r>
          </a:p>
        </p:txBody>
      </p:sp>
    </p:spTree>
    <p:extLst>
      <p:ext uri="{BB962C8B-B14F-4D97-AF65-F5344CB8AC3E}">
        <p14:creationId xmlns:p14="http://schemas.microsoft.com/office/powerpoint/2010/main" val="411574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37766" cy="1152128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1728192"/>
          </a:xfrm>
        </p:spPr>
        <p:txBody>
          <a:bodyPr>
            <a:normAutofit lnSpcReduction="10000"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Léo veut acheter une BD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  <a:endParaRPr lang="fr-FR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Voici la répartition des BD qui lui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sont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proposées :</a:t>
            </a: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-6234" y="5129808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Quelle est la probabilité qu’il achète une BD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en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couleur ?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777676"/>
              </p:ext>
            </p:extLst>
          </p:nvPr>
        </p:nvGraphicFramePr>
        <p:xfrm>
          <a:off x="35496" y="2996952"/>
          <a:ext cx="9036496" cy="1899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361"/>
                <a:gridCol w="2397191"/>
                <a:gridCol w="2745530"/>
                <a:gridCol w="1322414"/>
              </a:tblGrid>
              <a:tr h="490863">
                <a:tc>
                  <a:txBody>
                    <a:bodyPr/>
                    <a:lstStyle/>
                    <a:p>
                      <a:pPr algn="l"/>
                      <a:endParaRPr lang="fr-FR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couleur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noir et blanc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grand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22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petit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30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90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37766" cy="1152128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1728192"/>
          </a:xfrm>
        </p:spPr>
        <p:txBody>
          <a:bodyPr>
            <a:normAutofit lnSpcReduction="10000"/>
          </a:bodyPr>
          <a:lstStyle/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Léo veut acheter une BD.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Voici la répartition des BD qui lui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sont</a:t>
            </a:r>
          </a:p>
          <a:p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fr-FR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proposées :</a:t>
            </a: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-6234" y="5129808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Quelle est la probabilité qu’il achète une BD grand format et en couleur ?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777676"/>
              </p:ext>
            </p:extLst>
          </p:nvPr>
        </p:nvGraphicFramePr>
        <p:xfrm>
          <a:off x="35496" y="2996952"/>
          <a:ext cx="9036496" cy="1899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361"/>
                <a:gridCol w="2397191"/>
                <a:gridCol w="2745530"/>
                <a:gridCol w="1322414"/>
              </a:tblGrid>
              <a:tr h="490863">
                <a:tc>
                  <a:txBody>
                    <a:bodyPr/>
                    <a:lstStyle/>
                    <a:p>
                      <a:pPr algn="l"/>
                      <a:endParaRPr lang="fr-FR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couleur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en noir et blanc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b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grand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22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BD petit format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460448">
                <a:tc>
                  <a:txBody>
                    <a:bodyPr/>
                    <a:lstStyle/>
                    <a:p>
                      <a:pPr algn="l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Total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30</a:t>
                      </a:r>
                      <a:endParaRPr lang="fr-FR" sz="24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72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944</Words>
  <Application>Microsoft Office PowerPoint</Application>
  <PresentationFormat>Affichage à l'écran (4:3)</PresentationFormat>
  <Paragraphs>272</Paragraphs>
  <Slides>23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PROBABILITÉS Série 5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CORRIGÉS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PROBABILITES Série 1</dc:title>
  <dc:creator>deletombe</dc:creator>
  <cp:lastModifiedBy>auderi</cp:lastModifiedBy>
  <cp:revision>162</cp:revision>
  <dcterms:created xsi:type="dcterms:W3CDTF">2015-06-03T15:29:22Z</dcterms:created>
  <dcterms:modified xsi:type="dcterms:W3CDTF">2016-07-04T14:34:47Z</dcterms:modified>
</cp:coreProperties>
</file>