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9" r:id="rId3"/>
    <p:sldId id="260" r:id="rId4"/>
    <p:sldId id="261" r:id="rId5"/>
    <p:sldId id="262" r:id="rId6"/>
    <p:sldId id="265" r:id="rId7"/>
    <p:sldId id="263" r:id="rId8"/>
    <p:sldId id="266" r:id="rId9"/>
    <p:sldId id="268" r:id="rId10"/>
    <p:sldId id="269" r:id="rId11"/>
    <p:sldId id="270" r:id="rId12"/>
    <p:sldId id="271" r:id="rId13"/>
    <p:sldId id="272" r:id="rId14"/>
    <p:sldId id="275" r:id="rId15"/>
    <p:sldId id="273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6185-FB63-4958-A49B-01CA7461073E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CDEC8-8FD5-4434-9E52-F89D2D40D1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60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40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690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545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545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046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53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545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DEC8-8FD5-4434-9E52-F89D2D40D18C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545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90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54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9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62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46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65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629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04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56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668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30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8AD3-ACE0-43A8-849C-3B8C06A1F69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ED32B-2D7F-4264-BB1F-7E7DD7D58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82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0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088232"/>
          </a:xfrm>
          <a:prstGeom prst="round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eaLnBrk="0" hangingPunct="0">
              <a:defRPr/>
            </a:pP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PROBABILITÉS</a:t>
            </a:r>
            <a:br>
              <a:rPr lang="fr-FR" sz="6000" b="1" cap="small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Série 7</a:t>
            </a:r>
            <a:endParaRPr lang="fr-FR" sz="6000" dirty="0">
              <a:solidFill>
                <a:srgbClr val="0070C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4975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55576" y="1496683"/>
                <a:ext cx="7992888" cy="1356253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incompatibles tels que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 et 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𝟑𝟓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55576" y="1496683"/>
                <a:ext cx="7992888" cy="1356253"/>
              </a:xfrm>
              <a:blipFill rotWithShape="1">
                <a:blip r:embed="rId3"/>
                <a:stretch>
                  <a:fillRect l="-1907" t="-5405" r="-29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987824" y="3474540"/>
                <a:ext cx="3744416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1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1" i="1" smtClean="0">
                                <a:latin typeface="Cambria Math"/>
                              </a:rPr>
                              <m:t>𝑨</m:t>
                            </m:r>
                            <m:r>
                              <a:rPr lang="fr-FR" sz="3200" b="1" i="1" smtClean="0"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fr-FR" sz="3200" b="1" i="1" smtClean="0"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474540"/>
                <a:ext cx="3744416" cy="680571"/>
              </a:xfrm>
              <a:prstGeom prst="rect">
                <a:avLst/>
              </a:prstGeom>
              <a:blipFill rotWithShape="1">
                <a:blip r:embed="rId4"/>
                <a:stretch>
                  <a:fillRect l="-4072" t="-893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050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512" y="1496683"/>
                <a:ext cx="8964488" cy="1356253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tels que </a:t>
                </a:r>
              </a:p>
              <a:p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 ; 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512" y="1496683"/>
                <a:ext cx="8964488" cy="1356253"/>
              </a:xfrm>
              <a:blipFill rotWithShape="1">
                <a:blip r:embed="rId2"/>
                <a:stretch>
                  <a:fillRect t="-5405" b="-13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347864" y="3474539"/>
                <a:ext cx="37444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474539"/>
                <a:ext cx="3744416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4072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371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39552" y="1496683"/>
                <a:ext cx="8136904" cy="1572277"/>
              </a:xfrm>
            </p:spPr>
            <p:txBody>
              <a:bodyPr>
                <a:norm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tels que </a:t>
                </a:r>
              </a:p>
              <a:p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39552" y="1496683"/>
                <a:ext cx="8136904" cy="1572277"/>
              </a:xfrm>
              <a:blipFill rotWithShape="1">
                <a:blip r:embed="rId3"/>
                <a:stretch>
                  <a:fillRect t="-46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843808" y="3474540"/>
                <a:ext cx="3744416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1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1" i="1" smtClean="0">
                                <a:latin typeface="Cambria Math"/>
                              </a:rPr>
                              <m:t>𝑨</m:t>
                            </m:r>
                            <m:r>
                              <a:rPr lang="fr-FR" sz="3200" b="1" i="1" smtClean="0">
                                <a:latin typeface="Cambria Math"/>
                                <a:ea typeface="Cambria Math"/>
                              </a:rPr>
                              <m:t>∩</m:t>
                            </m:r>
                            <m:r>
                              <a:rPr lang="fr-FR" sz="3200" b="1" i="1" smtClean="0"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3474540"/>
                <a:ext cx="3744416" cy="680571"/>
              </a:xfrm>
              <a:prstGeom prst="rect">
                <a:avLst/>
              </a:prstGeom>
              <a:blipFill rotWithShape="1">
                <a:blip r:embed="rId4"/>
                <a:stretch>
                  <a:fillRect l="-4235" t="-893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213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55576" y="1496683"/>
                <a:ext cx="7704856" cy="1356253"/>
              </a:xfrm>
            </p:spPr>
            <p:txBody>
              <a:bodyPr>
                <a:norm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un évènement tel que </a:t>
                </a:r>
              </a:p>
              <a:p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ba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fr-FR" b="1" i="1" dirty="0" smtClean="0">
                    <a:solidFill>
                      <a:schemeClr val="tx1"/>
                    </a:solidFill>
                  </a:rPr>
                  <a:t> </a:t>
                </a:r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55576" y="1496683"/>
                <a:ext cx="7704856" cy="1356253"/>
              </a:xfrm>
              <a:blipFill rotWithShape="1">
                <a:blip r:embed="rId3"/>
                <a:stretch>
                  <a:fillRect t="-54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347864" y="3474539"/>
                <a:ext cx="37444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474539"/>
                <a:ext cx="3744416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4072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73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>
                <a:solidFill>
                  <a:srgbClr val="0070C0"/>
                </a:solidFill>
                <a:latin typeface="Georgia" panose="02040502050405020303" pitchFamily="18" charset="0"/>
              </a:rPr>
              <a:t>CORRIGÉS</a:t>
            </a:r>
            <a:endParaRPr lang="fr-FR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7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35502" y="1496683"/>
                <a:ext cx="6400800" cy="1752600"/>
              </a:xfrm>
            </p:spPr>
            <p:txBody>
              <a:bodyPr>
                <a:norm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tels que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 et</a:t>
                </a:r>
                <a14:m>
                  <m:oMath xmlns:m="http://schemas.openxmlformats.org/officeDocument/2006/math">
                    <m:r>
                      <a:rPr lang="fr-FR" b="1">
                        <a:solidFill>
                          <a:schemeClr val="tx1"/>
                        </a:solidFill>
                        <a:latin typeface="Cambria Math"/>
                      </a:rPr>
                      <m:t>  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acc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35502" y="1496683"/>
                <a:ext cx="6400800" cy="1752600"/>
              </a:xfrm>
              <a:blipFill rotWithShape="1">
                <a:blip r:embed="rId3"/>
                <a:stretch>
                  <a:fillRect l="-1048" t="-4181" r="-2286" b="-62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0" y="3721615"/>
                <a:ext cx="9144000" cy="679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=1−0,4=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21615"/>
                <a:ext cx="9144000" cy="6791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7236296" y="376787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0,6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40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51520" y="1496683"/>
                <a:ext cx="8712968" cy="1716293"/>
              </a:xfrm>
            </p:spPr>
            <p:txBody>
              <a:bodyPr>
                <a:norm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</a:t>
                </a:r>
                <a:r>
                  <a:rPr lang="fr-FR" b="1" dirty="0">
                    <a:solidFill>
                      <a:schemeClr val="tx1"/>
                    </a:solidFill>
                  </a:rPr>
                  <a:t>évènements tels que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 ; 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𝟐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51520" y="1496683"/>
                <a:ext cx="8712968" cy="1716293"/>
              </a:xfrm>
              <a:blipFill rotWithShape="1">
                <a:blip r:embed="rId2"/>
                <a:stretch>
                  <a:fillRect t="-4270" b="-85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259632" y="3924345"/>
                <a:ext cx="66967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924345"/>
                <a:ext cx="6696744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544643" y="4509120"/>
                <a:ext cx="66967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=0,5+0,4−0,2=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43" y="4509120"/>
                <a:ext cx="6696744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6480000" y="450000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0,7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49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23528" y="1484784"/>
                <a:ext cx="8064896" cy="1584176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incompatibles tels que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𝟐𝟓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𝟗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</a:endParaRP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23528" y="1484784"/>
                <a:ext cx="8064896" cy="1584176"/>
              </a:xfrm>
              <a:blipFill rotWithShape="1">
                <a:blip r:embed="rId3"/>
                <a:stretch>
                  <a:fillRect l="-1436" t="-4633" r="-2494" b="-177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11560" y="3140968"/>
                <a:ext cx="813690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  </m:t>
                    </m:r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fr-FR" sz="3200" b="1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>
                    <a:solidFill>
                      <a:srgbClr val="0070C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fr-FR" sz="3200" b="1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étant incompatibles </a:t>
                </a:r>
                <a:endParaRPr lang="fr-FR" sz="3200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fr-FR" sz="3200" b="0" dirty="0" smtClean="0">
                  <a:solidFill>
                    <a:srgbClr val="0070C0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140968"/>
                <a:ext cx="8136904" cy="1077218"/>
              </a:xfrm>
              <a:prstGeom prst="rect">
                <a:avLst/>
              </a:prstGeom>
              <a:blipFill rotWithShape="1">
                <a:blip r:embed="rId4"/>
                <a:stretch>
                  <a:fillRect t="-67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447764" y="4173459"/>
                <a:ext cx="475252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  <a:ea typeface="Cambria Math"/>
                  </a:rPr>
                  <a:t>D’où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764" y="4173459"/>
                <a:ext cx="4752528" cy="1077218"/>
              </a:xfrm>
              <a:prstGeom prst="rect">
                <a:avLst/>
              </a:prstGeom>
              <a:blipFill rotWithShape="1">
                <a:blip r:embed="rId5"/>
                <a:stretch>
                  <a:fillRect l="-3338" t="-73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6084168" y="5209537"/>
            <a:ext cx="10081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4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0,65</a:t>
            </a:r>
            <a:endParaRPr lang="fr-FR" sz="34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445604" y="5250677"/>
                <a:ext cx="43924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0,9−0,25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 =</a:t>
                </a:r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604" y="5250677"/>
                <a:ext cx="4392488" cy="584775"/>
              </a:xfrm>
              <a:prstGeom prst="rect">
                <a:avLst/>
              </a:prstGeom>
              <a:blipFill rotWithShape="1">
                <a:blip r:embed="rId6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861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93060" y="1568691"/>
                <a:ext cx="8280920" cy="1572277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fr-FR" sz="4600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4600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sz="4600" b="1" dirty="0">
                    <a:solidFill>
                      <a:schemeClr val="tx1"/>
                    </a:solidFill>
                  </a:rPr>
                  <a:t> </a:t>
                </a:r>
                <a:r>
                  <a:rPr lang="fr-FR" sz="4600" b="1" dirty="0" smtClean="0">
                    <a:solidFill>
                      <a:schemeClr val="tx1"/>
                    </a:solidFill>
                  </a:rPr>
                  <a:t>deux évènements tels que </a:t>
                </a:r>
                <a14:m>
                  <m:oMath xmlns:m="http://schemas.openxmlformats.org/officeDocument/2006/math"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4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  ; 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4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sz="46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4600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sz="46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4600" b="1" dirty="0" smtClean="0">
                  <a:solidFill>
                    <a:schemeClr val="tx1"/>
                  </a:solidFill>
                </a:endParaRPr>
              </a:p>
              <a:p>
                <a:r>
                  <a:rPr lang="fr-FR" sz="4600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46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46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4600" b="1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93060" y="1568691"/>
                <a:ext cx="8280920" cy="1572277"/>
              </a:xfrm>
              <a:blipFill rotWithShape="1">
                <a:blip r:embed="rId2"/>
                <a:stretch>
                  <a:fillRect t="-104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285148" y="3645024"/>
                <a:ext cx="66967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148" y="3645024"/>
                <a:ext cx="6696744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285148" y="4210291"/>
                <a:ext cx="671599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D’où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fr-FR" sz="3200" b="0" i="1" dirty="0" smtClean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5148" y="4210291"/>
                <a:ext cx="6715990" cy="1077218"/>
              </a:xfrm>
              <a:prstGeom prst="rect">
                <a:avLst/>
              </a:prstGeom>
              <a:blipFill rotWithShape="1">
                <a:blip r:embed="rId4"/>
                <a:stretch>
                  <a:fillRect l="-2359" t="-73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516216" y="5212800"/>
            <a:ext cx="1484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0,3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259632" y="5226298"/>
                <a:ext cx="55446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)=0,4+0,5−0,6=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226298"/>
                <a:ext cx="554461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234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67545" y="1330279"/>
                <a:ext cx="8349028" cy="1788301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</a:t>
                </a:r>
                <a:r>
                  <a:rPr lang="fr-FR" b="1" dirty="0">
                    <a:solidFill>
                      <a:schemeClr val="tx1"/>
                    </a:solidFill>
                  </a:rPr>
                  <a:t>évènements incompatibles  tels que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b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67545" y="1330279"/>
                <a:ext cx="8349028" cy="1788301"/>
              </a:xfrm>
              <a:blipFill rotWithShape="1">
                <a:blip r:embed="rId2"/>
                <a:stretch>
                  <a:fillRect t="-4082" r="-1753" b="-85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899592" y="3118580"/>
                <a:ext cx="791698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fr-FR" sz="3200" b="1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>
                    <a:solidFill>
                      <a:srgbClr val="0070C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fr-FR" sz="3200" b="1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étant incompatibles,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118580"/>
                <a:ext cx="7916981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68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760378" y="4149080"/>
                <a:ext cx="790815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 D’où</a:t>
                </a:r>
              </a:p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=0,7−0,5=0,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2</a:t>
                </a:r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378" y="4149080"/>
                <a:ext cx="7908153" cy="1077218"/>
              </a:xfrm>
              <a:prstGeom prst="rect">
                <a:avLst/>
              </a:prstGeom>
              <a:blipFill rotWithShape="1">
                <a:blip r:embed="rId4"/>
                <a:stretch>
                  <a:fillRect l="-848" t="-7386" b="-18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894137" y="5226298"/>
                <a:ext cx="7895627" cy="679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=1−0,2=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137" y="5226298"/>
                <a:ext cx="7895627" cy="6791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228184" y="528990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0,8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01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600" dirty="0" smtClean="0"/>
              <a:t>Calculer la probabilité de chacun des évènements suivants : 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84952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67544" y="1496683"/>
                <a:ext cx="8280920" cy="1860309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fr-FR" sz="3800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800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sz="3800" b="1" dirty="0">
                    <a:solidFill>
                      <a:schemeClr val="tx1"/>
                    </a:solidFill>
                  </a:rPr>
                  <a:t> </a:t>
                </a:r>
                <a:r>
                  <a:rPr lang="fr-FR" sz="3800" b="1" dirty="0" smtClean="0">
                    <a:solidFill>
                      <a:schemeClr val="tx1"/>
                    </a:solidFill>
                  </a:rPr>
                  <a:t>deux évènements tels que </a:t>
                </a:r>
              </a:p>
              <a:p>
                <a14:m>
                  <m:oMath xmlns:m="http://schemas.openxmlformats.org/officeDocument/2006/math"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</a:rPr>
                      <m:t>  ;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3800" b="1" i="1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sz="3800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8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8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bar>
                        <m:r>
                          <a:rPr lang="fr-FR" sz="3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FR" sz="38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800" b="1" dirty="0" smtClean="0">
                  <a:solidFill>
                    <a:schemeClr val="tx1"/>
                  </a:solidFill>
                  <a:ea typeface="Cambria Math"/>
                </a:endParaRPr>
              </a:p>
              <a:p>
                <a:r>
                  <a:rPr lang="fr-FR" sz="3800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8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8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bar>
                        <m:r>
                          <a:rPr lang="fr-FR" sz="3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800" b="1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67544" y="1496683"/>
                <a:ext cx="8280920" cy="1860309"/>
              </a:xfrm>
              <a:blipFill rotWithShape="1">
                <a:blip r:embed="rId2"/>
                <a:stretch>
                  <a:fillRect t="-6557" b="-72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46241" y="3610730"/>
                <a:ext cx="7560840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</m:bar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</m:ba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𝑃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(</m:t>
                    </m:r>
                    <m:bar>
                      <m:barPr>
                        <m:pos m:val="top"/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bar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</m:ba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∩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𝐵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41" y="3610730"/>
                <a:ext cx="7560840" cy="6823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46241" y="4258802"/>
                <a:ext cx="7560840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De plus 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</m:ba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=1−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=1−0,4=0,6</m:t>
                    </m:r>
                  </m:oMath>
                </a14:m>
                <a:endParaRPr lang="fr-FR" sz="32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41" y="4258802"/>
                <a:ext cx="7560840" cy="682366"/>
              </a:xfrm>
              <a:prstGeom prst="rect">
                <a:avLst/>
              </a:prstGeom>
              <a:blipFill rotWithShape="1">
                <a:blip r:embed="rId4"/>
                <a:stretch>
                  <a:fillRect l="-2016" b="-258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56598" y="4906874"/>
                <a:ext cx="7560840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D’où 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</m:bar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=0,6+0,5−0,3=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98" y="4906874"/>
                <a:ext cx="7560840" cy="682366"/>
              </a:xfrm>
              <a:prstGeom prst="rect">
                <a:avLst/>
              </a:prstGeom>
              <a:blipFill rotWithShape="1">
                <a:blip r:embed="rId5"/>
                <a:stretch>
                  <a:fillRect l="-2097" b="-258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6876706" y="4943490"/>
            <a:ext cx="1152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0,8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89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36367" y="1412776"/>
                <a:ext cx="8212097" cy="1680810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incompatibles tels que</a:t>
                </a:r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𝟑𝟓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</a:endParaRP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36367" y="1412776"/>
                <a:ext cx="8212097" cy="1680810"/>
              </a:xfrm>
              <a:blipFill rotWithShape="1">
                <a:blip r:embed="rId2"/>
                <a:stretch>
                  <a:fillRect l="-520" t="-4364" r="-1559" b="-16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39552" y="3250690"/>
                <a:ext cx="8295818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𝐴</m:t>
                              </m:r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∪</m:t>
                              </m:r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(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𝐴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∪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250690"/>
                <a:ext cx="8295818" cy="6823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536367" y="3935958"/>
                <a:ext cx="829900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De plus 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</m:oMath>
                </a14:m>
                <a:r>
                  <a:rPr lang="fr-FR" sz="3200" dirty="0">
                    <a:solidFill>
                      <a:srgbClr val="0070C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fr-FR" sz="3200" b="1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étant incompatibles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=0,4+0,35=0,75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367" y="3935958"/>
                <a:ext cx="8299003" cy="1077218"/>
              </a:xfrm>
              <a:prstGeom prst="rect">
                <a:avLst/>
              </a:prstGeom>
              <a:blipFill rotWithShape="1">
                <a:blip r:embed="rId4"/>
                <a:stretch>
                  <a:fillRect l="-1910" t="-68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539552" y="5050890"/>
                <a:ext cx="8295818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D’où 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ba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=1−0,75=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050890"/>
                <a:ext cx="8295818" cy="682366"/>
              </a:xfrm>
              <a:prstGeom prst="rect">
                <a:avLst/>
              </a:prstGeom>
              <a:blipFill rotWithShape="1">
                <a:blip r:embed="rId5"/>
                <a:stretch>
                  <a:fillRect l="-1912" b="-270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5652120" y="5076473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0,25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73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512" y="1496683"/>
                <a:ext cx="8856984" cy="150026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fr-FR" sz="5800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5800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sz="5800" b="1" dirty="0">
                    <a:solidFill>
                      <a:schemeClr val="tx1"/>
                    </a:solidFill>
                  </a:rPr>
                  <a:t> </a:t>
                </a:r>
                <a:r>
                  <a:rPr lang="fr-FR" sz="5800" b="1" dirty="0" smtClean="0">
                    <a:solidFill>
                      <a:schemeClr val="tx1"/>
                    </a:solidFill>
                  </a:rPr>
                  <a:t>deux évènements tels que </a:t>
                </a:r>
              </a:p>
              <a:p>
                <a14:m>
                  <m:oMath xmlns:m="http://schemas.openxmlformats.org/officeDocument/2006/math"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5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5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5800" b="1" i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sz="5800" b="1" dirty="0" smtClean="0">
                    <a:solidFill>
                      <a:schemeClr val="tx1"/>
                    </a:solidFill>
                  </a:rPr>
                  <a:t> ; </a:t>
                </a:r>
                <a14:m>
                  <m:oMath xmlns:m="http://schemas.openxmlformats.org/officeDocument/2006/math"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sz="5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fr-FR" sz="5800" b="1" dirty="0" smtClean="0">
                    <a:solidFill>
                      <a:schemeClr val="tx1"/>
                    </a:solidFill>
                  </a:rPr>
                  <a:t>7 et </a:t>
                </a:r>
                <a14:m>
                  <m:oMath xmlns:m="http://schemas.openxmlformats.org/officeDocument/2006/math"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</m:oMath>
                </a14:m>
                <a:r>
                  <a:rPr lang="fr-FR" sz="5800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fr-FR" sz="5800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5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sz="5800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sz="5800" b="1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512" y="1496683"/>
                <a:ext cx="8856984" cy="1500269"/>
              </a:xfrm>
              <a:blipFill rotWithShape="1">
                <a:blip r:embed="rId2"/>
                <a:stretch>
                  <a:fillRect t="-10976" r="-757" b="-113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55576" y="3223379"/>
                <a:ext cx="66967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P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P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P</m:t>
                      </m:r>
                      <m:r>
                        <a:rPr lang="fr-FR" sz="3200" b="0" i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223379"/>
                <a:ext cx="6696744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55576" y="3808154"/>
                <a:ext cx="669674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D’où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808154"/>
                <a:ext cx="6696744" cy="1077218"/>
              </a:xfrm>
              <a:prstGeom prst="rect">
                <a:avLst/>
              </a:prstGeom>
              <a:blipFill rotWithShape="1">
                <a:blip r:embed="rId4"/>
                <a:stretch>
                  <a:fillRect l="-2368" t="-73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55576" y="4885372"/>
                <a:ext cx="66967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=0,7−0,4+0,3=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885372"/>
                <a:ext cx="6696744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5292080" y="487800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0,6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83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7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67544" y="1124744"/>
                <a:ext cx="8280920" cy="1860309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tels que </a:t>
                </a:r>
              </a:p>
              <a:p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fr-FR" b="1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;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𝟔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∩</m:t>
                            </m:r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67544" y="1124744"/>
                <a:ext cx="8280920" cy="1860309"/>
              </a:xfrm>
              <a:blipFill rotWithShape="1">
                <a:blip r:embed="rId3"/>
                <a:stretch>
                  <a:fillRect t="-3934" r="-957" b="-98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778998" y="3068960"/>
                <a:ext cx="6673320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𝐴</m:t>
                              </m:r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∩</m:t>
                              </m:r>
                              <m:r>
                                <a:rPr lang="fr-FR" sz="3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998" y="3068960"/>
                <a:ext cx="6673320" cy="6823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46850" y="3751326"/>
                <a:ext cx="667332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De plus,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fr-FR" sz="3200" b="0" i="1" dirty="0" smtClean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850" y="3751326"/>
                <a:ext cx="6673322" cy="1077218"/>
              </a:xfrm>
              <a:prstGeom prst="rect">
                <a:avLst/>
              </a:prstGeom>
              <a:blipFill rotWithShape="1">
                <a:blip r:embed="rId5"/>
                <a:stretch>
                  <a:fillRect l="-2377" t="-73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78999" y="5401803"/>
                <a:ext cx="6673321" cy="585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D’où  </a:t>
                </a:r>
                <a14:m>
                  <m:oMath xmlns:m="http://schemas.openxmlformats.org/officeDocument/2006/math"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fr-FR" sz="32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32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  <m:r>
                              <a:rPr lang="fr-FR" sz="3200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∩</m:t>
                            </m:r>
                            <m:r>
                              <a:rPr lang="fr-FR" sz="3200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fr-FR" sz="3200" i="1">
                        <a:solidFill>
                          <a:srgbClr val="0070C0"/>
                        </a:solidFill>
                        <a:latin typeface="Cambria Math"/>
                      </a:rPr>
                      <m:t>=1−0,1=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999" y="5401803"/>
                <a:ext cx="6673321" cy="585930"/>
              </a:xfrm>
              <a:prstGeom prst="rect">
                <a:avLst/>
              </a:prstGeom>
              <a:blipFill rotWithShape="1">
                <a:blip r:embed="rId6"/>
                <a:stretch>
                  <a:fillRect l="-2377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5652120" y="5400000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0,9</a:t>
            </a:r>
            <a:endParaRPr lang="fr-FR" sz="32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78999" y="4817028"/>
                <a:ext cx="60486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fr-FR" sz="32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=0,2+0,5−0,6=0,1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999" y="4817028"/>
                <a:ext cx="604867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160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8" grpId="0"/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39552" y="1196752"/>
                <a:ext cx="8197477" cy="1368152"/>
              </a:xfrm>
            </p:spPr>
            <p:txBody>
              <a:bodyPr>
                <a:norm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un évènement tel que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ba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fr-FR" b="1" i="1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fr-FR" b="1" dirty="0" smtClean="0">
                    <a:solidFill>
                      <a:schemeClr val="tx1"/>
                    </a:solidFill>
                  </a:rPr>
                  <a:t>Calculer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39552" y="1196752"/>
                <a:ext cx="8197477" cy="1368152"/>
              </a:xfrm>
              <a:blipFill rotWithShape="1">
                <a:blip r:embed="rId3"/>
                <a:stretch>
                  <a:fillRect l="-1488" t="-444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051722" y="2564904"/>
                <a:ext cx="5165474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/>
                  <a:t>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</m:ba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2" y="2564904"/>
                <a:ext cx="5165474" cy="6823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051722" y="3217078"/>
                <a:ext cx="5165474" cy="682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De plus 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𝐴</m:t>
                            </m:r>
                          </m:e>
                        </m:ba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=4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2" y="3217078"/>
                <a:ext cx="5165474" cy="682366"/>
              </a:xfrm>
              <a:prstGeom prst="rect">
                <a:avLst/>
              </a:prstGeom>
              <a:blipFill rotWithShape="1">
                <a:blip r:embed="rId5"/>
                <a:stretch>
                  <a:fillRect l="-3070" b="-258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051721" y="3909829"/>
                <a:ext cx="516547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0070C0"/>
                    </a:solidFill>
                  </a:rPr>
                  <a:t>D’où 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+4</m:t>
                    </m:r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=1</m:t>
                    </m:r>
                  </m:oMath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1" y="3909829"/>
                <a:ext cx="5165473" cy="584775"/>
              </a:xfrm>
              <a:prstGeom prst="rect">
                <a:avLst/>
              </a:prstGeom>
              <a:blipFill rotWithShape="1">
                <a:blip r:embed="rId6"/>
                <a:stretch>
                  <a:fillRect l="-3070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051722" y="4499591"/>
                <a:ext cx="516547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                 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5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2" y="4499591"/>
                <a:ext cx="5165474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051719" y="5013176"/>
                <a:ext cx="5165475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                             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19" y="5013176"/>
                <a:ext cx="5165475" cy="101752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867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FIN</a:t>
            </a:r>
            <a:r>
              <a:rPr lang="fr-FR" sz="6000" b="1" dirty="0" smtClean="0">
                <a:solidFill>
                  <a:srgbClr val="0070C0"/>
                </a:solidFill>
              </a:rPr>
              <a:t> </a:t>
            </a:r>
            <a:endParaRPr lang="fr-FR" sz="6000" b="1" dirty="0"/>
          </a:p>
        </p:txBody>
      </p:sp>
    </p:spTree>
    <p:extLst>
      <p:ext uri="{BB962C8B-B14F-4D97-AF65-F5344CB8AC3E}">
        <p14:creationId xmlns:p14="http://schemas.microsoft.com/office/powerpoint/2010/main" val="34136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35502" y="1496683"/>
                <a:ext cx="6400800" cy="1752600"/>
              </a:xfrm>
            </p:spPr>
            <p:txBody>
              <a:bodyPr>
                <a:norm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deux évènements incompatibles tels que </a:t>
                </a:r>
              </a:p>
              <a:p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 et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 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35502" y="1496683"/>
                <a:ext cx="6400800" cy="1752600"/>
              </a:xfrm>
              <a:blipFill rotWithShape="1">
                <a:blip r:embed="rId3"/>
                <a:stretch>
                  <a:fillRect t="-4181" b="-62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059832" y="3473812"/>
                <a:ext cx="367240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/>
                          </a:rPr>
                          <m:t>𝑨</m:t>
                        </m: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3473812"/>
                <a:ext cx="3672408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4319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4365104"/>
                <a:ext cx="9144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solidFill>
                      <a:srgbClr val="0070C0"/>
                    </a:solidFill>
                  </a:rPr>
                  <a:t>Les évènements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fr-FR" sz="3200" b="1" i="0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fr-FR" sz="3200" b="1" i="0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 smtClean="0">
                    <a:solidFill>
                      <a:srgbClr val="0070C0"/>
                    </a:solidFill>
                  </a:rPr>
                  <a:t>étant incompatibles,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𝐴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∪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d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=0,5+0,4=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0,9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65104"/>
                <a:ext cx="9144000" cy="1077218"/>
              </a:xfrm>
              <a:prstGeom prst="rect">
                <a:avLst/>
              </a:prstGeom>
              <a:blipFill rotWithShape="1">
                <a:blip r:embed="rId5"/>
                <a:stretch>
                  <a:fillRect t="-67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47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35502" y="1496683"/>
                <a:ext cx="6400800" cy="1752600"/>
              </a:xfrm>
            </p:spPr>
            <p:txBody>
              <a:bodyPr/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deux évènements tels que 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 et</a:t>
                </a:r>
                <a14:m>
                  <m:oMath xmlns:m="http://schemas.openxmlformats.org/officeDocument/2006/math">
                    <m:r>
                      <a:rPr lang="fr-FR" b="1">
                        <a:solidFill>
                          <a:schemeClr val="tx1"/>
                        </a:solidFill>
                        <a:latin typeface="Cambria Math"/>
                      </a:rPr>
                      <m:t>  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35502" y="1496683"/>
                <a:ext cx="6400800" cy="1752600"/>
              </a:xfrm>
              <a:blipFill rotWithShape="1">
                <a:blip r:embed="rId2"/>
                <a:stretch>
                  <a:fillRect l="-952" t="-4181" r="-2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347864" y="3505685"/>
                <a:ext cx="3024336" cy="679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1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1" i="1" smtClean="0">
                                <a:latin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505685"/>
                <a:ext cx="3024336" cy="679160"/>
              </a:xfrm>
              <a:prstGeom prst="rect">
                <a:avLst/>
              </a:prstGeom>
              <a:blipFill rotWithShape="1">
                <a:blip r:embed="rId3"/>
                <a:stretch>
                  <a:fillRect l="-5040" t="-901" b="-261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991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67544" y="1496683"/>
                <a:ext cx="8496944" cy="1356253"/>
              </a:xfrm>
            </p:spPr>
            <p:txBody>
              <a:bodyPr>
                <a:normAutofit fontScale="92500"/>
              </a:bodyPr>
              <a:lstStyle/>
              <a:p>
                <a:r>
                  <a:rPr lang="fr-FR" sz="3500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500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500" b="1" dirty="0" smtClean="0">
                    <a:solidFill>
                      <a:schemeClr val="tx1"/>
                    </a:solidFill>
                  </a:rPr>
                  <a:t>deux évènements tels que </a:t>
                </a:r>
                <a14:m>
                  <m:oMath xmlns:m="http://schemas.openxmlformats.org/officeDocument/2006/math"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  ; 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500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𝟐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500" b="1" dirty="0" smtClean="0">
                  <a:solidFill>
                    <a:schemeClr val="tx1"/>
                  </a:solidFill>
                </a:endParaRPr>
              </a:p>
              <a:p>
                <a:pPr algn="l"/>
                <a:endParaRPr lang="fr-FR" dirty="0" smtClean="0">
                  <a:solidFill>
                    <a:schemeClr val="tx1"/>
                  </a:solidFill>
                </a:endParaRPr>
              </a:p>
              <a:p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67544" y="1496683"/>
                <a:ext cx="8496944" cy="1356253"/>
              </a:xfrm>
              <a:blipFill rotWithShape="1">
                <a:blip r:embed="rId2"/>
                <a:stretch>
                  <a:fillRect t="-54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843808" y="3474540"/>
                <a:ext cx="37444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/>
                          </a:rPr>
                          <m:t>𝑨</m:t>
                        </m: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3474540"/>
                <a:ext cx="3744416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4235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725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95536" y="1496683"/>
                <a:ext cx="8352928" cy="1356253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A et B deux évènements incompatibles tels que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𝟐𝟓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𝟗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95536" y="1496683"/>
                <a:ext cx="8352928" cy="1356253"/>
              </a:xfrm>
              <a:blipFill rotWithShape="1">
                <a:blip r:embed="rId2"/>
                <a:stretch>
                  <a:fillRect t="-5856" r="-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419872" y="3452845"/>
                <a:ext cx="37444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3452845"/>
                <a:ext cx="3744416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4072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999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39552" y="1496683"/>
                <a:ext cx="8280920" cy="1356253"/>
              </a:xfrm>
            </p:spPr>
            <p:txBody>
              <a:bodyPr>
                <a:normAutofit fontScale="92500"/>
              </a:bodyPr>
              <a:lstStyle/>
              <a:p>
                <a:r>
                  <a:rPr lang="fr-FR" sz="3500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500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sz="3500" b="1" dirty="0">
                    <a:solidFill>
                      <a:schemeClr val="tx1"/>
                    </a:solidFill>
                  </a:rPr>
                  <a:t> </a:t>
                </a:r>
                <a:r>
                  <a:rPr lang="fr-FR" sz="3500" b="1" dirty="0" smtClean="0">
                    <a:solidFill>
                      <a:schemeClr val="tx1"/>
                    </a:solidFill>
                  </a:rPr>
                  <a:t>deux évènements tels que </a:t>
                </a:r>
                <a14:m>
                  <m:oMath xmlns:m="http://schemas.openxmlformats.org/officeDocument/2006/math"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5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5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  ; 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5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5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sz="3500" b="1" i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sz="3500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sz="35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5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FR" sz="35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500" b="1" dirty="0" smtClean="0">
                  <a:solidFill>
                    <a:schemeClr val="tx1"/>
                  </a:solidFill>
                </a:endParaRPr>
              </a:p>
              <a:p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39552" y="1496683"/>
                <a:ext cx="8280920" cy="1356253"/>
              </a:xfrm>
              <a:blipFill rotWithShape="1">
                <a:blip r:embed="rId2"/>
                <a:stretch>
                  <a:fillRect t="-54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843808" y="3474540"/>
                <a:ext cx="37444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1" i="1" smtClean="0">
                            <a:latin typeface="Cambria Math"/>
                          </a:rPr>
                          <m:t>𝑨</m:t>
                        </m:r>
                        <m:r>
                          <a:rPr lang="fr-FR" sz="3200" b="1" i="1"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3474540"/>
                <a:ext cx="3744416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4235"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454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27584" y="1496683"/>
                <a:ext cx="7704856" cy="1572277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incompatibles  tels que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fr-FR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𝟕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  </a:t>
                </a:r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27584" y="1496683"/>
                <a:ext cx="7704856" cy="1572277"/>
              </a:xfrm>
              <a:blipFill rotWithShape="1">
                <a:blip r:embed="rId2"/>
                <a:stretch>
                  <a:fillRect t="-46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347864" y="3466292"/>
                <a:ext cx="3744416" cy="679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1" i="1" smtClean="0">
                                <a:latin typeface="Cambria Math"/>
                                <a:ea typeface="Cambria Math"/>
                              </a:rPr>
                            </m:ctrlPr>
                          </m:barPr>
                          <m:e>
                            <m:r>
                              <a:rPr lang="fr-FR" sz="3200" b="1" i="1" smtClean="0"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e>
                        </m:ba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466292"/>
                <a:ext cx="3744416" cy="679160"/>
              </a:xfrm>
              <a:prstGeom prst="rect">
                <a:avLst/>
              </a:prstGeom>
              <a:blipFill rotWithShape="1">
                <a:blip r:embed="rId3"/>
                <a:stretch>
                  <a:fillRect l="-4072" t="-901" b="-261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537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11560" y="1496683"/>
                <a:ext cx="8208912" cy="1356253"/>
              </a:xfrm>
            </p:spPr>
            <p:txBody>
              <a:bodyPr>
                <a:noAutofit/>
              </a:bodyPr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Soient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𝑨</m:t>
                    </m:r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>
                        <a:solidFill>
                          <a:schemeClr val="tx1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deux évènements tels que </a:t>
                </a:r>
              </a:p>
              <a:p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; 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b="1" dirty="0" smtClean="0">
                    <a:solidFill>
                      <a:schemeClr val="tx1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ba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∩</m:t>
                        </m:r>
                        <m:r>
                          <a:rPr lang="fr-F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b="1" dirty="0" smtClean="0">
                  <a:solidFill>
                    <a:schemeClr val="tx1"/>
                  </a:solidFill>
                </a:endParaRPr>
              </a:p>
              <a:p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11560" y="1496683"/>
                <a:ext cx="8208912" cy="1356253"/>
              </a:xfrm>
              <a:blipFill rotWithShape="1">
                <a:blip r:embed="rId2"/>
                <a:stretch>
                  <a:fillRect t="-5405" b="-76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987824" y="3479739"/>
                <a:ext cx="3744416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b="1" dirty="0" smtClean="0"/>
                  <a:t>Calculer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fr-FR" sz="3200" b="1" i="1" smtClean="0">
                            <a:latin typeface="Cambria Math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fr-FR" sz="3200" b="1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fr-FR" sz="3200" b="1" i="1" smtClean="0">
                                <a:latin typeface="Cambria Math"/>
                              </a:rPr>
                              <m:t>𝑨</m:t>
                            </m:r>
                          </m:e>
                        </m:ba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fr-FR" sz="3200" b="1" i="1" smtClean="0">
                            <a:latin typeface="Cambria Math"/>
                            <a:ea typeface="Cambria Math"/>
                          </a:rPr>
                          <m:t>𝑩</m:t>
                        </m:r>
                      </m:e>
                    </m:d>
                    <m:r>
                      <a:rPr lang="fr-FR" sz="3200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32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479739"/>
                <a:ext cx="3744416" cy="680571"/>
              </a:xfrm>
              <a:prstGeom prst="rect">
                <a:avLst/>
              </a:prstGeom>
              <a:blipFill rotWithShape="1">
                <a:blip r:embed="rId3"/>
                <a:stretch>
                  <a:fillRect l="-4072" t="-901" b="-261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3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1271</Words>
  <Application>Microsoft Office PowerPoint</Application>
  <PresentationFormat>Affichage à l'écran (4:3)</PresentationFormat>
  <Paragraphs>133</Paragraphs>
  <Slides>25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PROBABILITÉS Série 7</vt:lpstr>
      <vt:lpstr>Présentation PowerPoint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CORRIGÉS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PROBABILITES Série 2</dc:title>
  <dc:creator>deletombe</dc:creator>
  <cp:lastModifiedBy>auderi</cp:lastModifiedBy>
  <cp:revision>59</cp:revision>
  <dcterms:created xsi:type="dcterms:W3CDTF">2015-06-08T16:13:00Z</dcterms:created>
  <dcterms:modified xsi:type="dcterms:W3CDTF">2016-07-12T10:36:38Z</dcterms:modified>
</cp:coreProperties>
</file>