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82" r:id="rId4"/>
    <p:sldId id="283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70" r:id="rId15"/>
    <p:sldId id="271" r:id="rId16"/>
    <p:sldId id="284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5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E1BCC-C9AB-401A-B712-229E23769766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A5BDA-4382-47D6-BE8F-DC0EBD6971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554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A5BDA-4382-47D6-BE8F-DC0EBD69713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113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4E69-58C1-417F-B4E2-B85D9DC78525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54A-F85B-41B1-B127-C948FD8915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39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4E69-58C1-417F-B4E2-B85D9DC78525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54A-F85B-41B1-B127-C948FD8915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03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4E69-58C1-417F-B4E2-B85D9DC78525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54A-F85B-41B1-B127-C948FD8915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636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4E69-58C1-417F-B4E2-B85D9DC78525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54A-F85B-41B1-B127-C948FD8915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79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4E69-58C1-417F-B4E2-B85D9DC78525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54A-F85B-41B1-B127-C948FD8915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089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4E69-58C1-417F-B4E2-B85D9DC78525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54A-F85B-41B1-B127-C948FD8915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93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4E69-58C1-417F-B4E2-B85D9DC78525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54A-F85B-41B1-B127-C948FD8915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739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4E69-58C1-417F-B4E2-B85D9DC78525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54A-F85B-41B1-B127-C948FD8915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820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4E69-58C1-417F-B4E2-B85D9DC78525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54A-F85B-41B1-B127-C948FD8915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477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4E69-58C1-417F-B4E2-B85D9DC78525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54A-F85B-41B1-B127-C948FD8915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102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4E69-58C1-417F-B4E2-B85D9DC78525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D654A-F85B-41B1-B127-C948FD8915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786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34E69-58C1-417F-B4E2-B85D9DC78525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D654A-F85B-41B1-B127-C948FD8915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32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m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tm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5.tm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tmp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7.tm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8.tm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9.tm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0.tm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1.tm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800200"/>
          </a:xfrm>
          <a:prstGeom prst="round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eaLnBrk="0" hangingPunct="0">
              <a:defRPr/>
            </a:pP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  <a:t>probabilit</a:t>
            </a: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és</a:t>
            </a: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  <a:t>Série 4</a:t>
            </a:r>
            <a:endParaRPr lang="fr-FR" sz="6000" dirty="0">
              <a:solidFill>
                <a:srgbClr val="0070C0"/>
              </a:solidFill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141741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213285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 </a:t>
            </a:r>
            <a:r>
              <a:rPr lang="fr-FR" sz="3200" b="1" dirty="0"/>
              <a:t>:</a:t>
            </a:r>
            <a:r>
              <a:rPr lang="fr-FR" sz="3200" b="1" dirty="0" smtClean="0"/>
              <a:t> « La somme des deux numéros est 7 »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93176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213285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G </a:t>
            </a:r>
            <a:r>
              <a:rPr lang="fr-FR" sz="3200" b="1" dirty="0" smtClean="0"/>
              <a:t>: « Obtenir deux numéros impairs »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04739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213285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H </a:t>
            </a:r>
            <a:r>
              <a:rPr lang="fr-FR" sz="3200" b="1" dirty="0" smtClean="0"/>
              <a:t>: « Obtenir deux numéros différents de 6 »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82444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213285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 </a:t>
            </a:r>
            <a:r>
              <a:rPr lang="fr-FR" sz="3200" b="1" dirty="0" smtClean="0"/>
              <a:t>: « Obtenir au moins un 6 »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38891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2132855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J </a:t>
            </a:r>
            <a:r>
              <a:rPr lang="fr-FR" sz="3200" b="1" dirty="0" smtClean="0"/>
              <a:t>: « Obtenir au moins un </a:t>
            </a:r>
            <a:r>
              <a:rPr lang="fr-FR" sz="3200" b="1" dirty="0" smtClean="0"/>
              <a:t>numéro</a:t>
            </a:r>
          </a:p>
          <a:p>
            <a:pPr algn="ctr"/>
            <a:r>
              <a:rPr lang="fr-FR" sz="3200" b="1" dirty="0" smtClean="0"/>
              <a:t> </a:t>
            </a:r>
            <a:r>
              <a:rPr lang="fr-FR" sz="3200" b="1" dirty="0" smtClean="0"/>
              <a:t>supérieur ou égal à 2 »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05762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6000" b="1" dirty="0">
                <a:solidFill>
                  <a:srgbClr val="0070C0"/>
                </a:solidFill>
                <a:latin typeface="Georgia" panose="02040502050405020303" pitchFamily="18" charset="0"/>
              </a:rPr>
              <a:t>CORRIGÉS</a:t>
            </a:r>
            <a:endParaRPr lang="fr-FR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78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147620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fr-FR" sz="3200" b="1" dirty="0" smtClean="0"/>
              <a:t> : « Obtenir un double 6 »</a:t>
            </a:r>
            <a:endParaRPr lang="fr-FR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115616" y="4306004"/>
                <a:ext cx="6840760" cy="1283236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/>
                  <a:t>Une seule issue  réalise l’évènement </a:t>
                </a:r>
                <a:r>
                  <a:rPr lang="fr-FR" sz="32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r>
                  <a:rPr lang="fr-FR" sz="3200" dirty="0" smtClean="0"/>
                  <a:t>. </a:t>
                </a:r>
              </a:p>
              <a:p>
                <a:r>
                  <a:rPr lang="fr-FR" sz="3200" dirty="0" smtClean="0"/>
                  <a:t>D’où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fr-FR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200" b="0" i="1" smtClean="0">
                            <a:latin typeface="Cambria Math"/>
                          </a:rPr>
                          <m:t>36</m:t>
                        </m:r>
                      </m:den>
                    </m:f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4306004"/>
                <a:ext cx="6840760" cy="1283236"/>
              </a:xfrm>
              <a:prstGeom prst="rect">
                <a:avLst/>
              </a:prstGeom>
              <a:blipFill rotWithShape="1">
                <a:blip r:embed="rId3"/>
                <a:stretch>
                  <a:fillRect l="-2228" t="-7109" b="-66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00" y="2088000"/>
            <a:ext cx="6657577" cy="216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8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1" y="2021626"/>
            <a:ext cx="6608224" cy="2143805"/>
          </a:xfrm>
          <a:prstGeom prst="rect">
            <a:avLst/>
          </a:prstGeom>
        </p:spPr>
      </p:pic>
      <p:pic>
        <p:nvPicPr>
          <p:cNvPr id="3" name="Image 2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0" y="2088000"/>
            <a:ext cx="6508769" cy="219905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141277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fr-FR" sz="3200" b="1" dirty="0" smtClean="0"/>
              <a:t> : « Obtenir deux numéros identiques »</a:t>
            </a:r>
            <a:endParaRPr lang="fr-FR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259631" y="4376986"/>
                <a:ext cx="6408713" cy="128426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/>
                  <a:t>6 issues réalisent l’évènement </a:t>
                </a:r>
                <a:r>
                  <a:rPr lang="fr-FR" sz="32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</a:t>
                </a:r>
                <a:r>
                  <a:rPr lang="fr-FR" sz="3200" dirty="0" smtClean="0"/>
                  <a:t>.</a:t>
                </a:r>
              </a:p>
              <a:p>
                <a:r>
                  <a:rPr lang="fr-FR" sz="3200" dirty="0" smtClean="0"/>
                  <a:t>D’où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fr-FR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fr-FR" sz="3200" b="0" i="1" smtClean="0">
                            <a:latin typeface="Cambria Math"/>
                          </a:rPr>
                          <m:t>36</m:t>
                        </m:r>
                      </m:den>
                    </m:f>
                    <m:r>
                      <a:rPr lang="fr-FR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2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1" y="4376986"/>
                <a:ext cx="6408713" cy="1284262"/>
              </a:xfrm>
              <a:prstGeom prst="rect">
                <a:avLst/>
              </a:prstGeom>
              <a:blipFill rotWithShape="1">
                <a:blip r:embed="rId5"/>
                <a:stretch>
                  <a:fillRect l="-2474" t="-7109" b="-71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806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0" y="2088000"/>
            <a:ext cx="6608224" cy="214380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0" y="1412776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C </a:t>
            </a:r>
            <a:r>
              <a:rPr lang="fr-FR" sz="3200" b="1" dirty="0"/>
              <a:t>: « Obtenir un 3 et un </a:t>
            </a:r>
            <a:r>
              <a:rPr lang="fr-FR" sz="3200" b="1" dirty="0" smtClean="0"/>
              <a:t>5 »</a:t>
            </a:r>
            <a:endParaRPr lang="fr-FR" sz="3200" b="1" dirty="0"/>
          </a:p>
        </p:txBody>
      </p:sp>
      <p:pic>
        <p:nvPicPr>
          <p:cNvPr id="9" name="Image 8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060848"/>
            <a:ext cx="6519821" cy="21659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1665223" y="4437112"/>
                <a:ext cx="5931113" cy="128458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/>
                  <a:t>2 issues réalisent l’évènement </a:t>
                </a:r>
                <a:r>
                  <a:rPr lang="fr-FR" sz="32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C.</a:t>
                </a:r>
              </a:p>
              <a:p>
                <a:r>
                  <a:rPr lang="fr-FR" sz="3200" dirty="0" smtClean="0"/>
                  <a:t>D’où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/>
                          </a:rPr>
                          <m:t>𝐶</m:t>
                        </m:r>
                      </m:e>
                    </m:d>
                    <m:r>
                      <a:rPr lang="fr-FR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fr-FR" sz="3200" b="0" i="1" smtClean="0">
                            <a:latin typeface="Cambria Math"/>
                          </a:rPr>
                          <m:t>36</m:t>
                        </m:r>
                      </m:den>
                    </m:f>
                    <m:r>
                      <a:rPr lang="fr-FR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200" b="0" i="1" smtClean="0">
                            <a:latin typeface="Cambria Math"/>
                          </a:rPr>
                          <m:t>18</m:t>
                        </m:r>
                      </m:den>
                    </m:f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223" y="4437112"/>
                <a:ext cx="5931113" cy="1284582"/>
              </a:xfrm>
              <a:prstGeom prst="rect">
                <a:avLst/>
              </a:prstGeom>
              <a:blipFill rotWithShape="1">
                <a:blip r:embed="rId5"/>
                <a:stretch>
                  <a:fillRect l="-2569" t="-7109" b="-71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192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0" y="2088000"/>
            <a:ext cx="6608224" cy="214380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" y="148478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fr-FR" sz="2800" b="1" dirty="0"/>
              <a:t> : « La somme des deux numéros est </a:t>
            </a:r>
            <a:r>
              <a:rPr lang="fr-FR" sz="2800" b="1" dirty="0" smtClean="0"/>
              <a:t>4 »</a:t>
            </a:r>
            <a:endParaRPr lang="fr-FR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619672" y="4314856"/>
                <a:ext cx="5981377" cy="128426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/>
                  <a:t>3 issues réalisent l’évènement </a:t>
                </a:r>
                <a:r>
                  <a:rPr lang="fr-FR" sz="32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D.</a:t>
                </a:r>
              </a:p>
              <a:p>
                <a:r>
                  <a:rPr lang="fr-FR" sz="3200" dirty="0"/>
                  <a:t>D’où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i="1">
                            <a:latin typeface="Cambria Math"/>
                          </a:rPr>
                          <m:t>𝐷</m:t>
                        </m:r>
                      </m:e>
                    </m:d>
                    <m:r>
                      <a:rPr lang="fr-FR" sz="3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fr-FR" sz="3200" i="1">
                            <a:latin typeface="Cambria Math"/>
                          </a:rPr>
                          <m:t>36</m:t>
                        </m:r>
                      </m:den>
                    </m:f>
                    <m:r>
                      <a:rPr lang="fr-FR" sz="3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200" i="1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4314856"/>
                <a:ext cx="5981377" cy="1284262"/>
              </a:xfrm>
              <a:prstGeom prst="rect">
                <a:avLst/>
              </a:prstGeom>
              <a:blipFill rotWithShape="1">
                <a:blip r:embed="rId4"/>
                <a:stretch>
                  <a:fillRect l="-2650" t="-7143" b="-76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00" y="2124000"/>
            <a:ext cx="6497719" cy="215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94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980728"/>
            <a:ext cx="9144000" cy="1470025"/>
          </a:xfrm>
        </p:spPr>
        <p:txBody>
          <a:bodyPr>
            <a:normAutofit/>
          </a:bodyPr>
          <a:lstStyle/>
          <a:p>
            <a:r>
              <a:rPr lang="fr-FR" sz="4000" dirty="0" smtClean="0"/>
              <a:t>On lance deux dés cubiques parfaits : </a:t>
            </a:r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fr-FR" sz="4000" dirty="0" smtClean="0"/>
              <a:t>un </a:t>
            </a:r>
            <a:r>
              <a:rPr lang="fr-FR" sz="4000" dirty="0" smtClean="0"/>
              <a:t>dé bleu et un dé jaune</a:t>
            </a:r>
            <a:endParaRPr lang="fr-FR" sz="4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924944"/>
            <a:ext cx="2193032" cy="2193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162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141277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fr-FR" sz="3200" b="1" dirty="0"/>
              <a:t> : « La somme des deux numéros </a:t>
            </a:r>
            <a:r>
              <a:rPr lang="fr-FR" sz="3200" b="1" dirty="0" smtClean="0"/>
              <a:t>est</a:t>
            </a:r>
          </a:p>
          <a:p>
            <a:pPr algn="ctr"/>
            <a:r>
              <a:rPr lang="fr-FR" sz="3200" b="1" dirty="0" smtClean="0"/>
              <a:t> </a:t>
            </a:r>
            <a:r>
              <a:rPr lang="fr-FR" sz="3200" b="1" dirty="0"/>
              <a:t>supérieure ou égale à </a:t>
            </a:r>
            <a:r>
              <a:rPr lang="fr-FR" sz="3200" b="1" dirty="0" smtClean="0"/>
              <a:t>11 »</a:t>
            </a:r>
            <a:endParaRPr lang="fr-FR" sz="3200" b="1" dirty="0"/>
          </a:p>
        </p:txBody>
      </p:sp>
      <p:pic>
        <p:nvPicPr>
          <p:cNvPr id="8" name="Image 7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2592000"/>
            <a:ext cx="6608224" cy="2143805"/>
          </a:xfrm>
          <a:prstGeom prst="rect">
            <a:avLst/>
          </a:prstGeom>
        </p:spPr>
      </p:pic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2592000"/>
            <a:ext cx="6630326" cy="22432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2051719" y="4809034"/>
                <a:ext cx="5656885" cy="128426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/>
                  <a:t>3 issues réalisent l’évènement </a:t>
                </a:r>
                <a:r>
                  <a:rPr lang="fr-FR" sz="32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E.</a:t>
                </a:r>
              </a:p>
              <a:p>
                <a:r>
                  <a:rPr lang="fr-FR" sz="3200" dirty="0"/>
                  <a:t>D’où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/>
                          </a:rPr>
                          <m:t>𝐸</m:t>
                        </m:r>
                      </m:e>
                    </m:d>
                    <m:r>
                      <a:rPr lang="fr-FR" sz="3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fr-FR" sz="3200" i="1">
                            <a:latin typeface="Cambria Math"/>
                          </a:rPr>
                          <m:t>36</m:t>
                        </m:r>
                      </m:den>
                    </m:f>
                    <m:r>
                      <a:rPr lang="fr-FR" sz="3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200" i="1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19" y="4809034"/>
                <a:ext cx="5656885" cy="1284262"/>
              </a:xfrm>
              <a:prstGeom prst="rect">
                <a:avLst/>
              </a:prstGeom>
              <a:blipFill rotWithShape="1">
                <a:blip r:embed="rId5"/>
                <a:stretch>
                  <a:fillRect l="-2802" t="-7109" r="-431" b="-71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293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000" y="2088000"/>
            <a:ext cx="6608224" cy="214380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141277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F </a:t>
            </a:r>
            <a:r>
              <a:rPr lang="fr-FR" sz="3200" b="1" dirty="0"/>
              <a:t>: « La somme des deux numéros est </a:t>
            </a:r>
            <a:r>
              <a:rPr lang="fr-FR" sz="3200" b="1" dirty="0" smtClean="0"/>
              <a:t>7 »</a:t>
            </a:r>
            <a:endParaRPr lang="fr-FR" sz="3200" b="1" dirty="0"/>
          </a:p>
        </p:txBody>
      </p:sp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2160000"/>
            <a:ext cx="6442467" cy="20775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835696" y="4437112"/>
                <a:ext cx="5710257" cy="128426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/>
                  <a:t>6 issues réalisent l’évènement </a:t>
                </a:r>
                <a:r>
                  <a:rPr lang="fr-FR" sz="32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F.</a:t>
                </a:r>
              </a:p>
              <a:p>
                <a:r>
                  <a:rPr lang="fr-FR" sz="3200" dirty="0"/>
                  <a:t>D’où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/>
                          </a:rPr>
                          <m:t>𝐹</m:t>
                        </m:r>
                      </m:e>
                    </m:d>
                    <m:r>
                      <a:rPr lang="fr-FR" sz="3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fr-FR" sz="3200" i="1">
                            <a:latin typeface="Cambria Math"/>
                          </a:rPr>
                          <m:t>36</m:t>
                        </m:r>
                      </m:den>
                    </m:f>
                    <m:r>
                      <a:rPr lang="fr-FR" sz="3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2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4437112"/>
                <a:ext cx="5710257" cy="1284262"/>
              </a:xfrm>
              <a:prstGeom prst="rect">
                <a:avLst/>
              </a:prstGeom>
              <a:blipFill rotWithShape="1">
                <a:blip r:embed="rId5"/>
                <a:stretch>
                  <a:fillRect l="-2668" t="-7109" b="-71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288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2088000"/>
            <a:ext cx="6608224" cy="214380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907704" y="1440594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G </a:t>
            </a:r>
            <a:r>
              <a:rPr lang="fr-FR" sz="2800" b="1" dirty="0"/>
              <a:t>: « Obtenir deux numéros </a:t>
            </a:r>
            <a:r>
              <a:rPr lang="fr-FR" sz="2800" b="1" dirty="0" smtClean="0"/>
              <a:t>impairs »</a:t>
            </a:r>
            <a:endParaRPr lang="fr-FR" sz="2800" b="1" dirty="0"/>
          </a:p>
        </p:txBody>
      </p:sp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000" y="2124000"/>
            <a:ext cx="6475618" cy="21217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2051720" y="4365104"/>
                <a:ext cx="5666166" cy="128426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/>
                  <a:t>9 issues réalisent l’évènement </a:t>
                </a:r>
                <a:r>
                  <a:rPr lang="fr-FR" sz="32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G.</a:t>
                </a:r>
              </a:p>
              <a:p>
                <a:r>
                  <a:rPr lang="fr-FR" sz="3200" dirty="0"/>
                  <a:t>D’où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/>
                          </a:rPr>
                          <m:t>𝐺</m:t>
                        </m:r>
                      </m:e>
                    </m:d>
                    <m:r>
                      <a:rPr lang="fr-FR" sz="3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fr-FR" sz="3200" i="1">
                            <a:latin typeface="Cambria Math"/>
                          </a:rPr>
                          <m:t>36</m:t>
                        </m:r>
                      </m:den>
                    </m:f>
                    <m:r>
                      <a:rPr lang="fr-FR" sz="3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2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4365104"/>
                <a:ext cx="5666166" cy="1284262"/>
              </a:xfrm>
              <a:prstGeom prst="rect">
                <a:avLst/>
              </a:prstGeom>
              <a:blipFill rotWithShape="1">
                <a:blip r:embed="rId5"/>
                <a:stretch>
                  <a:fillRect l="-2799" t="-7109" r="-538" b="-71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246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0" y="2088000"/>
            <a:ext cx="6608224" cy="214380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141277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H </a:t>
            </a:r>
            <a:r>
              <a:rPr lang="fr-FR" sz="3200" b="1" dirty="0"/>
              <a:t>: « Obtenir deux numéros différents de </a:t>
            </a:r>
            <a:r>
              <a:rPr lang="fr-FR" sz="3200" b="1" dirty="0" smtClean="0"/>
              <a:t>6 »</a:t>
            </a:r>
            <a:endParaRPr lang="fr-FR" sz="3200" b="1" dirty="0"/>
          </a:p>
        </p:txBody>
      </p:sp>
      <p:pic>
        <p:nvPicPr>
          <p:cNvPr id="5" name="Image 4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00" y="2088000"/>
            <a:ext cx="6541921" cy="21659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594112" y="4437112"/>
                <a:ext cx="6002224" cy="1291316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/>
                  <a:t>25 issues réalisent l’évènement </a:t>
                </a:r>
                <a:r>
                  <a:rPr lang="fr-FR" sz="32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H.</a:t>
                </a:r>
              </a:p>
              <a:p>
                <a:r>
                  <a:rPr lang="fr-FR" sz="3200" dirty="0"/>
                  <a:t>D’où </a:t>
                </a:r>
                <a14:m>
                  <m:oMath xmlns:m="http://schemas.openxmlformats.org/officeDocument/2006/math">
                    <m:r>
                      <a:rPr lang="fr-FR" sz="32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/>
                          </a:rPr>
                          <m:t>𝐻</m:t>
                        </m:r>
                      </m:e>
                    </m:d>
                    <m:r>
                      <a:rPr lang="fr-FR" sz="3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/>
                          </a:rPr>
                          <m:t>25</m:t>
                        </m:r>
                      </m:num>
                      <m:den>
                        <m:r>
                          <a:rPr lang="fr-FR" sz="3200" i="1">
                            <a:latin typeface="Cambria Math"/>
                          </a:rPr>
                          <m:t>36</m:t>
                        </m:r>
                      </m:den>
                    </m:f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4112" y="4437112"/>
                <a:ext cx="6002224" cy="1291316"/>
              </a:xfrm>
              <a:prstGeom prst="rect">
                <a:avLst/>
              </a:prstGeom>
              <a:blipFill rotWithShape="1">
                <a:blip r:embed="rId5"/>
                <a:stretch>
                  <a:fillRect l="-2642" t="-7075" b="-70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13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Capture d’écra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1944000"/>
            <a:ext cx="6266420" cy="203291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134076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I </a:t>
            </a:r>
            <a:r>
              <a:rPr lang="fr-FR" sz="3200" b="1" dirty="0"/>
              <a:t>: « Obtenir au moins un </a:t>
            </a:r>
            <a:r>
              <a:rPr lang="fr-FR" sz="3200" b="1" dirty="0" smtClean="0"/>
              <a:t>6 »</a:t>
            </a:r>
            <a:endParaRPr lang="fr-FR" sz="3200" b="1" dirty="0"/>
          </a:p>
        </p:txBody>
      </p:sp>
      <p:pic>
        <p:nvPicPr>
          <p:cNvPr id="6" name="Image 5" descr="Capture d’écr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000" y="1944000"/>
            <a:ext cx="6119715" cy="19805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611560" y="4005064"/>
                <a:ext cx="8136904" cy="703398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 smtClean="0"/>
                  <a:t>11 issues réalisent l’évènement </a:t>
                </a:r>
                <a:r>
                  <a:rPr lang="fr-FR" sz="28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I.  </a:t>
                </a:r>
                <a:r>
                  <a:rPr lang="fr-FR" sz="2800" dirty="0" smtClean="0"/>
                  <a:t>D’où 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/>
                          </a:rPr>
                          <m:t>𝐼</m:t>
                        </m:r>
                      </m:e>
                    </m:d>
                    <m:r>
                      <a:rPr lang="fr-FR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2800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fr-FR" sz="2800" i="1">
                            <a:latin typeface="Cambria Math"/>
                          </a:rPr>
                          <m:t>36</m:t>
                        </m:r>
                      </m:den>
                    </m:f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05064"/>
                <a:ext cx="8136904" cy="703398"/>
              </a:xfrm>
              <a:prstGeom prst="rect">
                <a:avLst/>
              </a:prstGeom>
              <a:blipFill rotWithShape="1">
                <a:blip r:embed="rId5"/>
                <a:stretch>
                  <a:fillRect l="-1498" b="-121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611560" y="4864395"/>
                <a:ext cx="8136904" cy="134145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fr-FR" sz="2800" u="sng" dirty="0" smtClean="0"/>
                  <a:t>Autre justification </a:t>
                </a:r>
                <a:r>
                  <a:rPr lang="fr-FR" sz="2800" dirty="0" smtClean="0"/>
                  <a:t>: </a:t>
                </a:r>
                <a:r>
                  <a:rPr lang="fr-FR" sz="28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</a:t>
                </a:r>
                <a:r>
                  <a:rPr lang="fr-FR" sz="2800" dirty="0" smtClean="0"/>
                  <a:t> étant l’évènement contraire de 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/>
                      </a:rPr>
                      <m:t>𝐻</m:t>
                    </m:r>
                  </m:oMath>
                </a14:m>
                <a:r>
                  <a:rPr lang="fr-FR" sz="2800" dirty="0" smtClean="0"/>
                  <a:t>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/>
                            </a:rPr>
                            <m:t>𝐼</m:t>
                          </m:r>
                        </m:e>
                      </m:d>
                      <m:r>
                        <a:rPr lang="fr-FR" sz="2800" b="0" i="1" smtClean="0">
                          <a:latin typeface="Cambria Math"/>
                        </a:rPr>
                        <m:t>=1−</m:t>
                      </m:r>
                      <m:r>
                        <a:rPr lang="fr-FR" sz="28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0" i="1" smtClean="0">
                              <a:latin typeface="Cambria Math"/>
                            </a:rPr>
                            <m:t>𝐻</m:t>
                          </m:r>
                        </m:e>
                      </m:d>
                      <m:r>
                        <a:rPr lang="fr-FR" sz="2800" b="0" i="1" smtClean="0">
                          <a:latin typeface="Cambria Math"/>
                        </a:rPr>
                        <m:t>=1−</m:t>
                      </m:r>
                      <m:f>
                        <m:f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/>
                            </a:rPr>
                            <m:t>25</m:t>
                          </m:r>
                        </m:num>
                        <m:den>
                          <m:r>
                            <a:rPr lang="fr-FR" sz="2800" b="0" i="1" smtClean="0">
                              <a:latin typeface="Cambria Math"/>
                            </a:rPr>
                            <m:t>36</m:t>
                          </m:r>
                        </m:den>
                      </m:f>
                      <m:r>
                        <a:rPr lang="fr-FR" sz="2800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/>
                            </a:rPr>
                            <m:t>11</m:t>
                          </m:r>
                        </m:num>
                        <m:den>
                          <m:r>
                            <a:rPr lang="fr-FR" sz="2800" b="0" i="1" smtClean="0">
                              <a:latin typeface="Cambria Math"/>
                            </a:rPr>
                            <m:t>36</m:t>
                          </m:r>
                        </m:den>
                      </m:f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864395"/>
                <a:ext cx="8136904" cy="1341457"/>
              </a:xfrm>
              <a:prstGeom prst="rect">
                <a:avLst/>
              </a:prstGeom>
              <a:blipFill rotWithShape="1">
                <a:blip r:embed="rId6"/>
                <a:stretch>
                  <a:fillRect l="-1498" t="-5455" r="-10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747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141277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J </a:t>
            </a:r>
            <a:r>
              <a:rPr lang="fr-FR" sz="3200" b="1" dirty="0"/>
              <a:t>: « Obtenir au moins un </a:t>
            </a:r>
            <a:r>
              <a:rPr lang="fr-FR" sz="3200" b="1" dirty="0" smtClean="0"/>
              <a:t>numéro</a:t>
            </a:r>
          </a:p>
          <a:p>
            <a:pPr algn="ctr"/>
            <a:r>
              <a:rPr lang="fr-FR" sz="3200" b="1" dirty="0" smtClean="0"/>
              <a:t> </a:t>
            </a:r>
            <a:r>
              <a:rPr lang="fr-FR" sz="3200" b="1" dirty="0"/>
              <a:t>supérieur ou égal à </a:t>
            </a:r>
            <a:r>
              <a:rPr lang="fr-FR" sz="3200" b="1" dirty="0" smtClean="0"/>
              <a:t>2 »</a:t>
            </a:r>
            <a:endParaRPr lang="fr-FR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971600" y="2924944"/>
                <a:ext cx="7632848" cy="1132105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>
                <a:spAutoFit/>
              </a:bodyPr>
              <a:lstStyle/>
              <a:p>
                <a:r>
                  <a:rPr lang="fr-FR" sz="3200" dirty="0" smtClean="0"/>
                  <a:t>L’évènement contraire de</a:t>
                </a:r>
                <a:r>
                  <a:rPr lang="fr-F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32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J</a:t>
                </a:r>
                <a:r>
                  <a:rPr lang="fr-FR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3200" dirty="0"/>
                  <a:t>est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fr-FR" sz="3200" i="1">
                            <a:latin typeface="Cambria Math"/>
                          </a:rPr>
                        </m:ctrlPr>
                      </m:barPr>
                      <m:e>
                        <m:r>
                          <a:rPr lang="fr-FR" sz="3200" b="0" i="1" smtClean="0">
                            <a:latin typeface="Cambria Math"/>
                          </a:rPr>
                          <m:t>𝐽</m:t>
                        </m:r>
                      </m:e>
                    </m:bar>
                  </m:oMath>
                </a14:m>
                <a:r>
                  <a:rPr lang="fr-FR" sz="3200" dirty="0"/>
                  <a:t>: « n’obtenir aucun numéro supérieur ou égal à 2 »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924944"/>
                <a:ext cx="7632848" cy="1132105"/>
              </a:xfrm>
              <a:prstGeom prst="rect">
                <a:avLst/>
              </a:prstGeom>
              <a:blipFill rotWithShape="1">
                <a:blip r:embed="rId3"/>
                <a:stretch>
                  <a:fillRect l="-1997" t="-3226" r="-319" b="-1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971600" y="4149080"/>
                <a:ext cx="7632848" cy="1291316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/>
                  <a:t>Une seule issue réalise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32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3200" b="0" i="1" smtClean="0">
                            <a:latin typeface="Cambria Math"/>
                          </a:rPr>
                          <m:t>𝐽</m:t>
                        </m:r>
                      </m:e>
                    </m:acc>
                  </m:oMath>
                </a14:m>
                <a:r>
                  <a:rPr lang="fr-FR" sz="3200" dirty="0" smtClean="0"/>
                  <a:t>: le couple (1;1).</a:t>
                </a:r>
              </a:p>
              <a:p>
                <a:r>
                  <a:rPr lang="fr-FR" sz="3200" dirty="0" smtClean="0"/>
                  <a:t>D’où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/>
                          </a:rPr>
                          <m:t>𝐽</m:t>
                        </m:r>
                      </m:e>
                    </m:d>
                    <m:r>
                      <a:rPr lang="fr-FR" sz="3200" b="0" i="1" smtClean="0">
                        <a:latin typeface="Cambria Math"/>
                      </a:rPr>
                      <m:t>=1−</m:t>
                    </m:r>
                    <m:r>
                      <a:rPr lang="fr-FR" sz="32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0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sz="3200" b="0" i="1" smtClean="0">
                                <a:latin typeface="Cambria Math"/>
                              </a:rPr>
                              <m:t>𝐽</m:t>
                            </m:r>
                          </m:e>
                        </m:bar>
                      </m:e>
                    </m:d>
                    <m:r>
                      <a:rPr lang="fr-FR" sz="3200" b="0" i="1" smtClean="0">
                        <a:latin typeface="Cambria Math"/>
                      </a:rPr>
                      <m:t>=1−</m:t>
                    </m:r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200" b="0" i="1" smtClean="0">
                            <a:latin typeface="Cambria Math"/>
                          </a:rPr>
                          <m:t>36</m:t>
                        </m:r>
                      </m:den>
                    </m:f>
                    <m:r>
                      <a:rPr lang="fr-FR" sz="3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/>
                          </a:rPr>
                          <m:t>35</m:t>
                        </m:r>
                      </m:num>
                      <m:den>
                        <m:r>
                          <a:rPr lang="fr-FR" sz="3200" b="0" i="1" smtClean="0">
                            <a:latin typeface="Cambria Math"/>
                          </a:rPr>
                          <m:t>36</m:t>
                        </m:r>
                      </m:den>
                    </m:f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149080"/>
                <a:ext cx="7632848" cy="1291316"/>
              </a:xfrm>
              <a:prstGeom prst="rect">
                <a:avLst/>
              </a:prstGeom>
              <a:blipFill rotWithShape="1">
                <a:blip r:embed="rId4"/>
                <a:stretch>
                  <a:fillRect l="-1997" t="-5687" b="-75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1355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6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FIN</a:t>
            </a:r>
            <a:endParaRPr lang="fr-FR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844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1252735"/>
          </a:xfrm>
        </p:spPr>
        <p:txBody>
          <a:bodyPr/>
          <a:lstStyle/>
          <a:p>
            <a:pPr marL="0" indent="0" algn="ctr">
              <a:buNone/>
            </a:pPr>
            <a:r>
              <a:rPr lang="fr-FR" b="1" dirty="0" smtClean="0"/>
              <a:t>Quel est le nombre d’issues possibles de cette expérience aléatoire?</a:t>
            </a:r>
            <a:endParaRPr lang="fr-FR" b="1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260648"/>
            <a:ext cx="91440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N°0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840022" y="4798017"/>
            <a:ext cx="7548402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Cette expérience a donc 36 issues possibles.</a:t>
            </a:r>
          </a:p>
          <a:p>
            <a:r>
              <a:rPr lang="fr-FR" sz="3200" dirty="0" smtClean="0"/>
              <a:t>Ces 36 issues sont équiprobables. </a:t>
            </a:r>
            <a:endParaRPr lang="fr-FR" sz="3200" dirty="0"/>
          </a:p>
        </p:txBody>
      </p:sp>
      <p:pic>
        <p:nvPicPr>
          <p:cNvPr id="2" name="Image 1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36912"/>
            <a:ext cx="6362633" cy="206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7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23762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b="1" dirty="0" smtClean="0"/>
              <a:t>Calculer la probabilité de chacun </a:t>
            </a:r>
            <a:r>
              <a:rPr lang="fr-FR" b="1" dirty="0" smtClean="0"/>
              <a:t>des</a:t>
            </a:r>
          </a:p>
          <a:p>
            <a:pPr marL="0" indent="0" algn="ctr">
              <a:buNone/>
            </a:pPr>
            <a:r>
              <a:rPr lang="fr-FR" b="1" dirty="0" smtClean="0"/>
              <a:t>évènements </a:t>
            </a:r>
            <a:r>
              <a:rPr lang="fr-FR" b="1" dirty="0" smtClean="0"/>
              <a:t>suivants.</a:t>
            </a:r>
          </a:p>
          <a:p>
            <a:pPr marL="0" indent="0" algn="ctr">
              <a:buNone/>
            </a:pPr>
            <a:r>
              <a:rPr lang="fr-FR" b="1" dirty="0" smtClean="0"/>
              <a:t>On donnera la probabilité sous </a:t>
            </a:r>
            <a:r>
              <a:rPr lang="fr-FR" b="1" dirty="0" smtClean="0"/>
              <a:t>forme</a:t>
            </a:r>
          </a:p>
          <a:p>
            <a:pPr marL="0" indent="0" algn="ctr">
              <a:buNone/>
            </a:pPr>
            <a:r>
              <a:rPr lang="fr-FR" b="1" dirty="0" smtClean="0"/>
              <a:t>de </a:t>
            </a:r>
            <a:r>
              <a:rPr lang="fr-FR" b="1" dirty="0" smtClean="0"/>
              <a:t>fraction irréductible.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31507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213285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r>
              <a:rPr lang="fr-FR" sz="3200" b="1" dirty="0" smtClean="0"/>
              <a:t> : « Obtenir un double 6 »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78020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213285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fr-FR" sz="3200" b="1" dirty="0" smtClean="0"/>
              <a:t> : « Obtenir deux numéros identiques »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407298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21436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fr-FR" sz="3200" b="1" dirty="0" smtClean="0"/>
              <a:t> : « Obtenir un 3 et un 5 »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05268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213285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fr-FR" sz="3200" b="1" dirty="0" smtClean="0"/>
              <a:t> : « La somme des deux numéros est 4 »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172315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2132855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fr-FR" sz="3200" b="1" dirty="0" smtClean="0"/>
              <a:t> : « La somme des deux numéros est supérieure ou égale à 11 »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352294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397</Words>
  <Application>Microsoft Office PowerPoint</Application>
  <PresentationFormat>Affichage à l'écran (4:3)</PresentationFormat>
  <Paragraphs>98</Paragraphs>
  <Slides>26</Slides>
  <Notes>20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probabilités Série 4</vt:lpstr>
      <vt:lpstr>On lance deux dés cubiques parfaits :  un dé bleu et un dé jaune</vt:lpstr>
      <vt:lpstr>Présentation PowerPoint</vt:lpstr>
      <vt:lpstr>Présentation PowerPoint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CORRIGÉS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PROBABILITES Série 3</dc:title>
  <dc:creator>deletombe</dc:creator>
  <cp:lastModifiedBy>auderi</cp:lastModifiedBy>
  <cp:revision>51</cp:revision>
  <dcterms:created xsi:type="dcterms:W3CDTF">2015-06-12T14:35:39Z</dcterms:created>
  <dcterms:modified xsi:type="dcterms:W3CDTF">2016-07-04T13:44:44Z</dcterms:modified>
</cp:coreProperties>
</file>