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handoutMasterIdLst>
    <p:handoutMasterId r:id="rId27"/>
  </p:handoutMasterIdLst>
  <p:sldIdLst>
    <p:sldId id="415" r:id="rId2"/>
    <p:sldId id="358" r:id="rId3"/>
    <p:sldId id="427" r:id="rId4"/>
    <p:sldId id="429" r:id="rId5"/>
    <p:sldId id="430" r:id="rId6"/>
    <p:sldId id="392" r:id="rId7"/>
    <p:sldId id="417" r:id="rId8"/>
    <p:sldId id="431" r:id="rId9"/>
    <p:sldId id="416" r:id="rId10"/>
    <p:sldId id="432" r:id="rId11"/>
    <p:sldId id="418" r:id="rId12"/>
    <p:sldId id="419" r:id="rId13"/>
    <p:sldId id="359" r:id="rId14"/>
    <p:sldId id="433" r:id="rId15"/>
    <p:sldId id="435" r:id="rId16"/>
    <p:sldId id="436" r:id="rId17"/>
    <p:sldId id="437" r:id="rId18"/>
    <p:sldId id="441" r:id="rId19"/>
    <p:sldId id="438" r:id="rId20"/>
    <p:sldId id="442" r:id="rId21"/>
    <p:sldId id="439" r:id="rId22"/>
    <p:sldId id="443" r:id="rId23"/>
    <p:sldId id="440" r:id="rId24"/>
    <p:sldId id="434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24" autoAdjust="0"/>
  </p:normalViewPr>
  <p:slideViewPr>
    <p:cSldViewPr>
      <p:cViewPr>
        <p:scale>
          <a:sx n="77" d="100"/>
          <a:sy n="77" d="100"/>
        </p:scale>
        <p:origin x="-168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50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F8E205-28E7-4E77-A1BF-E934629CEF1F}" type="datetimeFigureOut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FB755-3F26-4E00-820F-59210027D5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629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DA8A56-C9D7-4422-A48B-FF21C349C811}" type="datetimeFigureOut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4C4C0E-C4C7-4C1A-8ABC-10BF8CA4E0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4340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164493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3211268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16060530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1143102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660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705811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8699256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9749848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0728548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918567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170523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665F35-C64B-4426-A497-F239E4615459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7918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1378549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131623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>
                <a:solidFill>
                  <a:prstClr val="black"/>
                </a:solidFill>
              </a:rPr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623964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>
                <a:solidFill>
                  <a:prstClr val="black"/>
                </a:solidFill>
              </a:rPr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763108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809734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1991340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89281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690803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E1C5-8EC1-4BA7-905D-FF93BDABAEEE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9DBA-B6E1-4294-878B-2720427A0C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A0A75-B325-495F-B033-33E025C23608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0CCF-04AF-41A2-B686-C8EF2338B1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D848F-1CD6-474D-88B2-0A842251187C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994CB-88F7-4595-B32C-D98FD8D7AF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36038-08A8-4D9A-905E-ED6BE1766ED9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9F0F-2B58-4E2C-BC3C-721F126083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CC7E4-535A-413B-9F7D-E772707D8FF1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125E4-984D-4657-96A8-2032C4BFEF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4688-7452-4C99-81C1-FEF1C45551BE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B8F4B-7761-4A14-9D6C-FB108F7382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5EDA1-1DA7-4119-A49D-C744AA6244BD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E23F-D692-4D0F-8F27-189FC60EB6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3C1BB-EEB4-4305-A3BA-6229569391C3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30C3-7670-4880-9869-AC9FFC991B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B7C7-D398-44BE-809C-771B3274D2A8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57015-3C91-40AD-A9DF-9C60CDD4821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9FA92-86A9-48D2-9624-26D9BA50954C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6B64C-E746-4C99-859E-E23541383E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BBA3-45B0-48F7-8524-BF8107966820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EFAD0-CA41-47EF-B038-D33E75CA01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41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82D96B-50B3-4C33-BF6A-DF59FD4FBE46}" type="datetime1">
              <a:rPr lang="fr-FR"/>
              <a:pPr>
                <a:defRPr/>
              </a:pPr>
              <a:t>18/02/2016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EB4BA9-E9E5-4B6C-B45E-E26E0E8DD4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6" name="Titre 6"/>
          <p:cNvSpPr>
            <a:spLocks noGrp="1"/>
          </p:cNvSpPr>
          <p:nvPr>
            <p:ph type="ctrTitle"/>
          </p:nvPr>
        </p:nvSpPr>
        <p:spPr>
          <a:xfrm>
            <a:off x="684213" y="1382018"/>
            <a:ext cx="7772400" cy="1758950"/>
          </a:xfrm>
          <a:prstGeom prst="round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defRPr/>
            </a:pPr>
            <a: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</a:rPr>
              <a:t>PROBABILITÉS</a:t>
            </a:r>
            <a:b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</a:rPr>
            </a:br>
            <a: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</a:rPr>
              <a:t>Série </a:t>
            </a: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</a:rPr>
              <a:t>1</a:t>
            </a:r>
            <a:endParaRPr lang="fr-FR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N°8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Quelle est la probabilité de tirer une figure ?</a:t>
            </a:r>
          </a:p>
        </p:txBody>
      </p:sp>
    </p:spTree>
    <p:extLst>
      <p:ext uri="{BB962C8B-B14F-4D97-AF65-F5344CB8AC3E}">
        <p14:creationId xmlns:p14="http://schemas.microsoft.com/office/powerpoint/2010/main" val="11269732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N°9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Quelle est la probabilité de tirer un as rouge 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N°10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Quelle est la probabilité de tirer une figure noire 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Quel est l’univers de cette expérience aléatoire ?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37800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>
                <a:solidFill>
                  <a:srgbClr val="00B050"/>
                </a:solidFill>
              </a:rPr>
              <a:t>L’ensemble des cartes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N°1</a:t>
            </a:r>
          </a:p>
        </p:txBody>
      </p:sp>
    </p:spTree>
    <p:extLst>
      <p:ext uri="{BB962C8B-B14F-4D97-AF65-F5344CB8AC3E}">
        <p14:creationId xmlns:p14="http://schemas.microsoft.com/office/powerpoint/2010/main" val="354436244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/>
              <a:t>Combien d’issues comporte </a:t>
            </a:r>
            <a:r>
              <a:rPr lang="fr-FR" sz="4800" dirty="0" smtClean="0"/>
              <a:t>l’univers ?</a:t>
            </a:r>
            <a:endParaRPr lang="fr-FR" sz="4800" dirty="0"/>
          </a:p>
        </p:txBody>
      </p:sp>
      <p:sp>
        <p:nvSpPr>
          <p:cNvPr id="6" name="Rectangle 5"/>
          <p:cNvSpPr/>
          <p:nvPr/>
        </p:nvSpPr>
        <p:spPr>
          <a:xfrm>
            <a:off x="0" y="37800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>
                <a:solidFill>
                  <a:srgbClr val="00B050"/>
                </a:solidFill>
              </a:rPr>
              <a:t>32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N°2</a:t>
            </a:r>
          </a:p>
        </p:txBody>
      </p:sp>
    </p:spTree>
    <p:extLst>
      <p:ext uri="{BB962C8B-B14F-4D97-AF65-F5344CB8AC3E}">
        <p14:creationId xmlns:p14="http://schemas.microsoft.com/office/powerpoint/2010/main" val="350938901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Est-on </a:t>
            </a:r>
            <a:r>
              <a:rPr lang="fr-FR" sz="4800" dirty="0"/>
              <a:t>dans une situation d’équiprobabilité </a:t>
            </a:r>
            <a:r>
              <a:rPr lang="fr-FR" sz="4800" dirty="0" smtClean="0"/>
              <a:t>?</a:t>
            </a:r>
            <a:endParaRPr lang="fr-FR" sz="4800" dirty="0"/>
          </a:p>
        </p:txBody>
      </p:sp>
      <p:sp>
        <p:nvSpPr>
          <p:cNvPr id="6" name="Rectangle 5"/>
          <p:cNvSpPr/>
          <p:nvPr/>
        </p:nvSpPr>
        <p:spPr>
          <a:xfrm>
            <a:off x="0" y="37800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O</a:t>
            </a:r>
            <a:r>
              <a:rPr lang="fr-FR" sz="4800" dirty="0" smtClean="0">
                <a:solidFill>
                  <a:srgbClr val="00B050"/>
                </a:solidFill>
              </a:rPr>
              <a:t>ui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N°3</a:t>
            </a:r>
          </a:p>
        </p:txBody>
      </p:sp>
    </p:spTree>
    <p:extLst>
      <p:ext uri="{BB962C8B-B14F-4D97-AF65-F5344CB8AC3E}">
        <p14:creationId xmlns:p14="http://schemas.microsoft.com/office/powerpoint/2010/main" val="271491272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/>
              <a:t>Quelle est la probabilité de tirer la dame de pique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355976" y="3756128"/>
                <a:ext cx="2664296" cy="1480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</m:oMath>
                  </m:oMathPara>
                </a14:m>
                <a:endParaRPr lang="fr-FR" sz="4800" b="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756128"/>
                <a:ext cx="2664296" cy="14800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082332"/>
            <a:ext cx="711342" cy="109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/>
          <p:cNvPicPr/>
          <p:nvPr/>
        </p:nvPicPr>
        <p:blipFill>
          <a:blip r:embed="rId5"/>
          <a:srcRect l="11896" t="26563" r="25830" b="9028"/>
          <a:stretch>
            <a:fillRect/>
          </a:stretch>
        </p:blipFill>
        <p:spPr bwMode="auto">
          <a:xfrm>
            <a:off x="457200" y="3356992"/>
            <a:ext cx="3888432" cy="26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N°4</a:t>
            </a:r>
          </a:p>
        </p:txBody>
      </p:sp>
    </p:spTree>
    <p:extLst>
      <p:ext uri="{BB962C8B-B14F-4D97-AF65-F5344CB8AC3E}">
        <p14:creationId xmlns:p14="http://schemas.microsoft.com/office/powerpoint/2010/main" val="314960939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73 0.01065 L 0.61892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74" y="-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rcRect l="11896" t="74815" r="25830" b="9028"/>
          <a:stretch>
            <a:fillRect/>
          </a:stretch>
        </p:blipFill>
        <p:spPr bwMode="auto">
          <a:xfrm>
            <a:off x="467544" y="5301208"/>
            <a:ext cx="3888432" cy="65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/>
          <p:cNvPicPr/>
          <p:nvPr/>
        </p:nvPicPr>
        <p:blipFill>
          <a:blip r:embed="rId2"/>
          <a:srcRect l="11896" t="26563" r="25830" b="9028"/>
          <a:stretch>
            <a:fillRect/>
          </a:stretch>
        </p:blipFill>
        <p:spPr bwMode="auto">
          <a:xfrm>
            <a:off x="457200" y="3356992"/>
            <a:ext cx="3888432" cy="26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N°5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/>
              <a:t>Quelle est la probabilité de tirer </a:t>
            </a:r>
            <a:r>
              <a:rPr lang="fr-FR" sz="4800" dirty="0" smtClean="0"/>
              <a:t>un cœur ?</a:t>
            </a:r>
            <a:endParaRPr lang="fr-FR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932040" y="3429000"/>
                <a:ext cx="2664296" cy="1480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4800" b="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429000"/>
                <a:ext cx="2664296" cy="14800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87765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555 L 0.45798 -0.008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56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pSp>
        <p:nvGrpSpPr>
          <p:cNvPr id="3" name="Groupe 2"/>
          <p:cNvGrpSpPr/>
          <p:nvPr/>
        </p:nvGrpSpPr>
        <p:grpSpPr>
          <a:xfrm>
            <a:off x="1043608" y="3573015"/>
            <a:ext cx="1003677" cy="1649439"/>
            <a:chOff x="6012180" y="3245478"/>
            <a:chExt cx="1291709" cy="1981786"/>
          </a:xfrm>
        </p:grpSpPr>
        <p:pic>
          <p:nvPicPr>
            <p:cNvPr id="10" name="Image 9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2240" y="3249101"/>
              <a:ext cx="571649" cy="953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Image 12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2180" y="4293096"/>
              <a:ext cx="576044" cy="934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Image 13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32240" y="4293095"/>
              <a:ext cx="571649" cy="934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Image 15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012180" y="3245478"/>
              <a:ext cx="576044" cy="953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Image 17"/>
          <p:cNvPicPr/>
          <p:nvPr/>
        </p:nvPicPr>
        <p:blipFill>
          <a:blip r:embed="rId7"/>
          <a:srcRect l="11896" t="26563" r="25830" b="9028"/>
          <a:stretch>
            <a:fillRect/>
          </a:stretch>
        </p:blipFill>
        <p:spPr bwMode="auto">
          <a:xfrm>
            <a:off x="457200" y="3356992"/>
            <a:ext cx="3888432" cy="26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N°6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/>
              <a:t>Quelle est la probabilité de tirer </a:t>
            </a:r>
            <a:r>
              <a:rPr lang="fr-FR" sz="4800" dirty="0" smtClean="0"/>
              <a:t>un roi ?</a:t>
            </a:r>
            <a:endParaRPr lang="fr-FR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355976" y="3501008"/>
                <a:ext cx="2664296" cy="1480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4800" b="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501008"/>
                <a:ext cx="2664296" cy="148002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159580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0.64601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2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 tire au hasard une carte dans un jeu de 32 cartes et on s’intéresse à la carte obtenue. </a:t>
            </a:r>
            <a:b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6000" dirty="0" smtClean="0"/>
              <a:t/>
            </a:r>
            <a:br>
              <a:rPr lang="fr-FR" sz="6000" dirty="0" smtClean="0"/>
            </a:br>
            <a:r>
              <a:rPr lang="fr-FR" sz="6000" dirty="0" smtClean="0"/>
              <a:t/>
            </a:r>
            <a:br>
              <a:rPr lang="fr-FR" sz="6000" dirty="0" smtClean="0"/>
            </a:br>
            <a:r>
              <a:rPr lang="fr-FR" sz="6000" dirty="0" smtClean="0"/>
              <a:t/>
            </a:r>
            <a:br>
              <a:rPr lang="fr-FR" sz="6000" dirty="0" smtClean="0"/>
            </a:br>
            <a:endParaRPr lang="fr-FR" sz="6000" dirty="0" smtClean="0"/>
          </a:p>
        </p:txBody>
      </p:sp>
      <p:pic>
        <p:nvPicPr>
          <p:cNvPr id="3" name="Image 2"/>
          <p:cNvPicPr/>
          <p:nvPr/>
        </p:nvPicPr>
        <p:blipFill>
          <a:blip r:embed="rId3"/>
          <a:srcRect l="11896" t="26563" r="25830" b="9028"/>
          <a:stretch>
            <a:fillRect/>
          </a:stretch>
        </p:blipFill>
        <p:spPr bwMode="auto">
          <a:xfrm>
            <a:off x="1643042" y="1928802"/>
            <a:ext cx="5929353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/>
          <p:nvPr/>
        </p:nvPicPr>
        <p:blipFill>
          <a:blip r:embed="rId2"/>
          <a:srcRect l="11896" t="26563" r="25830" b="41978"/>
          <a:stretch>
            <a:fillRect/>
          </a:stretch>
        </p:blipFill>
        <p:spPr bwMode="auto">
          <a:xfrm>
            <a:off x="469254" y="4600912"/>
            <a:ext cx="3888432" cy="127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/>
          <p:cNvPicPr/>
          <p:nvPr/>
        </p:nvPicPr>
        <p:blipFill>
          <a:blip r:embed="rId2"/>
          <a:srcRect l="11896" t="26563" r="25830" b="9028"/>
          <a:stretch>
            <a:fillRect/>
          </a:stretch>
        </p:blipFill>
        <p:spPr bwMode="auto">
          <a:xfrm>
            <a:off x="457200" y="3356992"/>
            <a:ext cx="3888432" cy="26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N°7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/>
              <a:t>Quelle est la probabilité de tirer </a:t>
            </a:r>
            <a:r>
              <a:rPr lang="fr-FR" sz="4800" dirty="0" smtClean="0"/>
              <a:t>une carte noire ?</a:t>
            </a:r>
            <a:endParaRPr lang="fr-FR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932040" y="3212976"/>
                <a:ext cx="2664296" cy="1480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16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800" b="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212976"/>
                <a:ext cx="2664296" cy="14800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363734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0.46458 0.040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/>
          <p:nvPr/>
        </p:nvPicPr>
        <p:blipFill rotWithShape="1">
          <a:blip r:embed="rId3"/>
          <a:srcRect l="20122" t="27414" r="57348" b="10148"/>
          <a:stretch/>
        </p:blipFill>
        <p:spPr bwMode="auto">
          <a:xfrm>
            <a:off x="666370" y="3429000"/>
            <a:ext cx="1385350" cy="23985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age 18"/>
          <p:cNvPicPr/>
          <p:nvPr/>
        </p:nvPicPr>
        <p:blipFill>
          <a:blip r:embed="rId3"/>
          <a:srcRect l="11896" t="26563" r="25830" b="9028"/>
          <a:stretch>
            <a:fillRect/>
          </a:stretch>
        </p:blipFill>
        <p:spPr bwMode="auto">
          <a:xfrm>
            <a:off x="457200" y="3356992"/>
            <a:ext cx="3888432" cy="26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030" name="Image 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67875"/>
            <a:ext cx="94297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Image 5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39475"/>
            <a:ext cx="9334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ag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30125"/>
            <a:ext cx="942975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age 4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77975"/>
            <a:ext cx="93345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age 5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59100"/>
            <a:ext cx="962025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6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40225"/>
            <a:ext cx="93345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4591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0" y="138207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N°8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/>
              <a:t>Quelle est la probabilité de tirer </a:t>
            </a:r>
            <a:r>
              <a:rPr lang="fr-FR" sz="4800" dirty="0" smtClean="0"/>
              <a:t>une figure ?</a:t>
            </a:r>
            <a:endParaRPr lang="fr-FR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355976" y="3501008"/>
                <a:ext cx="2664296" cy="1480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4800" b="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501008"/>
                <a:ext cx="2664296" cy="148002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129387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31082E-6 L 0.69792 -0.00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96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/>
          <p:nvPr/>
        </p:nvPicPr>
        <p:blipFill>
          <a:blip r:embed="rId2"/>
          <a:srcRect l="11896" t="59782" r="79104" b="9028"/>
          <a:stretch>
            <a:fillRect/>
          </a:stretch>
        </p:blipFill>
        <p:spPr bwMode="auto">
          <a:xfrm>
            <a:off x="2071670" y="4214818"/>
            <a:ext cx="561980" cy="126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 rotWithShape="1">
          <a:blip r:embed="rId2"/>
          <a:srcRect l="12463" t="58871" r="79472" b="9186"/>
          <a:stretch/>
        </p:blipFill>
        <p:spPr bwMode="auto">
          <a:xfrm>
            <a:off x="2053414" y="3627435"/>
            <a:ext cx="725776" cy="1884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/>
          <p:cNvPicPr/>
          <p:nvPr/>
        </p:nvPicPr>
        <p:blipFill>
          <a:blip r:embed="rId2"/>
          <a:srcRect l="11896" t="26563" r="25830" b="9028"/>
          <a:stretch>
            <a:fillRect/>
          </a:stretch>
        </p:blipFill>
        <p:spPr bwMode="auto">
          <a:xfrm>
            <a:off x="457200" y="3356992"/>
            <a:ext cx="3888432" cy="26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N°9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/>
              <a:t>Quelle est la probabilité de tirer </a:t>
            </a:r>
            <a:r>
              <a:rPr lang="fr-FR" sz="4800" dirty="0" smtClean="0"/>
              <a:t>un as rouge ?</a:t>
            </a:r>
            <a:endParaRPr lang="fr-FR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355976" y="3501008"/>
                <a:ext cx="2664296" cy="1480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16</m:t>
                          </m:r>
                        </m:den>
                      </m:f>
                    </m:oMath>
                  </m:oMathPara>
                </a14:m>
                <a:endParaRPr lang="fr-FR" sz="4800" b="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501008"/>
                <a:ext cx="2664296" cy="14800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251398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6 L 0.56649 -0.008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16" y="-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6" name="Image 5"/>
          <p:cNvPicPr/>
          <p:nvPr/>
        </p:nvPicPr>
        <p:blipFill rotWithShape="1">
          <a:blip r:embed="rId3"/>
          <a:srcRect l="20122" t="27414" r="57348" b="41318"/>
          <a:stretch/>
        </p:blipFill>
        <p:spPr bwMode="auto">
          <a:xfrm>
            <a:off x="971600" y="3512364"/>
            <a:ext cx="1490340" cy="1440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/>
          <p:cNvPicPr/>
          <p:nvPr/>
        </p:nvPicPr>
        <p:blipFill>
          <a:blip r:embed="rId3"/>
          <a:srcRect l="11896" t="26563" r="25830" b="9028"/>
          <a:stretch>
            <a:fillRect/>
          </a:stretch>
        </p:blipFill>
        <p:spPr bwMode="auto">
          <a:xfrm>
            <a:off x="457200" y="3356992"/>
            <a:ext cx="3888432" cy="26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N°10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16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/>
              <a:t>Quelle est la probabilité de tirer </a:t>
            </a:r>
            <a:r>
              <a:rPr lang="fr-FR" sz="4800" dirty="0" smtClean="0"/>
              <a:t>une figure noire ?</a:t>
            </a:r>
            <a:endParaRPr lang="fr-FR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355976" y="3501008"/>
                <a:ext cx="2664296" cy="1480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fr-FR" sz="48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8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4800" b="0" dirty="0" smtClean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501008"/>
                <a:ext cx="2664296" cy="14800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122325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L 0.65886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34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0" y="271462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F</a:t>
            </a:r>
            <a:r>
              <a:rPr lang="fr-FR" sz="8000" cap="small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in</a:t>
            </a:r>
            <a:endParaRPr lang="fr-FR" sz="8000" cap="small" dirty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6074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N°1</a:t>
            </a: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Quel est l’univers de cette expérience aléatoire ?</a:t>
            </a:r>
          </a:p>
        </p:txBody>
      </p:sp>
    </p:spTree>
    <p:extLst>
      <p:ext uri="{BB962C8B-B14F-4D97-AF65-F5344CB8AC3E}">
        <p14:creationId xmlns:p14="http://schemas.microsoft.com/office/powerpoint/2010/main" val="20996820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N°2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Combien d’issues comporte l’univers ?</a:t>
            </a:r>
          </a:p>
        </p:txBody>
      </p:sp>
    </p:spTree>
    <p:extLst>
      <p:ext uri="{BB962C8B-B14F-4D97-AF65-F5344CB8AC3E}">
        <p14:creationId xmlns:p14="http://schemas.microsoft.com/office/powerpoint/2010/main" val="11313596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N°3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Est-on dans une situation d’équiprobabilité ?</a:t>
            </a:r>
          </a:p>
        </p:txBody>
      </p:sp>
    </p:spTree>
    <p:extLst>
      <p:ext uri="{BB962C8B-B14F-4D97-AF65-F5344CB8AC3E}">
        <p14:creationId xmlns:p14="http://schemas.microsoft.com/office/powerpoint/2010/main" val="29124415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N°4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Quelle est la probabilité de tirer la dame de pique 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N°5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Quelle est la probabilité de tirer un cœur 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N°6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Quelle est la probabilité de tirer un roi ?</a:t>
            </a:r>
          </a:p>
        </p:txBody>
      </p:sp>
    </p:spTree>
    <p:extLst>
      <p:ext uri="{BB962C8B-B14F-4D97-AF65-F5344CB8AC3E}">
        <p14:creationId xmlns:p14="http://schemas.microsoft.com/office/powerpoint/2010/main" val="18112326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N°7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2520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/>
              <a:t>Quelle est la probabilité de tirer une carte noire 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1884</TotalTime>
  <Words>346</Words>
  <Application>Microsoft Office PowerPoint</Application>
  <PresentationFormat>Affichage à l'écran (4:3)</PresentationFormat>
  <Paragraphs>92</Paragraphs>
  <Slides>24</Slides>
  <Notes>20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PROBABILITÉS Série 1</vt:lpstr>
      <vt:lpstr>On tire au hasard une carte dans un jeu de 32 cartes et on s’intéresse à la carte obtenue. 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324</cp:revision>
  <dcterms:created xsi:type="dcterms:W3CDTF">2008-11-15T15:38:50Z</dcterms:created>
  <dcterms:modified xsi:type="dcterms:W3CDTF">2016-02-18T18:03:27Z</dcterms:modified>
</cp:coreProperties>
</file>