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78" r:id="rId5"/>
    <p:sldId id="284" r:id="rId6"/>
    <p:sldId id="281" r:id="rId7"/>
    <p:sldId id="286" r:id="rId8"/>
    <p:sldId id="288" r:id="rId9"/>
    <p:sldId id="290" r:id="rId10"/>
    <p:sldId id="292" r:id="rId11"/>
    <p:sldId id="294" r:id="rId12"/>
    <p:sldId id="280" r:id="rId13"/>
    <p:sldId id="279" r:id="rId14"/>
    <p:sldId id="285" r:id="rId15"/>
    <p:sldId id="283" r:id="rId16"/>
    <p:sldId id="287" r:id="rId17"/>
    <p:sldId id="289" r:id="rId18"/>
    <p:sldId id="291" r:id="rId19"/>
    <p:sldId id="293" r:id="rId20"/>
    <p:sldId id="295" r:id="rId21"/>
    <p:sldId id="296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8713C-5B17-4771-8E0B-93B57D39E232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D4F0B-89BB-450B-A569-36F0997013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08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665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777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25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05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46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218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697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603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87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36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418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2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 eaLnBrk="0" hangingPunct="0">
              <a:defRPr/>
            </a:pP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  <a:t>PROBABILITÉS</a:t>
            </a:r>
            <a:b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000" b="1" cap="small" dirty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  <a:t>6</a:t>
            </a:r>
            <a:endParaRPr lang="fr-FR" sz="6000" b="1" dirty="0">
              <a:solidFill>
                <a:srgbClr val="0070C0"/>
              </a:solidFill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421645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 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présente un seul défaut. 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48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 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présente au plus un défaut. 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85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CORRIGÉS</a:t>
            </a:r>
            <a:endParaRPr lang="fr-FR" sz="60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83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 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39652" y="4653136"/>
                <a:ext cx="6336704" cy="584775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latin typeface="Cambria" panose="02040503050406030204" pitchFamily="18" charset="0"/>
                  </a:rPr>
                  <a:t>L’évènement est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latin typeface="Cambria Math"/>
                      </a:rPr>
                      <m:t>A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m:rPr>
                        <m:sty m:val="p"/>
                      </m:rPr>
                      <a:rPr lang="fr-FR" sz="3200" b="0" i="0" smtClean="0">
                        <a:latin typeface="Cambria Math"/>
                        <a:ea typeface="Cambria Math"/>
                      </a:rPr>
                      <m:t>B</m:t>
                    </m:r>
                    <m:r>
                      <a:rPr lang="fr-FR" sz="3200" b="0" i="0" smtClean="0">
                        <a:latin typeface="Cambria Math"/>
                      </a:rPr>
                      <m:t>.</m:t>
                    </m:r>
                  </m:oMath>
                </a14:m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2" y="4653136"/>
                <a:ext cx="6336704" cy="584775"/>
              </a:xfrm>
              <a:prstGeom prst="rect">
                <a:avLst/>
              </a:prstGeom>
              <a:blipFill rotWithShape="1">
                <a:blip r:embed="rId2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présente les deux défauts.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58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 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39652" y="4653136"/>
                <a:ext cx="6336704" cy="58593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latin typeface="Cambria" panose="02040503050406030204" pitchFamily="18" charset="0"/>
                  </a:rPr>
                  <a:t>L’évènement est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32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/>
                          </a:rPr>
                          <m:t>A</m:t>
                        </m:r>
                      </m:e>
                    </m:acc>
                    <m:r>
                      <a:rPr lang="fr-FR" sz="3200" b="0" i="0" smtClean="0">
                        <a:latin typeface="Cambria Math"/>
                      </a:rPr>
                      <m:t>.</m:t>
                    </m:r>
                  </m:oMath>
                </a14:m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2" y="4653136"/>
                <a:ext cx="6336704" cy="585930"/>
              </a:xfrm>
              <a:prstGeom prst="rect">
                <a:avLst/>
              </a:prstGeom>
              <a:blipFill rotWithShape="1">
                <a:blip r:embed="rId2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ne présente pas le défaut a.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18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 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39652" y="4653136"/>
                <a:ext cx="6336704" cy="584775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latin typeface="Cambria" panose="02040503050406030204" pitchFamily="18" charset="0"/>
                  </a:rPr>
                  <a:t>L’évènement est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latin typeface="Cambria Math"/>
                      </a:rPr>
                      <m:t>A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∪</m:t>
                    </m:r>
                    <m:r>
                      <m:rPr>
                        <m:sty m:val="p"/>
                      </m:rPr>
                      <a:rPr lang="fr-FR" sz="3200" b="0" i="0" smtClean="0">
                        <a:latin typeface="Cambria Math"/>
                        <a:ea typeface="Cambria Math"/>
                      </a:rPr>
                      <m:t>B</m:t>
                    </m:r>
                    <m:r>
                      <a:rPr lang="fr-FR" sz="3200" b="0" i="0" smtClean="0">
                        <a:latin typeface="Cambria Math"/>
                      </a:rPr>
                      <m:t>.</m:t>
                    </m:r>
                  </m:oMath>
                </a14:m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2" y="4653136"/>
                <a:ext cx="6336704" cy="584775"/>
              </a:xfrm>
              <a:prstGeom prst="rect">
                <a:avLst/>
              </a:prstGeom>
              <a:blipFill rotWithShape="1">
                <a:blip r:embed="rId2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présente au moins un défaut.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3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 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39652" y="4653136"/>
                <a:ext cx="6336704" cy="584775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latin typeface="Cambria" panose="02040503050406030204" pitchFamily="18" charset="0"/>
                  </a:rPr>
                  <a:t>L’évènement est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latin typeface="Cambria Math"/>
                      </a:rPr>
                      <m:t>A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∩</m:t>
                    </m:r>
                    <m:acc>
                      <m:accPr>
                        <m:chr m:val="̅"/>
                        <m:ctrlPr>
                          <a:rPr lang="fr-FR" sz="3200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/>
                            <a:ea typeface="Cambria Math"/>
                          </a:rPr>
                          <m:t>B</m:t>
                        </m:r>
                      </m:e>
                    </m:acc>
                    <m:r>
                      <a:rPr lang="fr-FR" sz="3200" b="0" i="0" smtClean="0">
                        <a:latin typeface="Cambria Math"/>
                      </a:rPr>
                      <m:t>.</m:t>
                    </m:r>
                  </m:oMath>
                </a14:m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2" y="4653136"/>
                <a:ext cx="6336704" cy="584775"/>
              </a:xfrm>
              <a:prstGeom prst="rect">
                <a:avLst/>
              </a:prstGeom>
              <a:blipFill rotWithShape="1">
                <a:blip r:embed="rId2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ne présente que le défaut a.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81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 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39652" y="4653136"/>
                <a:ext cx="6336704" cy="58593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latin typeface="Cambria" panose="02040503050406030204" pitchFamily="18" charset="0"/>
                  </a:rPr>
                  <a:t>L’évènement est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32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/>
                          </a:rPr>
                          <m:t>A</m:t>
                        </m:r>
                      </m:e>
                    </m:acc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∩</m:t>
                    </m:r>
                    <m:acc>
                      <m:accPr>
                        <m:chr m:val="̅"/>
                        <m:ctrlPr>
                          <a:rPr lang="fr-FR" sz="3200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/>
                            <a:ea typeface="Cambria Math"/>
                          </a:rPr>
                          <m:t>B</m:t>
                        </m:r>
                      </m:e>
                    </m:acc>
                    <m:r>
                      <a:rPr lang="fr-FR" sz="3200" b="0" i="0" smtClean="0">
                        <a:latin typeface="Cambria Math"/>
                      </a:rPr>
                      <m:t> ,</m:t>
                    </m:r>
                  </m:oMath>
                </a14:m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2" y="4653136"/>
                <a:ext cx="6336704" cy="585930"/>
              </a:xfrm>
              <a:prstGeom prst="rect">
                <a:avLst/>
              </a:prstGeom>
              <a:blipFill rotWithShape="1">
                <a:blip r:embed="rId2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ne présente aucun défaut.</a:t>
            </a:r>
            <a:endParaRPr lang="fr-FR" sz="3200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439652" y="5391466"/>
                <a:ext cx="6336704" cy="58593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>
                    <a:latin typeface="Cambria" panose="02040503050406030204" pitchFamily="18" charset="0"/>
                  </a:rPr>
                  <a:t>o</a:t>
                </a:r>
                <a:r>
                  <a:rPr lang="fr-FR" sz="3200" dirty="0" smtClean="0">
                    <a:latin typeface="Cambria" panose="02040503050406030204" pitchFamily="18" charset="0"/>
                  </a:rPr>
                  <a:t>u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3200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/>
                            <a:ea typeface="Cambria Math"/>
                          </a:rPr>
                          <m:t>A</m:t>
                        </m:r>
                        <m:r>
                          <a:rPr lang="fr-FR" sz="3200" b="0" i="0" smtClean="0"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/>
                            <a:ea typeface="Cambria Math"/>
                          </a:rPr>
                          <m:t>B</m:t>
                        </m:r>
                      </m:e>
                    </m:acc>
                    <m:r>
                      <a:rPr lang="fr-FR" sz="3200" b="0" i="0" smtClean="0">
                        <a:latin typeface="Cambria Math"/>
                      </a:rPr>
                      <m:t>.</m:t>
                    </m:r>
                  </m:oMath>
                </a14:m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2" y="5391466"/>
                <a:ext cx="6336704" cy="585930"/>
              </a:xfrm>
              <a:prstGeom prst="rect">
                <a:avLst/>
              </a:prstGeom>
              <a:blipFill rotWithShape="1">
                <a:blip r:embed="rId3"/>
                <a:stretch>
                  <a:fillRect t="-13402" b="-319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7579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 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39652" y="4653136"/>
                <a:ext cx="6336704" cy="58593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latin typeface="Cambria" panose="02040503050406030204" pitchFamily="18" charset="0"/>
                  </a:rPr>
                  <a:t>L’évènement est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32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/>
                          </a:rPr>
                          <m:t>A</m:t>
                        </m:r>
                      </m:e>
                    </m:acc>
                    <m:r>
                      <a:rPr lang="fr-FR" sz="32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m:rPr>
                        <m:sty m:val="p"/>
                      </m:rPr>
                      <a:rPr lang="fr-FR" sz="3200" b="0" i="0" smtClean="0">
                        <a:latin typeface="Cambria Math"/>
                        <a:ea typeface="Cambria Math"/>
                      </a:rPr>
                      <m:t>B</m:t>
                    </m:r>
                    <m:r>
                      <a:rPr lang="fr-FR" sz="3200" b="0" i="0" smtClean="0">
                        <a:latin typeface="Cambria Math"/>
                      </a:rPr>
                      <m:t>.</m:t>
                    </m:r>
                  </m:oMath>
                </a14:m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2" y="4653136"/>
                <a:ext cx="6336704" cy="585930"/>
              </a:xfrm>
              <a:prstGeom prst="rect">
                <a:avLst/>
              </a:prstGeom>
              <a:blipFill rotWithShape="1">
                <a:blip r:embed="rId2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ne présente que le défaut b.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79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 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39652" y="4653136"/>
                <a:ext cx="6516724" cy="642868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latin typeface="Cambria" panose="02040503050406030204" pitchFamily="18" charset="0"/>
                  </a:rPr>
                  <a:t>L’évènement est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/>
                        <a:ea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fr-FR" sz="3200">
                        <a:latin typeface="Cambria Math"/>
                        <a:ea typeface="Cambria Math"/>
                      </a:rPr>
                      <m:t>A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∩</m:t>
                    </m:r>
                    <m:bar>
                      <m:barPr>
                        <m:pos m:val="top"/>
                        <m:ctrlPr>
                          <a:rPr lang="fr-FR" sz="3200" i="1">
                            <a:latin typeface="Cambria Math"/>
                            <a:ea typeface="Cambria Math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fr-FR" sz="3200" i="0">
                            <a:latin typeface="Cambria Math"/>
                            <a:ea typeface="Cambria Math"/>
                          </a:rPr>
                          <m:t>B</m:t>
                        </m:r>
                      </m:e>
                    </m:ba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)∪(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 </m:t>
                    </m:r>
                    <m:bar>
                      <m:barPr>
                        <m:pos m:val="top"/>
                        <m:ctrlPr>
                          <a:rPr lang="fr-FR" sz="3200" i="1">
                            <a:latin typeface="Cambria Math"/>
                            <a:ea typeface="Cambria Math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fr-FR" sz="3200" i="0">
                            <a:latin typeface="Cambria Math"/>
                            <a:ea typeface="Cambria Math"/>
                          </a:rPr>
                          <m:t>A</m:t>
                        </m:r>
                      </m:e>
                    </m:bar>
                    <m:r>
                      <a:rPr lang="fr-FR" sz="3200" i="1">
                        <a:latin typeface="Cambria Math"/>
                        <a:ea typeface="Cambria Math"/>
                      </a:rPr>
                      <m:t>∩</m:t>
                    </m:r>
                    <m:r>
                      <m:rPr>
                        <m:sty m:val="p"/>
                      </m:rPr>
                      <a:rPr lang="fr-FR" sz="3200" i="0">
                        <a:latin typeface="Cambria Math"/>
                        <a:ea typeface="Cambria Math"/>
                      </a:rPr>
                      <m:t>B</m:t>
                    </m:r>
                    <m:r>
                      <a:rPr lang="fr-FR" sz="3200" i="1">
                        <a:latin typeface="Cambria Math"/>
                        <a:ea typeface="Cambria Math"/>
                      </a:rPr>
                      <m:t>)</m:t>
                    </m:r>
                    <m:r>
                      <a:rPr lang="fr-FR" sz="3200" b="0" i="0" smtClean="0">
                        <a:latin typeface="Cambria Math"/>
                      </a:rPr>
                      <m:t>.</m:t>
                    </m:r>
                  </m:oMath>
                </a14:m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2" y="4653136"/>
                <a:ext cx="6516724" cy="642868"/>
              </a:xfrm>
              <a:prstGeom prst="rect">
                <a:avLst/>
              </a:prstGeom>
              <a:blipFill rotWithShape="1">
                <a:blip r:embed="rId2"/>
                <a:stretch>
                  <a:fillRect l="-1216" t="-3774" b="-292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présente un seul défaut.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17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750" y="476672"/>
            <a:ext cx="8784976" cy="39604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dirty="0" smtClean="0">
                <a:latin typeface="Cambria" panose="02040503050406030204" pitchFamily="18" charset="0"/>
              </a:rPr>
              <a:t>Une machine fabrique des pièces </a:t>
            </a:r>
            <a:r>
              <a:rPr lang="fr-FR" dirty="0" smtClean="0">
                <a:latin typeface="Cambria" panose="02040503050406030204" pitchFamily="18" charset="0"/>
              </a:rPr>
              <a:t>métalliques. Deux </a:t>
            </a:r>
            <a:r>
              <a:rPr lang="fr-FR" dirty="0" smtClean="0">
                <a:latin typeface="Cambria" panose="02040503050406030204" pitchFamily="18" charset="0"/>
              </a:rPr>
              <a:t>défauts notés a et b peuvent être </a:t>
            </a:r>
            <a:r>
              <a:rPr lang="fr-FR" dirty="0" smtClean="0">
                <a:latin typeface="Cambria" panose="02040503050406030204" pitchFamily="18" charset="0"/>
              </a:rPr>
              <a:t>présents </a:t>
            </a:r>
            <a:r>
              <a:rPr lang="fr-FR" dirty="0" smtClean="0">
                <a:latin typeface="Cambria" panose="02040503050406030204" pitchFamily="18" charset="0"/>
              </a:rPr>
              <a:t>dans ces pièces. On tire au hasard une pièce.</a:t>
            </a:r>
          </a:p>
          <a:p>
            <a:pPr marL="0" indent="0" algn="ctr">
              <a:buNone/>
            </a:pPr>
            <a:endParaRPr lang="fr-FR" sz="2000" dirty="0" smtClean="0">
              <a:latin typeface="Cambria" panose="02040503050406030204" pitchFamily="18" charset="0"/>
            </a:endParaRPr>
          </a:p>
          <a:p>
            <a:pPr marL="0" indent="0" algn="ctr">
              <a:buNone/>
            </a:pPr>
            <a:r>
              <a:rPr lang="fr-FR" dirty="0" smtClean="0">
                <a:latin typeface="Cambria" panose="02040503050406030204" pitchFamily="18" charset="0"/>
              </a:rPr>
              <a:t>On considère les évènements suivants :</a:t>
            </a:r>
          </a:p>
          <a:p>
            <a:pPr marL="0" indent="0" algn="ctr">
              <a:buNone/>
            </a:pPr>
            <a:r>
              <a:rPr lang="fr-FR" b="1" dirty="0" smtClean="0">
                <a:latin typeface="Cambria" panose="02040503050406030204" pitchFamily="18" charset="0"/>
              </a:rPr>
              <a:t> A : « la pièce présente le défaut a »</a:t>
            </a:r>
          </a:p>
          <a:p>
            <a:pPr marL="0" indent="0" algn="ctr">
              <a:buNone/>
            </a:pPr>
            <a:r>
              <a:rPr lang="fr-FR" b="1" dirty="0" smtClean="0">
                <a:latin typeface="Cambria" panose="02040503050406030204" pitchFamily="18" charset="0"/>
              </a:rPr>
              <a:t> B : «</a:t>
            </a:r>
            <a:r>
              <a:rPr lang="fr-FR" b="1" dirty="0">
                <a:latin typeface="Cambria" panose="02040503050406030204" pitchFamily="18" charset="0"/>
              </a:rPr>
              <a:t> </a:t>
            </a:r>
            <a:r>
              <a:rPr lang="fr-FR" b="1" dirty="0" smtClean="0">
                <a:latin typeface="Cambria" panose="02040503050406030204" pitchFamily="18" charset="0"/>
              </a:rPr>
              <a:t>la pièce présente le défaut b »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0" y="4653136"/>
                <a:ext cx="9144000" cy="1133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b="1" dirty="0" smtClean="0"/>
                  <a:t> </a:t>
                </a:r>
                <a:r>
                  <a:rPr lang="fr-FR" sz="3200" b="1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À l’aide de</a:t>
                </a:r>
                <a:r>
                  <a:rPr lang="fr-FR" sz="3200" b="1" i="1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 </a:t>
                </a:r>
                <a:r>
                  <a:rPr lang="fr-FR" sz="3200" b="1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A </a:t>
                </a:r>
                <a:r>
                  <a:rPr lang="fr-FR" sz="3200" b="1" i="1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, </a:t>
                </a:r>
                <a:r>
                  <a:rPr lang="fr-FR" sz="3200" b="1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B 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fr-FR" sz="32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barPr>
                      <m:e>
                        <m:r>
                          <a:rPr lang="fr-FR" sz="32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𝐀</m:t>
                        </m:r>
                      </m:e>
                    </m:bar>
                    <m:r>
                      <a:rPr lang="fr-FR" sz="3200" b="1" i="0" smtClean="0">
                        <a:solidFill>
                          <a:srgbClr val="0070C0"/>
                        </a:solidFill>
                        <a:latin typeface="Cambria Math"/>
                      </a:rPr>
                      <m:t> , </m:t>
                    </m:r>
                    <m:bar>
                      <m:barPr>
                        <m:pos m:val="top"/>
                        <m:ctrlPr>
                          <a:rPr lang="fr-FR" sz="32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barPr>
                      <m:e>
                        <m:r>
                          <a:rPr lang="fr-FR" sz="32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𝐁</m:t>
                        </m:r>
                      </m:e>
                    </m:bar>
                  </m:oMath>
                </a14:m>
                <a:r>
                  <a:rPr lang="fr-FR" sz="3200" b="1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 ,</a:t>
                </a:r>
                <a:r>
                  <a:rPr lang="fr-FR" sz="3200" b="1" i="1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1" i="1" dirty="0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∪</m:t>
                    </m:r>
                    <m:r>
                      <a:rPr lang="fr-FR" sz="3200" b="1" i="0" dirty="0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𝐞𝐭</m:t>
                    </m:r>
                    <m:r>
                      <a:rPr lang="fr-FR" sz="3200" b="1" i="1" dirty="0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∩ </m:t>
                    </m:r>
                  </m:oMath>
                </a14:m>
                <a:r>
                  <a:rPr lang="fr-FR" sz="3200" b="1" i="1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, </a:t>
                </a:r>
                <a:r>
                  <a:rPr lang="fr-FR" sz="3200" b="1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traduire les évènements suivants :</a:t>
                </a:r>
                <a:endParaRPr lang="fr-FR" sz="3200" b="1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53136"/>
                <a:ext cx="9144000" cy="1133515"/>
              </a:xfrm>
              <a:prstGeom prst="rect">
                <a:avLst/>
              </a:prstGeom>
              <a:blipFill rotWithShape="1">
                <a:blip r:embed="rId3"/>
                <a:stretch>
                  <a:fillRect t="-3226" b="-1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383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 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39652" y="4653136"/>
                <a:ext cx="6516724" cy="58593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latin typeface="Cambria" panose="02040503050406030204" pitchFamily="18" charset="0"/>
                  </a:rPr>
                  <a:t>L’évènement est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  <a:ea typeface="Cambria Math"/>
                      </a:rPr>
                      <m:t> </m:t>
                    </m:r>
                    <m:acc>
                      <m:accPr>
                        <m:chr m:val="̅"/>
                        <m:ctrlPr>
                          <a:rPr lang="fr-FR" sz="3200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/>
                            <a:ea typeface="Cambria Math"/>
                          </a:rPr>
                          <m:t>A</m:t>
                        </m:r>
                      </m:e>
                    </m:acc>
                    <m:r>
                      <a:rPr lang="fr-FR" sz="3200" i="1" smtClean="0">
                        <a:latin typeface="Cambria Math"/>
                        <a:ea typeface="Cambria Math"/>
                      </a:rPr>
                      <m:t>∪</m:t>
                    </m:r>
                    <m:acc>
                      <m:accPr>
                        <m:chr m:val="̅"/>
                        <m:ctrlPr>
                          <a:rPr lang="fr-FR" sz="3200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/>
                            <a:ea typeface="Cambria Math"/>
                          </a:rPr>
                          <m:t>B</m:t>
                        </m:r>
                      </m:e>
                    </m:acc>
                  </m:oMath>
                </a14:m>
                <a:r>
                  <a:rPr lang="fr-FR" sz="3200" dirty="0" smtClean="0">
                    <a:latin typeface="Cambria" panose="02040503050406030204" pitchFamily="18" charset="0"/>
                  </a:rPr>
                  <a:t> ,</a:t>
                </a:r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2" y="4653136"/>
                <a:ext cx="6516724" cy="585930"/>
              </a:xfrm>
              <a:prstGeom prst="rect">
                <a:avLst/>
              </a:prstGeom>
              <a:blipFill rotWithShape="1">
                <a:blip r:embed="rId2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présente au plus un défaut.</a:t>
            </a:r>
            <a:endParaRPr lang="fr-FR" sz="3200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470666" y="5419083"/>
                <a:ext cx="6485709" cy="58593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>
                    <a:latin typeface="Cambria" panose="02040503050406030204" pitchFamily="18" charset="0"/>
                  </a:rPr>
                  <a:t>o</a:t>
                </a:r>
                <a:r>
                  <a:rPr lang="fr-FR" sz="3200" dirty="0" smtClean="0">
                    <a:latin typeface="Cambria" panose="02040503050406030204" pitchFamily="18" charset="0"/>
                  </a:rPr>
                  <a:t>u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3200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/>
                            <a:ea typeface="Cambria Math"/>
                          </a:rPr>
                          <m:t>A</m:t>
                        </m:r>
                        <m:r>
                          <a:rPr lang="fr-FR" sz="3200" b="0" i="1" smtClean="0"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/>
                            <a:ea typeface="Cambria Math"/>
                          </a:rPr>
                          <m:t>B</m:t>
                        </m:r>
                      </m:e>
                    </m:acc>
                    <m:r>
                      <a:rPr lang="fr-FR" sz="3200" b="0" i="0" smtClean="0">
                        <a:latin typeface="Cambria Math"/>
                      </a:rPr>
                      <m:t>.</m:t>
                    </m:r>
                  </m:oMath>
                </a14:m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0666" y="5419083"/>
                <a:ext cx="6485709" cy="585930"/>
              </a:xfrm>
              <a:prstGeom prst="rect">
                <a:avLst/>
              </a:prstGeom>
              <a:blipFill rotWithShape="1">
                <a:blip r:embed="rId3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449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FIN</a:t>
            </a:r>
            <a:endParaRPr lang="fr-FR" sz="60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41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 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39652" y="4653136"/>
                <a:ext cx="6336704" cy="639662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latin typeface="Cambria" panose="02040503050406030204" pitchFamily="18" charset="0"/>
                  </a:rPr>
                  <a:t>L’évènement est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fr-FR" sz="3200" i="1" smtClean="0">
                            <a:latin typeface="Cambria Math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fr-FR" sz="3200" b="0" i="0" smtClean="0">
                            <a:latin typeface="Cambria Math"/>
                          </a:rPr>
                          <m:t>B</m:t>
                        </m:r>
                      </m:e>
                    </m:bar>
                    <m:r>
                      <a:rPr lang="fr-FR" sz="3200" b="0" i="0" smtClean="0">
                        <a:latin typeface="Cambria Math"/>
                      </a:rPr>
                      <m:t>.</m:t>
                    </m:r>
                  </m:oMath>
                </a14:m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2" y="4653136"/>
                <a:ext cx="6336704" cy="639662"/>
              </a:xfrm>
              <a:prstGeom prst="rect">
                <a:avLst/>
              </a:prstGeom>
              <a:blipFill rotWithShape="1">
                <a:blip r:embed="rId2"/>
                <a:stretch>
                  <a:fillRect t="-3810" b="-304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ne présente pas le défaut b.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487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 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présente les deux défauts.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49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 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ne présente pas le défaut a.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08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 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présente au moins un défaut.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53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 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ne présente que le défaut a. 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9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 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ne présente aucun défaut. 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63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1628800"/>
            <a:ext cx="7344816" cy="1440160"/>
          </a:xfrm>
        </p:spPr>
        <p:txBody>
          <a:bodyPr>
            <a:normAutofit fontScale="3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 : « la pièce présente le défaut a »</a:t>
            </a:r>
          </a:p>
          <a:p>
            <a:r>
              <a:rPr lang="fr-FR" sz="9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B : « la pièce présente le défaut b »</a:t>
            </a:r>
          </a:p>
          <a:p>
            <a:endParaRPr lang="fr-FR" sz="9800" dirty="0" smtClean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350100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Cambria" panose="02040503050406030204" pitchFamily="18" charset="0"/>
              </a:rPr>
              <a:t>La pièce ne présente que le défaut b. </a:t>
            </a:r>
            <a:endParaRPr lang="fr-FR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58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329</Words>
  <Application>Microsoft Office PowerPoint</Application>
  <PresentationFormat>Affichage à l'écran (4:3)</PresentationFormat>
  <Paragraphs>107</Paragraphs>
  <Slides>21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Thème Office</vt:lpstr>
      <vt:lpstr>PROBABILITÉS Série 6</vt:lpstr>
      <vt:lpstr>Présentation PowerPoint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CORRIGÉS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PROBABILITES Série 1</dc:title>
  <dc:creator>deletombe</dc:creator>
  <cp:lastModifiedBy>auderi</cp:lastModifiedBy>
  <cp:revision>47</cp:revision>
  <dcterms:created xsi:type="dcterms:W3CDTF">2015-06-03T15:29:22Z</dcterms:created>
  <dcterms:modified xsi:type="dcterms:W3CDTF">2016-07-04T14:52:31Z</dcterms:modified>
</cp:coreProperties>
</file>