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780" r:id="rId1"/>
  </p:sldMasterIdLst>
  <p:notesMasterIdLst>
    <p:notesMasterId r:id="rId26"/>
  </p:notesMasterIdLst>
  <p:sldIdLst>
    <p:sldId id="432" r:id="rId2"/>
    <p:sldId id="257" r:id="rId3"/>
    <p:sldId id="424" r:id="rId4"/>
    <p:sldId id="381" r:id="rId5"/>
    <p:sldId id="403" r:id="rId6"/>
    <p:sldId id="404" r:id="rId7"/>
    <p:sldId id="401" r:id="rId8"/>
    <p:sldId id="402" r:id="rId9"/>
    <p:sldId id="386" r:id="rId10"/>
    <p:sldId id="405" r:id="rId11"/>
    <p:sldId id="409" r:id="rId12"/>
    <p:sldId id="423" r:id="rId13"/>
    <p:sldId id="285" r:id="rId14"/>
    <p:sldId id="425" r:id="rId15"/>
    <p:sldId id="412" r:id="rId16"/>
    <p:sldId id="413" r:id="rId17"/>
    <p:sldId id="414" r:id="rId18"/>
    <p:sldId id="415" r:id="rId19"/>
    <p:sldId id="421" r:id="rId20"/>
    <p:sldId id="416" r:id="rId21"/>
    <p:sldId id="417" r:id="rId22"/>
    <p:sldId id="428" r:id="rId23"/>
    <p:sldId id="430" r:id="rId24"/>
    <p:sldId id="355" r:id="rId25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A3E"/>
    <a:srgbClr val="C008AA"/>
    <a:srgbClr val="FFCCCC"/>
    <a:srgbClr val="FACD8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344D84-9AFB-497E-A393-DC336BA19D2E}" styleName="Style moyen 3 - Accentuation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2DE63D5-997A-4646-A377-4702673A728D}" styleName="Style léger 2 - Accentuation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C7853C-536D-4A76-A0AE-DD22124D55A5}" styleName="Style à thème 1 - Accentuation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706" autoAdjust="0"/>
  </p:normalViewPr>
  <p:slideViewPr>
    <p:cSldViewPr>
      <p:cViewPr varScale="1">
        <p:scale>
          <a:sx n="69" d="100"/>
          <a:sy n="69" d="100"/>
        </p:scale>
        <p:origin x="-85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B782695-F7A4-426D-B5FF-B1A2D1E31959}" type="datetimeFigureOut">
              <a:rPr lang="fr-FR"/>
              <a:pPr>
                <a:defRPr/>
              </a:pPr>
              <a:t>23/06/2016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fr-FR" noProof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BEEA76E-344C-4CBF-929B-B987C69962E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28676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949D494-3221-4F9F-AA6E-8D4126525EAC}" type="slidenum">
              <a:rPr lang="fr-FR" smtClean="0"/>
              <a:pPr/>
              <a:t>0</a:t>
            </a:fld>
            <a:endParaRPr lang="fr-FR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8D4AC5A-577C-4460-898E-51FA76BE9E78}" type="slidenum">
              <a:rPr lang="fr-FR" smtClean="0"/>
              <a:pPr>
                <a:defRPr/>
              </a:pPr>
              <a:t>10</a:t>
            </a:fld>
            <a:endParaRPr lang="fr-F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184EE49-52D3-49A6-B5FE-62CE7040E323}" type="slidenum">
              <a:rPr lang="fr-FR" smtClean="0"/>
              <a:pPr>
                <a:defRPr/>
              </a:pPr>
              <a:t>11</a:t>
            </a:fld>
            <a:endParaRPr lang="fr-F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7FD8112-2C83-4926-8052-0B6A8C4C5281}" type="slidenum">
              <a:rPr lang="fr-FR" smtClean="0"/>
              <a:pPr>
                <a:defRPr/>
              </a:pPr>
              <a:t>12</a:t>
            </a:fld>
            <a:endParaRPr lang="fr-F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96DCBCB-4C26-493A-887A-87F67D57017B}" type="slidenum">
              <a:rPr lang="fr-FR" smtClean="0"/>
              <a:pPr>
                <a:defRPr/>
              </a:pPr>
              <a:t>14</a:t>
            </a:fld>
            <a:endParaRPr lang="fr-F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7824999-61D4-4C3A-A0B3-7817DB65447A}" type="slidenum">
              <a:rPr lang="fr-FR" smtClean="0"/>
              <a:pPr>
                <a:defRPr/>
              </a:pPr>
              <a:t>15</a:t>
            </a:fld>
            <a:endParaRPr lang="fr-F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1C161C4-7941-4429-B655-50B52E89EE60}" type="slidenum">
              <a:rPr lang="fr-FR" smtClean="0"/>
              <a:pPr>
                <a:defRPr/>
              </a:pPr>
              <a:t>16</a:t>
            </a:fld>
            <a:endParaRPr lang="fr-F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35DEE0B-06E3-4994-8EFD-E2E26892DFF2}" type="slidenum">
              <a:rPr lang="fr-FR" smtClean="0"/>
              <a:pPr>
                <a:defRPr/>
              </a:pPr>
              <a:t>17</a:t>
            </a:fld>
            <a:endParaRPr lang="fr-FR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E6E6D88-C611-4253-8134-9167D10D5CEE}" type="slidenum">
              <a:rPr lang="fr-FR" smtClean="0"/>
              <a:pPr>
                <a:defRPr/>
              </a:pPr>
              <a:t>18</a:t>
            </a:fld>
            <a:endParaRPr lang="fr-FR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CEC0617-F1A8-4571-9A7C-E02C1EB66C5A}" type="slidenum">
              <a:rPr lang="fr-FR" smtClean="0"/>
              <a:pPr>
                <a:defRPr/>
              </a:pPr>
              <a:t>19</a:t>
            </a:fld>
            <a:endParaRPr lang="fr-FR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D6179AD-7908-4202-B020-2348BC0146A8}" type="slidenum">
              <a:rPr lang="fr-FR" smtClean="0"/>
              <a:pPr>
                <a:defRPr/>
              </a:pPr>
              <a:t>20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89D59A9-12D1-420B-A65B-C3319D558AD0}" type="slidenum">
              <a:rPr lang="fr-FR" smtClean="0"/>
              <a:pPr>
                <a:defRPr/>
              </a:pPr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B649B33-3D90-4D59-B43C-3E8B192C7AF8}" type="slidenum">
              <a:rPr lang="fr-FR" smtClean="0">
                <a:solidFill>
                  <a:prstClr val="black"/>
                </a:solidFill>
              </a:rPr>
              <a:pPr>
                <a:defRPr/>
              </a:pPr>
              <a:t>21</a:t>
            </a:fld>
            <a:endParaRPr lang="fr-FR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340849D-94D5-4586-A0D3-D71A7C35C1E1}" type="slidenum">
              <a:rPr lang="fr-FR" smtClean="0">
                <a:solidFill>
                  <a:prstClr val="black"/>
                </a:solidFill>
              </a:rPr>
              <a:pPr>
                <a:defRPr/>
              </a:pPr>
              <a:t>22</a:t>
            </a:fld>
            <a:endParaRPr lang="fr-FR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B1D381B-A304-47BF-BBDA-10C14F42EED8}" type="slidenum">
              <a:rPr lang="fr-FR" smtClean="0"/>
              <a:pPr>
                <a:defRPr/>
              </a:pPr>
              <a:t>23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D9A54FD-30C9-45C9-9F2B-39C995F45654}" type="slidenum">
              <a:rPr lang="fr-FR" smtClean="0"/>
              <a:pPr>
                <a:defRPr/>
              </a:pPr>
              <a:t>3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20EEB66-B94E-4708-9E63-25FD19C35D5D}" type="slidenum">
              <a:rPr lang="fr-FR" smtClean="0"/>
              <a:pPr>
                <a:defRPr/>
              </a:pPr>
              <a:t>4</a:t>
            </a:fld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2B53F0-1A46-4856-84B7-3EF87D87F7F5}" type="slidenum">
              <a:rPr lang="fr-FR" smtClean="0"/>
              <a:pPr>
                <a:defRPr/>
              </a:pPr>
              <a:t>5</a:t>
            </a:fld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4FE4283-5455-4642-9337-4E52FA730586}" type="slidenum">
              <a:rPr lang="fr-FR" smtClean="0"/>
              <a:pPr>
                <a:defRPr/>
              </a:pPr>
              <a:t>6</a:t>
            </a:fld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F35D67E-0EAB-4B89-BD68-CC0D1A4547C5}" type="slidenum">
              <a:rPr lang="fr-FR" smtClean="0"/>
              <a:pPr>
                <a:defRPr/>
              </a:pPr>
              <a:t>7</a:t>
            </a:fld>
            <a:endParaRPr lang="fr-F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10DFAAA-A408-48D7-9D77-7FC394524140}" type="slidenum">
              <a:rPr lang="fr-FR" smtClean="0"/>
              <a:pPr>
                <a:defRPr/>
              </a:pPr>
              <a:t>8</a:t>
            </a:fld>
            <a:endParaRPr lang="fr-F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AB5F9B0-577C-44B9-B044-FB99291DC3B9}" type="slidenum">
              <a:rPr lang="fr-FR" smtClean="0"/>
              <a:pPr>
                <a:defRPr/>
              </a:pPr>
              <a:t>9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9736F3-7F31-4787-9C0B-58D7796A4083}" type="datetime1">
              <a:rPr lang="fr-FR"/>
              <a:pPr>
                <a:defRPr/>
              </a:pPr>
              <a:t>23/06/2016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5B6076-67C9-4227-B6CF-D5A441525AA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3A6AAC-EDA7-4DB2-8678-9419F833669E}" type="datetime1">
              <a:rPr lang="fr-FR"/>
              <a:pPr>
                <a:defRPr/>
              </a:pPr>
              <a:t>23/06/2016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0E45FE-AE0D-4A57-83EB-49962157F23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B333FA-36D1-44F3-99DA-E8FD1C871F48}" type="datetime1">
              <a:rPr lang="fr-FR"/>
              <a:pPr>
                <a:defRPr/>
              </a:pPr>
              <a:t>23/06/2016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5738D7-0484-49B1-A5D2-DF00278E83E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5697EA-19B0-4877-B035-2A5FD9B0870F}" type="datetime1">
              <a:rPr lang="fr-FR"/>
              <a:pPr>
                <a:defRPr/>
              </a:pPr>
              <a:t>23/06/2016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7764A2-3638-498D-89B4-380F76AD6CB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B2532F-3B03-40DA-BEE1-1FE62D57FDEA}" type="datetime1">
              <a:rPr lang="fr-FR"/>
              <a:pPr>
                <a:defRPr/>
              </a:pPr>
              <a:t>23/06/2016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4E5E31-545C-48ED-862F-185E7DB6724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51C87D-04F4-4D6E-A378-A90C9491A2B1}" type="datetime1">
              <a:rPr lang="fr-FR"/>
              <a:pPr>
                <a:defRPr/>
              </a:pPr>
              <a:t>23/06/2016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B4004D-0980-4D13-BB1C-F4D6EA67E18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C4F889-05FB-4640-9E7A-8A4932590462}" type="datetime1">
              <a:rPr lang="fr-FR"/>
              <a:pPr>
                <a:defRPr/>
              </a:pPr>
              <a:t>23/06/2016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007FC1-7585-49F5-B9BD-B191B11FE8C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D65C35-C935-4CD1-800F-CB0230E76F48}" type="datetime1">
              <a:rPr lang="fr-FR"/>
              <a:pPr>
                <a:defRPr/>
              </a:pPr>
              <a:t>23/06/2016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9739A-EC43-4716-9CF5-16F617F1843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3DAB22-B901-4483-96E2-0C18AF6FD718}" type="datetime1">
              <a:rPr lang="fr-FR"/>
              <a:pPr>
                <a:defRPr/>
              </a:pPr>
              <a:t>23/06/2016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2AC4EA-DFE3-45B2-AB3F-603BE198DDE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05198D-55C9-48A6-AC0D-8C422BC1A477}" type="datetime1">
              <a:rPr lang="fr-FR"/>
              <a:pPr>
                <a:defRPr/>
              </a:pPr>
              <a:t>23/06/2016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3C03D5-91EC-4A41-B609-08E43D4AC42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7982C-5B46-46FC-B448-E9E72F2D10C1}" type="datetime1">
              <a:rPr lang="fr-FR"/>
              <a:pPr>
                <a:defRPr/>
              </a:pPr>
              <a:t>23/06/2016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9E6500-988A-4964-ACA2-F848F45ED8F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2C2C2">
            <a:alpha val="30196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F36DD23-2D8A-4360-97B3-B756B38FBEA3}" type="datetime1">
              <a:rPr lang="fr-FR"/>
              <a:pPr>
                <a:defRPr/>
              </a:pPr>
              <a:t>23/06/2016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68D895B-B012-4BC7-8BE7-FCDE7495907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>
    <p:fade thruBlk="1"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 txBox="1">
            <a:spLocks/>
          </p:cNvSpPr>
          <p:nvPr/>
        </p:nvSpPr>
        <p:spPr bwMode="auto">
          <a:xfrm>
            <a:off x="0" y="4032250"/>
            <a:ext cx="9144000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2400" dirty="0">
                <a:latin typeface="Arial" pitchFamily="34" charset="0"/>
                <a:ea typeface="+mj-ea"/>
                <a:cs typeface="Arial" pitchFamily="34" charset="0"/>
              </a:rPr>
              <a:t>Calcul mental et automatismes – IREM de Clermont-Ferrand</a:t>
            </a:r>
          </a:p>
        </p:txBody>
      </p:sp>
      <p:sp>
        <p:nvSpPr>
          <p:cNvPr id="4" name="Rectangle à coins arrondis 3"/>
          <p:cNvSpPr/>
          <p:nvPr/>
        </p:nvSpPr>
        <p:spPr>
          <a:xfrm>
            <a:off x="323528" y="1628775"/>
            <a:ext cx="8460000" cy="2160588"/>
          </a:xfrm>
          <a:prstGeom prst="roundRect">
            <a:avLst/>
          </a:prstGeom>
          <a:solidFill>
            <a:schemeClr val="bg1">
              <a:lumMod val="65000"/>
              <a:alpha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6600" b="1" cap="small" dirty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cs typeface="Arial" pitchFamily="34" charset="0"/>
              </a:rPr>
              <a:t>Échantillonnage </a:t>
            </a:r>
            <a:r>
              <a:rPr lang="fr-FR" sz="6600" b="1" cap="small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cs typeface="Arial" pitchFamily="34" charset="0"/>
              </a:rPr>
              <a:t>Série </a:t>
            </a:r>
            <a:r>
              <a:rPr lang="fr-FR" sz="6600" b="1" cap="small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cs typeface="Arial" pitchFamily="34" charset="0"/>
              </a:rPr>
              <a:t>3</a:t>
            </a:r>
            <a:endParaRPr lang="fr-FR" dirty="0">
              <a:solidFill>
                <a:schemeClr val="accent6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8" name="Titre 1"/>
          <p:cNvSpPr txBox="1">
            <a:spLocks/>
          </p:cNvSpPr>
          <p:nvPr/>
        </p:nvSpPr>
        <p:spPr bwMode="auto">
          <a:xfrm>
            <a:off x="0" y="4292600"/>
            <a:ext cx="9144000" cy="141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fr-FR" sz="3000" b="1" dirty="0">
                <a:solidFill>
                  <a:srgbClr val="7030A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L’équipe de campagne de Madame V a-t-elle raison d’être confiante ?</a:t>
            </a:r>
          </a:p>
        </p:txBody>
      </p:sp>
      <p:sp>
        <p:nvSpPr>
          <p:cNvPr id="7" name="Titre 1"/>
          <p:cNvSpPr txBox="1">
            <a:spLocks/>
          </p:cNvSpPr>
          <p:nvPr/>
        </p:nvSpPr>
        <p:spPr bwMode="auto">
          <a:xfrm>
            <a:off x="0" y="1125538"/>
            <a:ext cx="9144000" cy="331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fr-FR" sz="3000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Lors d’un sondage effectué sur </a:t>
            </a:r>
            <a:r>
              <a:rPr lang="fr-FR" sz="30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752</a:t>
            </a:r>
            <a:r>
              <a:rPr lang="fr-FR" sz="3000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individus, </a:t>
            </a:r>
            <a:r>
              <a:rPr lang="fr-FR" sz="30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53</a:t>
            </a:r>
            <a:r>
              <a:rPr lang="fr-FR" sz="3000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% répondent qu’ils vont voter pour Madame V aux prochaines élections.</a:t>
            </a:r>
          </a:p>
        </p:txBody>
      </p:sp>
      <p:sp>
        <p:nvSpPr>
          <p:cNvPr id="11269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>
                <a:latin typeface="Times New Roman" pitchFamily="18" charset="0"/>
                <a:cs typeface="Times New Roman" pitchFamily="18" charset="0"/>
              </a:rPr>
              <a:t>N°8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7" name="Titre 1"/>
          <p:cNvSpPr txBox="1">
            <a:spLocks/>
          </p:cNvSpPr>
          <p:nvPr/>
        </p:nvSpPr>
        <p:spPr bwMode="auto">
          <a:xfrm>
            <a:off x="0" y="1125538"/>
            <a:ext cx="9144000" cy="331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fr-FR" sz="3000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Lors d’un sondage effectué sur </a:t>
            </a:r>
            <a:r>
              <a:rPr lang="fr-FR" sz="30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1200</a:t>
            </a:r>
            <a:r>
              <a:rPr lang="fr-FR" sz="3000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individus, </a:t>
            </a:r>
            <a:r>
              <a:rPr lang="fr-FR" sz="30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53</a:t>
            </a:r>
            <a:r>
              <a:rPr lang="fr-FR" sz="3000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% répondent qu’ils vont voter pour Monsieur Z aux prochaines élections.</a:t>
            </a:r>
          </a:p>
        </p:txBody>
      </p:sp>
      <p:sp>
        <p:nvSpPr>
          <p:cNvPr id="1229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>
                <a:latin typeface="Times New Roman" pitchFamily="18" charset="0"/>
                <a:cs typeface="Times New Roman" pitchFamily="18" charset="0"/>
              </a:rPr>
              <a:t>N°9</a:t>
            </a:r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0" y="4292600"/>
            <a:ext cx="9144000" cy="141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fr-FR" sz="3000" b="1" dirty="0">
                <a:solidFill>
                  <a:srgbClr val="7030A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Calculer l’intervalle de confiance au seuil de 95 %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fr-FR" sz="3000" b="1" dirty="0">
                <a:solidFill>
                  <a:srgbClr val="7030A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lié à ce sondage.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7" name="Titre 1"/>
          <p:cNvSpPr txBox="1">
            <a:spLocks/>
          </p:cNvSpPr>
          <p:nvPr/>
        </p:nvSpPr>
        <p:spPr bwMode="auto">
          <a:xfrm>
            <a:off x="0" y="1125538"/>
            <a:ext cx="9144000" cy="331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fr-FR" sz="3000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Lors d’un sondage effectué sur </a:t>
            </a:r>
            <a:r>
              <a:rPr lang="fr-FR" sz="30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1200</a:t>
            </a:r>
            <a:r>
              <a:rPr lang="fr-FR" sz="3000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individus, </a:t>
            </a:r>
            <a:r>
              <a:rPr lang="fr-FR" sz="30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53</a:t>
            </a:r>
            <a:r>
              <a:rPr lang="fr-FR" sz="3000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% répondent qu’ils vont voter pour Monsieur Z aux prochaines élections.</a:t>
            </a:r>
          </a:p>
        </p:txBody>
      </p:sp>
      <p:sp>
        <p:nvSpPr>
          <p:cNvPr id="13316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>
                <a:latin typeface="Times New Roman" pitchFamily="18" charset="0"/>
                <a:cs typeface="Times New Roman" pitchFamily="18" charset="0"/>
              </a:rPr>
              <a:t>N°10</a:t>
            </a:r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0" y="4292600"/>
            <a:ext cx="9144000" cy="141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30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L’équipe de campagne de Monsieur Z a-t-elle raison d’être confiante 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14625"/>
            <a:ext cx="91440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8000" cap="small" dirty="0">
                <a:solidFill>
                  <a:schemeClr val="accent5"/>
                </a:solidFill>
                <a:latin typeface="Georgia" pitchFamily="18" charset="0"/>
                <a:cs typeface="Arial" pitchFamily="34" charset="0"/>
              </a:rPr>
              <a:t>Correction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1"/>
          <p:cNvSpPr txBox="1">
            <a:spLocks/>
          </p:cNvSpPr>
          <p:nvPr/>
        </p:nvSpPr>
        <p:spPr bwMode="auto">
          <a:xfrm>
            <a:off x="0" y="2781300"/>
            <a:ext cx="9144000" cy="141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3000" b="1" dirty="0">
                <a:solidFill>
                  <a:srgbClr val="008A3E"/>
                </a:solidFill>
                <a:latin typeface="Times New Roman" pitchFamily="18" charset="0"/>
                <a:cs typeface="Times New Roman" pitchFamily="18" charset="0"/>
              </a:rPr>
              <a:t>L’intervalle de fluctuation au seuil de 95 % est :</a:t>
            </a:r>
          </a:p>
          <a:p>
            <a:pPr algn="ctr">
              <a:spcBef>
                <a:spcPts val="1800"/>
              </a:spcBef>
            </a:pPr>
            <a:r>
              <a:rPr lang="fr-FR" sz="3000" b="1" dirty="0">
                <a:solidFill>
                  <a:srgbClr val="008A3E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fr-FR" sz="3200" b="1" dirty="0"/>
              <a:t> </a:t>
            </a:r>
            <a:endParaRPr lang="fr-FR" sz="3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3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66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N°1</a:t>
            </a:r>
          </a:p>
        </p:txBody>
      </p:sp>
      <p:sp>
        <p:nvSpPr>
          <p:cNvPr id="15364" name="Titre 1"/>
          <p:cNvSpPr txBox="1">
            <a:spLocks/>
          </p:cNvSpPr>
          <p:nvPr/>
        </p:nvSpPr>
        <p:spPr bwMode="auto">
          <a:xfrm>
            <a:off x="0" y="908050"/>
            <a:ext cx="9144000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30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On considère l’intervalle de fluctuation au seuil de 95% :</a:t>
            </a:r>
          </a:p>
          <a:p>
            <a:pPr algn="ctr"/>
            <a:r>
              <a:rPr lang="fr-FR" sz="3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[0,55 ; 0,65]</a:t>
            </a:r>
            <a:r>
              <a:rPr lang="fr-FR" sz="30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6" name="Titre 1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-13648" y="4464496"/>
            <a:ext cx="9144000" cy="1412776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fr-FR">
                <a:noFill/>
              </a:rPr>
              <a:t> </a:t>
            </a:r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32138" y="3406775"/>
            <a:ext cx="2838450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0" name="Titre 1"/>
          <p:cNvSpPr txBox="1">
            <a:spLocks/>
          </p:cNvSpPr>
          <p:nvPr/>
        </p:nvSpPr>
        <p:spPr bwMode="auto">
          <a:xfrm>
            <a:off x="0" y="4679950"/>
            <a:ext cx="9144000" cy="141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3000" b="1">
                <a:solidFill>
                  <a:srgbClr val="008A3E"/>
                </a:solidFill>
                <a:latin typeface="Times New Roman" pitchFamily="18" charset="0"/>
                <a:cs typeface="Times New Roman" pitchFamily="18" charset="0"/>
              </a:rPr>
              <a:t>Ici, l’intervalle de fluctuation au seuil de 95 % </a:t>
            </a:r>
          </a:p>
          <a:p>
            <a:pPr algn="ctr"/>
            <a:r>
              <a:rPr lang="fr-FR" sz="3000" b="1">
                <a:solidFill>
                  <a:srgbClr val="008A3E"/>
                </a:solidFill>
                <a:latin typeface="Times New Roman" pitchFamily="18" charset="0"/>
                <a:cs typeface="Times New Roman" pitchFamily="18" charset="0"/>
              </a:rPr>
              <a:t>pour le numéro « 3 » est [0,15 ; 0,35].</a:t>
            </a:r>
            <a:endParaRPr lang="fr-FR" sz="3000" b="1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8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>
                <a:latin typeface="Times New Roman" pitchFamily="18" charset="0"/>
                <a:cs typeface="Times New Roman" pitchFamily="18" charset="0"/>
              </a:rPr>
              <a:t>N°2</a:t>
            </a:r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0" y="692150"/>
            <a:ext cx="9144000" cy="237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fr-FR" sz="3000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On lance </a:t>
            </a:r>
            <a:r>
              <a:rPr lang="fr-FR" sz="30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100</a:t>
            </a:r>
            <a:r>
              <a:rPr lang="fr-FR" sz="3000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fois un dé à </a:t>
            </a:r>
            <a:r>
              <a:rPr lang="fr-FR" sz="30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4</a:t>
            </a:r>
            <a:r>
              <a:rPr lang="fr-FR" sz="3000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faces numérotées de </a:t>
            </a:r>
            <a:r>
              <a:rPr lang="fr-FR" sz="30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1</a:t>
            </a:r>
            <a:r>
              <a:rPr lang="fr-FR" sz="3000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à </a:t>
            </a:r>
            <a:r>
              <a:rPr lang="fr-FR" sz="30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4</a:t>
            </a:r>
            <a:r>
              <a:rPr lang="fr-FR" sz="3000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fr-FR" sz="3000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et on obtient </a:t>
            </a:r>
            <a:r>
              <a:rPr lang="fr-FR" sz="30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18 </a:t>
            </a:r>
            <a:r>
              <a:rPr lang="fr-FR" sz="3000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fois le numéro « </a:t>
            </a:r>
            <a:r>
              <a:rPr lang="fr-FR" sz="30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3</a:t>
            </a:r>
            <a:r>
              <a:rPr lang="fr-FR" sz="3000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 ».</a:t>
            </a:r>
          </a:p>
        </p:txBody>
      </p:sp>
      <p:sp>
        <p:nvSpPr>
          <p:cNvPr id="7" name="Titre 1"/>
          <p:cNvSpPr txBox="1">
            <a:spLocks/>
          </p:cNvSpPr>
          <p:nvPr/>
        </p:nvSpPr>
        <p:spPr bwMode="auto">
          <a:xfrm>
            <a:off x="0" y="2781300"/>
            <a:ext cx="9144000" cy="141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3000" b="1">
                <a:solidFill>
                  <a:srgbClr val="008A3E"/>
                </a:solidFill>
                <a:latin typeface="Times New Roman" pitchFamily="18" charset="0"/>
                <a:cs typeface="Times New Roman" pitchFamily="18" charset="0"/>
              </a:rPr>
              <a:t>L’intervalle de fluctuation au seuil de 95 % est :</a:t>
            </a:r>
          </a:p>
          <a:p>
            <a:pPr algn="ctr">
              <a:spcBef>
                <a:spcPts val="1800"/>
              </a:spcBef>
            </a:pPr>
            <a:r>
              <a:rPr lang="fr-FR" sz="3000" b="1">
                <a:solidFill>
                  <a:srgbClr val="008A3E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fr-FR" sz="3200" b="1"/>
              <a:t> </a:t>
            </a:r>
            <a:endParaRPr lang="fr-FR" sz="3000" b="1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9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639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639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32138" y="3406775"/>
            <a:ext cx="2838450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9" name="Titre 1"/>
          <p:cNvSpPr txBox="1">
            <a:spLocks/>
          </p:cNvSpPr>
          <p:nvPr/>
        </p:nvSpPr>
        <p:spPr bwMode="auto">
          <a:xfrm>
            <a:off x="0" y="1125538"/>
            <a:ext cx="9144000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fr-FR" sz="3000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On lance </a:t>
            </a:r>
            <a:r>
              <a:rPr lang="fr-FR" sz="30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100</a:t>
            </a:r>
            <a:r>
              <a:rPr lang="fr-FR" sz="3000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fois un dé à </a:t>
            </a:r>
            <a:r>
              <a:rPr lang="fr-FR" sz="30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4</a:t>
            </a:r>
            <a:r>
              <a:rPr lang="fr-FR" sz="3000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faces et on obtient  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fr-FR" sz="30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18</a:t>
            </a:r>
            <a:r>
              <a:rPr lang="fr-FR" sz="3000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fois le numéro « </a:t>
            </a:r>
            <a:r>
              <a:rPr lang="fr-FR" sz="30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3</a:t>
            </a:r>
            <a:r>
              <a:rPr lang="fr-FR" sz="3000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 ».</a:t>
            </a:r>
          </a:p>
        </p:txBody>
      </p:sp>
      <p:sp>
        <p:nvSpPr>
          <p:cNvPr id="10" name="Titre 1"/>
          <p:cNvSpPr txBox="1">
            <a:spLocks/>
          </p:cNvSpPr>
          <p:nvPr/>
        </p:nvSpPr>
        <p:spPr bwMode="auto">
          <a:xfrm>
            <a:off x="0" y="3960813"/>
            <a:ext cx="9144000" cy="141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3000" b="1">
                <a:solidFill>
                  <a:srgbClr val="008A3E"/>
                </a:solidFill>
                <a:latin typeface="Times New Roman" pitchFamily="18" charset="0"/>
                <a:cs typeface="Times New Roman" pitchFamily="18" charset="0"/>
              </a:rPr>
              <a:t>Comme </a:t>
            </a:r>
            <a:r>
              <a:rPr lang="fr-FR" sz="3000" b="1" i="1">
                <a:solidFill>
                  <a:srgbClr val="008A3E"/>
                </a:solidFill>
                <a:latin typeface="Times New Roman" pitchFamily="18" charset="0"/>
                <a:cs typeface="Times New Roman" pitchFamily="18" charset="0"/>
              </a:rPr>
              <a:t>f = </a:t>
            </a:r>
            <a:r>
              <a:rPr lang="fr-FR" sz="3000" b="1">
                <a:solidFill>
                  <a:srgbClr val="008A3E"/>
                </a:solidFill>
                <a:latin typeface="Times New Roman" pitchFamily="18" charset="0"/>
                <a:cs typeface="Times New Roman" pitchFamily="18" charset="0"/>
              </a:rPr>
              <a:t>0,18 </a:t>
            </a:r>
            <a:r>
              <a:rPr lang="fr-FR" sz="3000" b="1">
                <a:solidFill>
                  <a:srgbClr val="008A3E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∈</a:t>
            </a:r>
            <a:r>
              <a:rPr lang="fr-FR" sz="3000" b="1">
                <a:solidFill>
                  <a:srgbClr val="008A3E"/>
                </a:solidFill>
                <a:latin typeface="Times New Roman" pitchFamily="18" charset="0"/>
                <a:cs typeface="Times New Roman" pitchFamily="18" charset="0"/>
              </a:rPr>
              <a:t> [0,15 ; 0,35], alors on peut penser </a:t>
            </a:r>
          </a:p>
          <a:p>
            <a:pPr algn="ctr"/>
            <a:r>
              <a:rPr lang="fr-FR" sz="3000" b="1">
                <a:solidFill>
                  <a:srgbClr val="008A3E"/>
                </a:solidFill>
                <a:latin typeface="Times New Roman" pitchFamily="18" charset="0"/>
                <a:cs typeface="Times New Roman" pitchFamily="18" charset="0"/>
              </a:rPr>
              <a:t>que ce dé n’est pas truqué.</a:t>
            </a:r>
          </a:p>
        </p:txBody>
      </p:sp>
      <p:sp>
        <p:nvSpPr>
          <p:cNvPr id="17413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>
                <a:latin typeface="Times New Roman" pitchFamily="18" charset="0"/>
                <a:cs typeface="Times New Roman" pitchFamily="18" charset="0"/>
              </a:rPr>
              <a:t>N°3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9" name="Titre 1"/>
          <p:cNvSpPr txBox="1">
            <a:spLocks/>
          </p:cNvSpPr>
          <p:nvPr/>
        </p:nvSpPr>
        <p:spPr bwMode="auto">
          <a:xfrm>
            <a:off x="0" y="1125538"/>
            <a:ext cx="9144000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fr-FR" sz="3000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On relance </a:t>
            </a:r>
            <a:r>
              <a:rPr lang="fr-FR" sz="30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100</a:t>
            </a:r>
            <a:r>
              <a:rPr lang="fr-FR" sz="3000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fois ce dé à </a:t>
            </a:r>
            <a:r>
              <a:rPr lang="fr-FR" sz="30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4</a:t>
            </a:r>
            <a:r>
              <a:rPr lang="fr-FR" sz="3000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faces et on obtient  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fr-FR" sz="30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32</a:t>
            </a:r>
            <a:r>
              <a:rPr lang="fr-FR" sz="3000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fois le numéro « </a:t>
            </a:r>
            <a:r>
              <a:rPr lang="fr-FR" sz="30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3</a:t>
            </a:r>
            <a:r>
              <a:rPr lang="fr-FR" sz="3000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 ».</a:t>
            </a:r>
          </a:p>
        </p:txBody>
      </p:sp>
      <p:sp>
        <p:nvSpPr>
          <p:cNvPr id="10" name="Titre 1"/>
          <p:cNvSpPr txBox="1">
            <a:spLocks/>
          </p:cNvSpPr>
          <p:nvPr/>
        </p:nvSpPr>
        <p:spPr bwMode="auto">
          <a:xfrm>
            <a:off x="0" y="3960813"/>
            <a:ext cx="9144000" cy="141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3000" b="1">
                <a:solidFill>
                  <a:srgbClr val="008A3E"/>
                </a:solidFill>
                <a:latin typeface="Times New Roman" pitchFamily="18" charset="0"/>
                <a:cs typeface="Times New Roman" pitchFamily="18" charset="0"/>
              </a:rPr>
              <a:t>Comme </a:t>
            </a:r>
            <a:r>
              <a:rPr lang="fr-FR" sz="3000" b="1" i="1">
                <a:solidFill>
                  <a:srgbClr val="008A3E"/>
                </a:solidFill>
                <a:latin typeface="Times New Roman" pitchFamily="18" charset="0"/>
                <a:cs typeface="Times New Roman" pitchFamily="18" charset="0"/>
              </a:rPr>
              <a:t>f = </a:t>
            </a:r>
            <a:r>
              <a:rPr lang="fr-FR" sz="3000" b="1">
                <a:solidFill>
                  <a:srgbClr val="008A3E"/>
                </a:solidFill>
                <a:latin typeface="Times New Roman" pitchFamily="18" charset="0"/>
                <a:cs typeface="Times New Roman" pitchFamily="18" charset="0"/>
              </a:rPr>
              <a:t>0,32 </a:t>
            </a:r>
            <a:r>
              <a:rPr lang="fr-FR" sz="3000" b="1">
                <a:solidFill>
                  <a:srgbClr val="008A3E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∈</a:t>
            </a:r>
            <a:r>
              <a:rPr lang="fr-FR" sz="3000" b="1">
                <a:solidFill>
                  <a:srgbClr val="008A3E"/>
                </a:solidFill>
                <a:latin typeface="Times New Roman" pitchFamily="18" charset="0"/>
                <a:cs typeface="Times New Roman" pitchFamily="18" charset="0"/>
              </a:rPr>
              <a:t> [0,15 ; 0,35], alors on peut toujours penser que ce dé n’est pas truqué.</a:t>
            </a:r>
          </a:p>
        </p:txBody>
      </p:sp>
      <p:sp>
        <p:nvSpPr>
          <p:cNvPr id="18437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>
                <a:latin typeface="Times New Roman" pitchFamily="18" charset="0"/>
                <a:cs typeface="Times New Roman" pitchFamily="18" charset="0"/>
              </a:rPr>
              <a:t>N°4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/>
          <p:cNvSpPr txBox="1">
            <a:spLocks/>
          </p:cNvSpPr>
          <p:nvPr/>
        </p:nvSpPr>
        <p:spPr bwMode="auto">
          <a:xfrm>
            <a:off x="0" y="1196975"/>
            <a:ext cx="9144000" cy="367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fr-FR" sz="3000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La répartition des groupes sanguins dans le monde est donnée dans le tableau ci-dessous : </a:t>
            </a:r>
          </a:p>
          <a:p>
            <a:pPr algn="ctr" fontAlgn="auto">
              <a:spcAft>
                <a:spcPts val="0"/>
              </a:spcAft>
              <a:defRPr/>
            </a:pPr>
            <a:endParaRPr lang="fr-FR" sz="3000" dirty="0">
              <a:solidFill>
                <a:srgbClr val="00206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fr-FR" sz="3000" dirty="0">
              <a:solidFill>
                <a:srgbClr val="00206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fr-FR" sz="3000" dirty="0">
              <a:solidFill>
                <a:srgbClr val="00206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fr-FR" sz="3000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Dans un groupe de </a:t>
            </a:r>
            <a:r>
              <a:rPr lang="fr-FR" sz="30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400</a:t>
            </a:r>
            <a:r>
              <a:rPr lang="fr-FR" sz="3000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personnes,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fr-FR" sz="3000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on relève </a:t>
            </a:r>
            <a:r>
              <a:rPr lang="fr-FR" sz="30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168</a:t>
            </a:r>
            <a:r>
              <a:rPr lang="fr-FR" sz="3000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individus du groupe A.</a:t>
            </a:r>
            <a:endParaRPr lang="fr-FR" sz="2000" dirty="0">
              <a:solidFill>
                <a:srgbClr val="00206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8" name="Titre 1"/>
          <p:cNvSpPr txBox="1">
            <a:spLocks/>
          </p:cNvSpPr>
          <p:nvPr/>
        </p:nvSpPr>
        <p:spPr bwMode="auto">
          <a:xfrm>
            <a:off x="0" y="4868863"/>
            <a:ext cx="9144000" cy="141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3000" b="1">
                <a:solidFill>
                  <a:srgbClr val="008A3E"/>
                </a:solidFill>
                <a:latin typeface="Times New Roman" pitchFamily="18" charset="0"/>
                <a:cs typeface="Times New Roman" pitchFamily="18" charset="0"/>
              </a:rPr>
              <a:t>L’intervalle de fluctuation au seuil de 95 % pour le groupe sanguin « A » est [0,35 ; 0,45].</a:t>
            </a:r>
          </a:p>
        </p:txBody>
      </p:sp>
      <p:graphicFrame>
        <p:nvGraphicFramePr>
          <p:cNvPr id="11" name="Tableau 10"/>
          <p:cNvGraphicFramePr>
            <a:graphicFrameLocks noGrp="1"/>
          </p:cNvGraphicFramePr>
          <p:nvPr/>
        </p:nvGraphicFramePr>
        <p:xfrm>
          <a:off x="467544" y="2492896"/>
          <a:ext cx="8352928" cy="1119120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3600400"/>
                <a:gridCol w="1188132"/>
                <a:gridCol w="1188132"/>
                <a:gridCol w="1188132"/>
                <a:gridCol w="1188132"/>
              </a:tblGrid>
              <a:tr h="579120">
                <a:tc>
                  <a:txBody>
                    <a:bodyPr/>
                    <a:lstStyle/>
                    <a:p>
                      <a:r>
                        <a:rPr lang="fr-FR" sz="2800" dirty="0"/>
                        <a:t>Groupes sanguins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dirty="0"/>
                        <a:t>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dirty="0"/>
                        <a:t>AB</a:t>
                      </a:r>
                    </a:p>
                  </a:txBody>
                  <a:tcPr/>
                </a:tc>
              </a:tr>
              <a:tr h="540000">
                <a:tc>
                  <a:txBody>
                    <a:bodyPr/>
                    <a:lstStyle/>
                    <a:p>
                      <a:r>
                        <a:rPr lang="fr-FR" sz="2800" dirty="0"/>
                        <a:t>Répartition en 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b="1" dirty="0"/>
                        <a:t>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b="1" dirty="0"/>
                        <a:t>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b="1" dirty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b="1" dirty="0"/>
                        <a:t>4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946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>
                <a:latin typeface="Times New Roman" pitchFamily="18" charset="0"/>
                <a:cs typeface="Times New Roman" pitchFamily="18" charset="0"/>
              </a:rPr>
              <a:t>N°5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 txBox="1">
            <a:spLocks/>
          </p:cNvSpPr>
          <p:nvPr/>
        </p:nvSpPr>
        <p:spPr bwMode="auto">
          <a:xfrm>
            <a:off x="0" y="1196975"/>
            <a:ext cx="9144000" cy="367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fr-FR" sz="3000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La répartition des groupes sanguins dans le monde est donnée dans le tableau ci-dessous : </a:t>
            </a:r>
          </a:p>
          <a:p>
            <a:pPr algn="ctr" fontAlgn="auto">
              <a:spcAft>
                <a:spcPts val="0"/>
              </a:spcAft>
              <a:defRPr/>
            </a:pPr>
            <a:endParaRPr lang="fr-FR" sz="3000" dirty="0">
              <a:solidFill>
                <a:srgbClr val="00206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fr-FR" sz="3000" dirty="0">
              <a:solidFill>
                <a:srgbClr val="00206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fr-FR" sz="3000" dirty="0">
              <a:solidFill>
                <a:srgbClr val="00206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fr-FR" sz="3000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Dans un groupe de </a:t>
            </a:r>
            <a:r>
              <a:rPr lang="fr-FR" sz="30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400</a:t>
            </a:r>
            <a:r>
              <a:rPr lang="fr-FR" sz="3000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personnes,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fr-FR" sz="3000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on relève </a:t>
            </a:r>
            <a:r>
              <a:rPr lang="fr-FR" sz="30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168</a:t>
            </a:r>
            <a:r>
              <a:rPr lang="fr-FR" sz="3000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individus du groupe A.</a:t>
            </a:r>
            <a:endParaRPr lang="fr-FR" sz="2000" dirty="0">
              <a:solidFill>
                <a:srgbClr val="00206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20484" name="Rectangle 3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graphicFrame>
        <p:nvGraphicFramePr>
          <p:cNvPr id="12" name="Tableau 11"/>
          <p:cNvGraphicFramePr>
            <a:graphicFrameLocks noGrp="1"/>
          </p:cNvGraphicFramePr>
          <p:nvPr/>
        </p:nvGraphicFramePr>
        <p:xfrm>
          <a:off x="467544" y="2492896"/>
          <a:ext cx="8352928" cy="1119120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3600400"/>
                <a:gridCol w="1188132"/>
                <a:gridCol w="1188132"/>
                <a:gridCol w="1188132"/>
                <a:gridCol w="1188132"/>
              </a:tblGrid>
              <a:tr h="579120">
                <a:tc>
                  <a:txBody>
                    <a:bodyPr/>
                    <a:lstStyle/>
                    <a:p>
                      <a:r>
                        <a:rPr lang="fr-FR" sz="2800" dirty="0"/>
                        <a:t>Groupes sanguins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dirty="0"/>
                        <a:t>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dirty="0"/>
                        <a:t>AB</a:t>
                      </a:r>
                    </a:p>
                  </a:txBody>
                  <a:tcPr/>
                </a:tc>
              </a:tr>
              <a:tr h="540000">
                <a:tc>
                  <a:txBody>
                    <a:bodyPr/>
                    <a:lstStyle/>
                    <a:p>
                      <a:r>
                        <a:rPr lang="fr-FR" sz="2800" dirty="0"/>
                        <a:t>Répartition en 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b="1" dirty="0"/>
                        <a:t>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b="1" dirty="0"/>
                        <a:t>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b="1" dirty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b="1" dirty="0"/>
                        <a:t>4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0486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>
                <a:latin typeface="Times New Roman" pitchFamily="18" charset="0"/>
                <a:cs typeface="Times New Roman" pitchFamily="18" charset="0"/>
              </a:rPr>
              <a:t>N°6</a:t>
            </a:r>
          </a:p>
        </p:txBody>
      </p:sp>
      <p:sp>
        <p:nvSpPr>
          <p:cNvPr id="2048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3" name="Titre 1"/>
          <p:cNvSpPr txBox="1">
            <a:spLocks/>
          </p:cNvSpPr>
          <p:nvPr/>
        </p:nvSpPr>
        <p:spPr bwMode="auto">
          <a:xfrm>
            <a:off x="0" y="5040560"/>
            <a:ext cx="9144000" cy="1412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lvl="0" algn="ctr" fontAlgn="auto">
              <a:lnSpc>
                <a:spcPct val="130000"/>
              </a:lnSpc>
              <a:spcAft>
                <a:spcPts val="0"/>
              </a:spcAft>
              <a:defRPr/>
            </a:pPr>
            <a:r>
              <a:rPr lang="fr-FR" sz="3000" b="1" dirty="0">
                <a:solidFill>
                  <a:srgbClr val="008A3E"/>
                </a:solidFill>
                <a:latin typeface="Times New Roman" pitchFamily="18" charset="0"/>
                <a:cs typeface="Times New Roman" pitchFamily="18" charset="0"/>
              </a:rPr>
              <a:t>Comme </a:t>
            </a:r>
            <a:r>
              <a:rPr lang="fr-FR" sz="3000" b="1" i="1" dirty="0">
                <a:solidFill>
                  <a:srgbClr val="008A3E"/>
                </a:solidFill>
                <a:latin typeface="Times New Roman" pitchFamily="18" charset="0"/>
                <a:cs typeface="Times New Roman" pitchFamily="18" charset="0"/>
              </a:rPr>
              <a:t>f </a:t>
            </a:r>
            <a:r>
              <a:rPr lang="fr-FR" sz="3000" b="1" i="1" dirty="0">
                <a:solidFill>
                  <a:srgbClr val="008A3E"/>
                </a:solidFill>
                <a:latin typeface="Times New Roman" pitchFamily="18" charset="0"/>
                <a:cs typeface="Times New Roman" pitchFamily="18" charset="0"/>
              </a:rPr>
              <a:t>=               </a:t>
            </a:r>
            <a:r>
              <a:rPr lang="fr-FR" sz="3000" b="1" dirty="0">
                <a:solidFill>
                  <a:srgbClr val="008A3E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fr-FR" sz="3000" b="1" dirty="0">
                <a:solidFill>
                  <a:srgbClr val="008A3E"/>
                </a:solidFill>
                <a:latin typeface="Cambria Math"/>
                <a:ea typeface="Cambria Math"/>
                <a:cs typeface="Times New Roman" pitchFamily="18" charset="0"/>
              </a:rPr>
              <a:t>∈ </a:t>
            </a:r>
            <a:r>
              <a:rPr lang="fr-FR" sz="3000" b="1" dirty="0">
                <a:solidFill>
                  <a:srgbClr val="008A3E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fr-FR" sz="3000" b="1" dirty="0">
                <a:solidFill>
                  <a:srgbClr val="008A3E"/>
                </a:solidFill>
                <a:latin typeface="Times New Roman" pitchFamily="18" charset="0"/>
                <a:cs typeface="Times New Roman" pitchFamily="18" charset="0"/>
              </a:rPr>
              <a:t>0,35 </a:t>
            </a:r>
            <a:r>
              <a:rPr lang="fr-FR" sz="3000" b="1" dirty="0">
                <a:solidFill>
                  <a:srgbClr val="008A3E"/>
                </a:solidFill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fr-FR" sz="3000" b="1" dirty="0">
                <a:solidFill>
                  <a:srgbClr val="008A3E"/>
                </a:solidFill>
                <a:latin typeface="Times New Roman" pitchFamily="18" charset="0"/>
                <a:cs typeface="Times New Roman" pitchFamily="18" charset="0"/>
              </a:rPr>
              <a:t>0,45], </a:t>
            </a:r>
            <a:r>
              <a:rPr lang="fr-FR" sz="3000" b="1" dirty="0">
                <a:solidFill>
                  <a:srgbClr val="008A3E"/>
                </a:solidFill>
                <a:latin typeface="Times New Roman" pitchFamily="18" charset="0"/>
                <a:cs typeface="Times New Roman" pitchFamily="18" charset="0"/>
              </a:rPr>
              <a:t>alors on peut estimer que l’échantillon est conforme à la répartition mondiale du groupe « A ».</a:t>
            </a:r>
          </a:p>
        </p:txBody>
      </p:sp>
      <p:sp>
        <p:nvSpPr>
          <p:cNvPr id="20489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490" name="Rectangle 10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492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493" name="Rectangle 13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495" name="Rectangle 1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20494" name="Picture 1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67744" y="4725144"/>
            <a:ext cx="1952625" cy="800100"/>
          </a:xfrm>
          <a:prstGeom prst="rect">
            <a:avLst/>
          </a:prstGeom>
          <a:noFill/>
        </p:spPr>
      </p:pic>
      <p:sp>
        <p:nvSpPr>
          <p:cNvPr id="20496" name="Rectangle 16"/>
          <p:cNvSpPr>
            <a:spLocks noChangeArrowheads="1"/>
          </p:cNvSpPr>
          <p:nvPr/>
        </p:nvSpPr>
        <p:spPr bwMode="auto">
          <a:xfrm>
            <a:off x="0" y="12573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8000" dirty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cs typeface="Arial" pitchFamily="34" charset="0"/>
              </a:rPr>
              <a:t>Répondre aux questions. </a:t>
            </a:r>
            <a:br>
              <a:rPr lang="fr-FR" sz="8000" dirty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cs typeface="Arial" pitchFamily="34" charset="0"/>
              </a:rPr>
            </a:br>
            <a:r>
              <a:rPr lang="fr-FR" sz="4000" dirty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cs typeface="Arial" pitchFamily="34" charset="0"/>
              </a:rPr>
              <a:t/>
            </a:r>
            <a:br>
              <a:rPr lang="fr-FR" sz="4000" dirty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cs typeface="Arial" pitchFamily="34" charset="0"/>
              </a:rPr>
            </a:br>
            <a:r>
              <a:rPr lang="fr-FR" sz="4000" i="1" dirty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cs typeface="Arial" pitchFamily="34" charset="0"/>
              </a:rPr>
              <a:t>La calculatrice est autorisée.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3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8" name="Titre 1"/>
          <p:cNvSpPr txBox="1">
            <a:spLocks/>
          </p:cNvSpPr>
          <p:nvPr/>
        </p:nvSpPr>
        <p:spPr bwMode="auto">
          <a:xfrm>
            <a:off x="0" y="4581525"/>
            <a:ext cx="9144000" cy="141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fr-FR" sz="3000" b="1" dirty="0">
                <a:solidFill>
                  <a:srgbClr val="008A3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Ici, l’intervalle de confiance au seuil de 95 %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fr-FR" sz="3000" b="1" dirty="0">
                <a:solidFill>
                  <a:srgbClr val="008A3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lié à ce sondage est [0,493 ; 0,567].</a:t>
            </a:r>
          </a:p>
        </p:txBody>
      </p:sp>
      <p:sp>
        <p:nvSpPr>
          <p:cNvPr id="9" name="Titre 1"/>
          <p:cNvSpPr txBox="1">
            <a:spLocks/>
          </p:cNvSpPr>
          <p:nvPr/>
        </p:nvSpPr>
        <p:spPr bwMode="auto">
          <a:xfrm>
            <a:off x="0" y="1125538"/>
            <a:ext cx="9144000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fr-FR" sz="3000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Lors d’un sondage effectué sur </a:t>
            </a:r>
            <a:r>
              <a:rPr lang="fr-FR" sz="30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752</a:t>
            </a:r>
            <a:r>
              <a:rPr lang="fr-FR" sz="3000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individus, </a:t>
            </a:r>
            <a:r>
              <a:rPr lang="fr-FR" sz="30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53</a:t>
            </a:r>
            <a:r>
              <a:rPr lang="fr-FR" sz="3000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% répondent qu’ils vont voter pour Madame V aux prochaines élections.</a:t>
            </a:r>
          </a:p>
        </p:txBody>
      </p:sp>
      <p:sp>
        <p:nvSpPr>
          <p:cNvPr id="21509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>
                <a:latin typeface="Times New Roman" pitchFamily="18" charset="0"/>
                <a:cs typeface="Times New Roman" pitchFamily="18" charset="0"/>
              </a:rPr>
              <a:t>N°7</a:t>
            </a:r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0" y="3168650"/>
            <a:ext cx="9144000" cy="141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3000" b="1">
                <a:solidFill>
                  <a:srgbClr val="008A3E"/>
                </a:solidFill>
                <a:latin typeface="Times New Roman" pitchFamily="18" charset="0"/>
                <a:cs typeface="Times New Roman" pitchFamily="18" charset="0"/>
              </a:rPr>
              <a:t>L’intervalle de confiance au seuil de 95 % est :</a:t>
            </a:r>
          </a:p>
          <a:p>
            <a:pPr algn="ctr">
              <a:spcBef>
                <a:spcPts val="1800"/>
              </a:spcBef>
            </a:pPr>
            <a:r>
              <a:rPr lang="fr-FR" sz="3000" b="1">
                <a:solidFill>
                  <a:srgbClr val="008A3E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fr-FR" sz="3200" b="1"/>
              <a:t> </a:t>
            </a:r>
            <a:endParaRPr lang="fr-FR" sz="3000" b="1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1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pic>
        <p:nvPicPr>
          <p:cNvPr id="14337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03575" y="3716338"/>
            <a:ext cx="2790825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8" name="Titre 1"/>
          <p:cNvSpPr txBox="1">
            <a:spLocks/>
          </p:cNvSpPr>
          <p:nvPr/>
        </p:nvSpPr>
        <p:spPr bwMode="auto">
          <a:xfrm>
            <a:off x="0" y="4508500"/>
            <a:ext cx="9144000" cy="141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3000" b="1" dirty="0">
                <a:solidFill>
                  <a:srgbClr val="008A3E"/>
                </a:solidFill>
                <a:latin typeface="Times New Roman" pitchFamily="18" charset="0"/>
                <a:cs typeface="Times New Roman" pitchFamily="18" charset="0"/>
              </a:rPr>
              <a:t>Comme la borne inférieure de l’intervalle est</a:t>
            </a:r>
          </a:p>
          <a:p>
            <a:pPr algn="ctr"/>
            <a:r>
              <a:rPr lang="fr-FR" sz="3000" b="1" dirty="0">
                <a:solidFill>
                  <a:srgbClr val="008A3E"/>
                </a:solidFill>
                <a:latin typeface="Times New Roman" pitchFamily="18" charset="0"/>
                <a:cs typeface="Times New Roman" pitchFamily="18" charset="0"/>
              </a:rPr>
              <a:t> « 0,493 », il y a un risque que Madame V</a:t>
            </a:r>
          </a:p>
          <a:p>
            <a:pPr algn="ctr"/>
            <a:r>
              <a:rPr lang="fr-FR" sz="3000" b="1" dirty="0">
                <a:solidFill>
                  <a:srgbClr val="008A3E"/>
                </a:solidFill>
                <a:latin typeface="Times New Roman" pitchFamily="18" charset="0"/>
                <a:cs typeface="Times New Roman" pitchFamily="18" charset="0"/>
              </a:rPr>
              <a:t> n’obtienne pas plus de </a:t>
            </a:r>
            <a:r>
              <a:rPr lang="fr-FR" sz="3000" b="1" dirty="0">
                <a:solidFill>
                  <a:srgbClr val="008A3E"/>
                </a:solidFill>
                <a:latin typeface="Times New Roman" pitchFamily="18" charset="0"/>
                <a:cs typeface="Times New Roman" pitchFamily="18" charset="0"/>
              </a:rPr>
              <a:t>50 % </a:t>
            </a:r>
            <a:r>
              <a:rPr lang="fr-FR" sz="3000" b="1" dirty="0">
                <a:solidFill>
                  <a:srgbClr val="008A3E"/>
                </a:solidFill>
                <a:latin typeface="Times New Roman" pitchFamily="18" charset="0"/>
                <a:cs typeface="Times New Roman" pitchFamily="18" charset="0"/>
              </a:rPr>
              <a:t>des voix.</a:t>
            </a:r>
          </a:p>
        </p:txBody>
      </p:sp>
      <p:sp>
        <p:nvSpPr>
          <p:cNvPr id="2253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>
                <a:latin typeface="Times New Roman" pitchFamily="18" charset="0"/>
                <a:cs typeface="Times New Roman" pitchFamily="18" charset="0"/>
              </a:rPr>
              <a:t>N°8</a:t>
            </a:r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0" y="3141663"/>
            <a:ext cx="9144000" cy="141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fr-FR" sz="3000" b="1" dirty="0">
                <a:solidFill>
                  <a:srgbClr val="008A3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L’intervalle de confiance au seuil de 95 %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fr-FR" sz="3000" b="1" dirty="0">
                <a:solidFill>
                  <a:srgbClr val="008A3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lié à ce sondage est [0,493 ; 0,567].</a:t>
            </a:r>
          </a:p>
        </p:txBody>
      </p:sp>
      <p:sp>
        <p:nvSpPr>
          <p:cNvPr id="10" name="Titre 1"/>
          <p:cNvSpPr txBox="1">
            <a:spLocks/>
          </p:cNvSpPr>
          <p:nvPr/>
        </p:nvSpPr>
        <p:spPr bwMode="auto">
          <a:xfrm>
            <a:off x="0" y="1125538"/>
            <a:ext cx="9144000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fr-FR" sz="3000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Lors d’un sondage effectué sur </a:t>
            </a:r>
            <a:r>
              <a:rPr lang="fr-FR" sz="30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752</a:t>
            </a:r>
            <a:r>
              <a:rPr lang="fr-FR" sz="3000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individus, </a:t>
            </a:r>
            <a:r>
              <a:rPr lang="fr-FR" sz="30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53</a:t>
            </a:r>
            <a:r>
              <a:rPr lang="fr-FR" sz="3000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% répondent qu’ils vont voter pour Madame V aux prochaines élections.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3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solidFill>
                <a:srgbClr val="000000"/>
              </a:solidFill>
            </a:endParaRPr>
          </a:p>
        </p:txBody>
      </p:sp>
      <p:sp>
        <p:nvSpPr>
          <p:cNvPr id="8" name="Titre 1"/>
          <p:cNvSpPr txBox="1">
            <a:spLocks/>
          </p:cNvSpPr>
          <p:nvPr/>
        </p:nvSpPr>
        <p:spPr bwMode="auto">
          <a:xfrm>
            <a:off x="0" y="4581525"/>
            <a:ext cx="9144000" cy="141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3000" b="1">
                <a:solidFill>
                  <a:srgbClr val="008A3E"/>
                </a:solidFill>
                <a:latin typeface="Times New Roman" pitchFamily="18" charset="0"/>
                <a:cs typeface="Times New Roman" pitchFamily="18" charset="0"/>
              </a:rPr>
              <a:t>Ici, l’intervalle de confiance au seuil de 95 % </a:t>
            </a:r>
          </a:p>
          <a:p>
            <a:pPr algn="ctr"/>
            <a:r>
              <a:rPr lang="fr-FR" sz="3000" b="1">
                <a:solidFill>
                  <a:srgbClr val="008A3E"/>
                </a:solidFill>
                <a:latin typeface="Times New Roman" pitchFamily="18" charset="0"/>
                <a:cs typeface="Times New Roman" pitchFamily="18" charset="0"/>
              </a:rPr>
              <a:t>lié à ce sondage est [0,501 ; 0,559].</a:t>
            </a:r>
          </a:p>
        </p:txBody>
      </p:sp>
      <p:sp>
        <p:nvSpPr>
          <p:cNvPr id="23556" name="Titre 1"/>
          <p:cNvSpPr txBox="1">
            <a:spLocks/>
          </p:cNvSpPr>
          <p:nvPr/>
        </p:nvSpPr>
        <p:spPr bwMode="auto">
          <a:xfrm>
            <a:off x="0" y="1125538"/>
            <a:ext cx="9144000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30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Lors d’un sondage effectué sur </a:t>
            </a:r>
            <a:r>
              <a:rPr lang="fr-FR" sz="3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1200</a:t>
            </a:r>
            <a:r>
              <a:rPr lang="fr-FR" sz="30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individus, </a:t>
            </a:r>
            <a:r>
              <a:rPr lang="fr-FR" sz="3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53</a:t>
            </a:r>
            <a:r>
              <a:rPr lang="fr-FR" sz="30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% répondent qu’ils vont voter pour Monsieur Z aux prochaines élections.</a:t>
            </a:r>
          </a:p>
        </p:txBody>
      </p:sp>
      <p:sp>
        <p:nvSpPr>
          <p:cNvPr id="23557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>
                <a:latin typeface="Times New Roman" pitchFamily="18" charset="0"/>
                <a:cs typeface="Times New Roman" pitchFamily="18" charset="0"/>
              </a:rPr>
              <a:t>N°9</a:t>
            </a:r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0" y="3168650"/>
            <a:ext cx="9144000" cy="141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3000" b="1">
                <a:solidFill>
                  <a:srgbClr val="008A3E"/>
                </a:solidFill>
                <a:latin typeface="Times New Roman" pitchFamily="18" charset="0"/>
                <a:cs typeface="Times New Roman" pitchFamily="18" charset="0"/>
              </a:rPr>
              <a:t>L’intervalle de confiance au seuil de 95 % est :</a:t>
            </a:r>
          </a:p>
          <a:p>
            <a:pPr algn="ctr">
              <a:spcBef>
                <a:spcPts val="1800"/>
              </a:spcBef>
            </a:pPr>
            <a:r>
              <a:rPr lang="fr-FR" sz="3000" b="1">
                <a:solidFill>
                  <a:srgbClr val="008A3E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fr-FR" sz="3200" b="1">
                <a:solidFill>
                  <a:srgbClr val="000000"/>
                </a:solidFill>
              </a:rPr>
              <a:t> </a:t>
            </a:r>
            <a:endParaRPr lang="fr-FR" sz="3000" b="1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5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solidFill>
                <a:srgbClr val="000000"/>
              </a:solidFill>
            </a:endParaRPr>
          </a:p>
        </p:txBody>
      </p:sp>
      <p:pic>
        <p:nvPicPr>
          <p:cNvPr id="14337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03575" y="3716338"/>
            <a:ext cx="2790825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solidFill>
                <a:srgbClr val="000000"/>
              </a:solidFill>
            </a:endParaRPr>
          </a:p>
        </p:txBody>
      </p:sp>
      <p:sp>
        <p:nvSpPr>
          <p:cNvPr id="8" name="Titre 1"/>
          <p:cNvSpPr txBox="1">
            <a:spLocks/>
          </p:cNvSpPr>
          <p:nvPr/>
        </p:nvSpPr>
        <p:spPr bwMode="auto">
          <a:xfrm>
            <a:off x="0" y="4508500"/>
            <a:ext cx="9144000" cy="141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3000" b="1" dirty="0">
                <a:solidFill>
                  <a:srgbClr val="008A3E"/>
                </a:solidFill>
                <a:latin typeface="Times New Roman" pitchFamily="18" charset="0"/>
                <a:cs typeface="Times New Roman" pitchFamily="18" charset="0"/>
              </a:rPr>
              <a:t>Comme la borne inférieure de l’intervalle est</a:t>
            </a:r>
          </a:p>
          <a:p>
            <a:pPr algn="ctr"/>
            <a:r>
              <a:rPr lang="fr-FR" sz="3000" b="1" dirty="0">
                <a:solidFill>
                  <a:srgbClr val="008A3E"/>
                </a:solidFill>
                <a:latin typeface="Times New Roman" pitchFamily="18" charset="0"/>
                <a:cs typeface="Times New Roman" pitchFamily="18" charset="0"/>
              </a:rPr>
              <a:t> « 0,501 » supérieure à </a:t>
            </a:r>
            <a:r>
              <a:rPr lang="fr-FR" sz="3000" b="1" dirty="0">
                <a:solidFill>
                  <a:srgbClr val="008A3E"/>
                </a:solidFill>
                <a:latin typeface="Times New Roman" pitchFamily="18" charset="0"/>
                <a:cs typeface="Times New Roman" pitchFamily="18" charset="0"/>
              </a:rPr>
              <a:t>50 %, </a:t>
            </a:r>
            <a:r>
              <a:rPr lang="fr-FR" sz="3000" b="1" dirty="0">
                <a:solidFill>
                  <a:srgbClr val="008A3E"/>
                </a:solidFill>
                <a:latin typeface="Times New Roman" pitchFamily="18" charset="0"/>
                <a:cs typeface="Times New Roman" pitchFamily="18" charset="0"/>
              </a:rPr>
              <a:t>l’équipe de campagne de Monsieur Z a de bonnes raisons d’être confiante.</a:t>
            </a:r>
          </a:p>
        </p:txBody>
      </p:sp>
      <p:sp>
        <p:nvSpPr>
          <p:cNvPr id="2458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>
                <a:latin typeface="Times New Roman" pitchFamily="18" charset="0"/>
                <a:cs typeface="Times New Roman" pitchFamily="18" charset="0"/>
              </a:rPr>
              <a:t>N°10</a:t>
            </a:r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0" y="3141663"/>
            <a:ext cx="9144000" cy="141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3000" b="1">
                <a:solidFill>
                  <a:srgbClr val="008A3E"/>
                </a:solidFill>
                <a:latin typeface="Times New Roman" pitchFamily="18" charset="0"/>
                <a:cs typeface="Times New Roman" pitchFamily="18" charset="0"/>
              </a:rPr>
              <a:t>L’intervalle de confiance au seuil de 95 % </a:t>
            </a:r>
          </a:p>
          <a:p>
            <a:pPr algn="ctr"/>
            <a:r>
              <a:rPr lang="fr-FR" sz="3000" b="1">
                <a:solidFill>
                  <a:srgbClr val="008A3E"/>
                </a:solidFill>
                <a:latin typeface="Times New Roman" pitchFamily="18" charset="0"/>
                <a:cs typeface="Times New Roman" pitchFamily="18" charset="0"/>
              </a:rPr>
              <a:t>lié à ce sondage est [0,501 ; 0,559].</a:t>
            </a:r>
          </a:p>
        </p:txBody>
      </p:sp>
      <p:sp>
        <p:nvSpPr>
          <p:cNvPr id="24582" name="Titre 1"/>
          <p:cNvSpPr txBox="1">
            <a:spLocks/>
          </p:cNvSpPr>
          <p:nvPr/>
        </p:nvSpPr>
        <p:spPr bwMode="auto">
          <a:xfrm>
            <a:off x="0" y="1125538"/>
            <a:ext cx="9144000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30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Lors d’un sondage effectué sur </a:t>
            </a:r>
            <a:r>
              <a:rPr lang="fr-FR" sz="3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1200</a:t>
            </a:r>
            <a:r>
              <a:rPr lang="fr-FR" sz="30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individus, </a:t>
            </a:r>
            <a:r>
              <a:rPr lang="fr-FR" sz="3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53</a:t>
            </a:r>
            <a:r>
              <a:rPr lang="fr-FR" sz="30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% répondent qu’ils vont voter pour Monsieur Z aux prochaines élections.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14625"/>
            <a:ext cx="91440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8000" cap="small" dirty="0">
                <a:solidFill>
                  <a:schemeClr val="accent5"/>
                </a:solidFill>
                <a:latin typeface="Georgia" pitchFamily="18" charset="0"/>
                <a:cs typeface="Arial" pitchFamily="34" charset="0"/>
              </a:rPr>
              <a:t>FIN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6600" b="1">
                <a:latin typeface="Times New Roman" pitchFamily="18" charset="0"/>
                <a:cs typeface="Times New Roman" pitchFamily="18" charset="0"/>
              </a:rPr>
              <a:t>N°1</a:t>
            </a:r>
          </a:p>
        </p:txBody>
      </p:sp>
      <p:sp>
        <p:nvSpPr>
          <p:cNvPr id="5" name="Titre 1"/>
          <p:cNvSpPr txBox="1">
            <a:spLocks/>
          </p:cNvSpPr>
          <p:nvPr/>
        </p:nvSpPr>
        <p:spPr bwMode="auto">
          <a:xfrm>
            <a:off x="0" y="1125538"/>
            <a:ext cx="9144000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fr-FR" sz="3000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On considère l’intervalle de fluctuation au seuil de </a:t>
            </a:r>
            <a:r>
              <a:rPr lang="fr-FR" sz="3000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95 % </a:t>
            </a:r>
            <a:r>
              <a:rPr lang="fr-FR" sz="3000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: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fr-FR" sz="30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[0,55 ; 0,65]</a:t>
            </a:r>
            <a:r>
              <a:rPr lang="fr-FR" sz="3000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.</a:t>
            </a:r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0" y="3960813"/>
            <a:ext cx="9144000" cy="141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30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Déterminer la proportion </a:t>
            </a:r>
            <a:r>
              <a:rPr lang="fr-FR" sz="3000" b="1" i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p </a:t>
            </a:r>
            <a:r>
              <a:rPr lang="fr-FR" sz="30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de la valeur du caractère étudié et la taille </a:t>
            </a:r>
            <a:r>
              <a:rPr lang="fr-FR" sz="3000" b="1" i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fr-FR" sz="30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de l’échantillon.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9" name="Titre 1"/>
          <p:cNvSpPr txBox="1">
            <a:spLocks/>
          </p:cNvSpPr>
          <p:nvPr/>
        </p:nvSpPr>
        <p:spPr bwMode="auto">
          <a:xfrm>
            <a:off x="0" y="1125538"/>
            <a:ext cx="9144000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fr-FR" sz="3000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On lance </a:t>
            </a:r>
            <a:r>
              <a:rPr lang="fr-FR" sz="30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100</a:t>
            </a:r>
            <a:r>
              <a:rPr lang="fr-FR" sz="3000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fois un dé à </a:t>
            </a:r>
            <a:r>
              <a:rPr lang="fr-FR" sz="30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4</a:t>
            </a:r>
            <a:r>
              <a:rPr lang="fr-FR" sz="3000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faces numérotées de </a:t>
            </a:r>
            <a:r>
              <a:rPr lang="fr-FR" sz="30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1</a:t>
            </a:r>
            <a:r>
              <a:rPr lang="fr-FR" sz="3000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à </a:t>
            </a:r>
            <a:r>
              <a:rPr lang="fr-FR" sz="30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4</a:t>
            </a:r>
            <a:r>
              <a:rPr lang="fr-FR" sz="3000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fr-FR" sz="3000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et on obtient </a:t>
            </a:r>
            <a:r>
              <a:rPr lang="fr-FR" sz="30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18 </a:t>
            </a:r>
            <a:r>
              <a:rPr lang="fr-FR" sz="3000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fois le numéro « </a:t>
            </a:r>
            <a:r>
              <a:rPr lang="fr-FR" sz="30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3</a:t>
            </a:r>
            <a:r>
              <a:rPr lang="fr-FR" sz="3000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 ».</a:t>
            </a:r>
          </a:p>
        </p:txBody>
      </p:sp>
      <p:sp>
        <p:nvSpPr>
          <p:cNvPr id="10" name="Titre 1"/>
          <p:cNvSpPr txBox="1">
            <a:spLocks/>
          </p:cNvSpPr>
          <p:nvPr/>
        </p:nvSpPr>
        <p:spPr bwMode="auto">
          <a:xfrm>
            <a:off x="0" y="3960813"/>
            <a:ext cx="9144000" cy="141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30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Déterminer l’intervalle de fluctuation au seuil de 95 % pour le numéro « 3 ». </a:t>
            </a:r>
          </a:p>
        </p:txBody>
      </p:sp>
      <p:sp>
        <p:nvSpPr>
          <p:cNvPr id="5125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>
                <a:latin typeface="Times New Roman" pitchFamily="18" charset="0"/>
                <a:cs typeface="Times New Roman" pitchFamily="18" charset="0"/>
              </a:rPr>
              <a:t>N°2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6147" name="Titre 1"/>
          <p:cNvSpPr txBox="1">
            <a:spLocks/>
          </p:cNvSpPr>
          <p:nvPr/>
        </p:nvSpPr>
        <p:spPr bwMode="auto">
          <a:xfrm>
            <a:off x="0" y="1125538"/>
            <a:ext cx="9144000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30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On lance </a:t>
            </a:r>
            <a:r>
              <a:rPr lang="fr-FR" sz="3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100</a:t>
            </a:r>
            <a:r>
              <a:rPr lang="fr-FR" sz="30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fois un dé à </a:t>
            </a:r>
            <a:r>
              <a:rPr lang="fr-FR" sz="3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fr-FR" sz="30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faces numérotées de </a:t>
            </a:r>
            <a:r>
              <a:rPr lang="fr-FR" sz="3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fr-FR" sz="30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à </a:t>
            </a:r>
            <a:r>
              <a:rPr lang="fr-FR" sz="3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fr-FR" sz="30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fr-FR" sz="30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et on obtient </a:t>
            </a:r>
            <a:r>
              <a:rPr lang="fr-FR" sz="3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18 </a:t>
            </a:r>
            <a:r>
              <a:rPr lang="fr-FR" sz="30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fois le numéro « </a:t>
            </a:r>
            <a:r>
              <a:rPr lang="fr-FR" sz="3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fr-FR" sz="30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».</a:t>
            </a:r>
          </a:p>
        </p:txBody>
      </p:sp>
      <p:sp>
        <p:nvSpPr>
          <p:cNvPr id="10" name="Titre 1"/>
          <p:cNvSpPr txBox="1">
            <a:spLocks/>
          </p:cNvSpPr>
          <p:nvPr/>
        </p:nvSpPr>
        <p:spPr bwMode="auto">
          <a:xfrm>
            <a:off x="0" y="3960813"/>
            <a:ext cx="9144000" cy="141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30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Que peut-on penser de ce dé ?</a:t>
            </a:r>
          </a:p>
        </p:txBody>
      </p:sp>
      <p:sp>
        <p:nvSpPr>
          <p:cNvPr id="6149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>
                <a:latin typeface="Times New Roman" pitchFamily="18" charset="0"/>
                <a:cs typeface="Times New Roman" pitchFamily="18" charset="0"/>
              </a:rPr>
              <a:t>N°3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9" name="Titre 1"/>
          <p:cNvSpPr txBox="1">
            <a:spLocks/>
          </p:cNvSpPr>
          <p:nvPr/>
        </p:nvSpPr>
        <p:spPr bwMode="auto">
          <a:xfrm>
            <a:off x="0" y="1125538"/>
            <a:ext cx="9144000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fr-FR" sz="3000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On relance </a:t>
            </a:r>
            <a:r>
              <a:rPr lang="fr-FR" sz="30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100</a:t>
            </a:r>
            <a:r>
              <a:rPr lang="fr-FR" sz="3000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fois ce dé à </a:t>
            </a:r>
            <a:r>
              <a:rPr lang="fr-FR" sz="30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4</a:t>
            </a:r>
            <a:r>
              <a:rPr lang="fr-FR" sz="3000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fr-FR" sz="3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faces numérotées de </a:t>
            </a:r>
            <a:r>
              <a:rPr lang="fr-FR" sz="3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fr-FR" sz="3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à </a:t>
            </a:r>
            <a:r>
              <a:rPr lang="fr-FR" sz="3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fr-FR" sz="3000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fr-FR" sz="3000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et on obtient </a:t>
            </a:r>
            <a:r>
              <a:rPr lang="fr-FR" sz="30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32</a:t>
            </a:r>
            <a:r>
              <a:rPr lang="fr-FR" sz="3000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fois le numéro « </a:t>
            </a:r>
            <a:r>
              <a:rPr lang="fr-FR" sz="30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3</a:t>
            </a:r>
            <a:r>
              <a:rPr lang="fr-FR" sz="3000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 ».</a:t>
            </a:r>
          </a:p>
        </p:txBody>
      </p:sp>
      <p:sp>
        <p:nvSpPr>
          <p:cNvPr id="10" name="Titre 1"/>
          <p:cNvSpPr txBox="1">
            <a:spLocks/>
          </p:cNvSpPr>
          <p:nvPr/>
        </p:nvSpPr>
        <p:spPr bwMode="auto">
          <a:xfrm>
            <a:off x="0" y="3960813"/>
            <a:ext cx="9144000" cy="141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30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Que peut-on alors penser de ce dé ?</a:t>
            </a:r>
          </a:p>
        </p:txBody>
      </p:sp>
      <p:sp>
        <p:nvSpPr>
          <p:cNvPr id="7173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>
                <a:latin typeface="Times New Roman" pitchFamily="18" charset="0"/>
                <a:cs typeface="Times New Roman" pitchFamily="18" charset="0"/>
              </a:rPr>
              <a:t>N°4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/>
          <p:cNvSpPr txBox="1">
            <a:spLocks/>
          </p:cNvSpPr>
          <p:nvPr/>
        </p:nvSpPr>
        <p:spPr bwMode="auto">
          <a:xfrm>
            <a:off x="0" y="1196975"/>
            <a:ext cx="9144000" cy="367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fr-FR" sz="3000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La répartition des groupes sanguins dans le monde est donnée dans le tableau ci-dessous : </a:t>
            </a:r>
          </a:p>
          <a:p>
            <a:pPr algn="ctr" fontAlgn="auto">
              <a:spcAft>
                <a:spcPts val="0"/>
              </a:spcAft>
              <a:defRPr/>
            </a:pPr>
            <a:endParaRPr lang="fr-FR" sz="3000" dirty="0">
              <a:solidFill>
                <a:srgbClr val="00206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fr-FR" sz="3000" dirty="0">
              <a:solidFill>
                <a:srgbClr val="00206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fr-FR" sz="3000" dirty="0">
              <a:solidFill>
                <a:srgbClr val="00206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fr-FR" sz="3000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Dans un groupe de </a:t>
            </a:r>
            <a:r>
              <a:rPr lang="fr-FR" sz="30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400</a:t>
            </a:r>
            <a:r>
              <a:rPr lang="fr-FR" sz="3000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personnes,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fr-FR" sz="3000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on relève </a:t>
            </a:r>
            <a:r>
              <a:rPr lang="fr-FR" sz="30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168</a:t>
            </a:r>
            <a:r>
              <a:rPr lang="fr-FR" sz="3000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individus du groupe A.</a:t>
            </a:r>
            <a:endParaRPr lang="fr-FR" sz="2000" dirty="0">
              <a:solidFill>
                <a:srgbClr val="00206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8" name="Titre 1"/>
          <p:cNvSpPr txBox="1">
            <a:spLocks/>
          </p:cNvSpPr>
          <p:nvPr/>
        </p:nvSpPr>
        <p:spPr bwMode="auto">
          <a:xfrm>
            <a:off x="0" y="4797425"/>
            <a:ext cx="9144000" cy="141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30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Quel est l’intervalle de fluctuation au seuil de 95 % pour le groupe sanguin « A » ? </a:t>
            </a:r>
          </a:p>
          <a:p>
            <a:pPr algn="ctr"/>
            <a:r>
              <a:rPr lang="fr-FR" sz="30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	a.  [0,39 ; 0,49]	    b. [0,35 ; 0,45]		</a:t>
            </a:r>
          </a:p>
        </p:txBody>
      </p:sp>
      <p:graphicFrame>
        <p:nvGraphicFramePr>
          <p:cNvPr id="11" name="Tableau 10"/>
          <p:cNvGraphicFramePr>
            <a:graphicFrameLocks noGrp="1"/>
          </p:cNvGraphicFramePr>
          <p:nvPr/>
        </p:nvGraphicFramePr>
        <p:xfrm>
          <a:off x="467544" y="2492896"/>
          <a:ext cx="8352928" cy="1119120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3600400"/>
                <a:gridCol w="1188132"/>
                <a:gridCol w="1188132"/>
                <a:gridCol w="1188132"/>
                <a:gridCol w="1188132"/>
              </a:tblGrid>
              <a:tr h="579120">
                <a:tc>
                  <a:txBody>
                    <a:bodyPr/>
                    <a:lstStyle/>
                    <a:p>
                      <a:r>
                        <a:rPr lang="fr-FR" sz="2800" dirty="0"/>
                        <a:t>Groupes sanguins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dirty="0"/>
                        <a:t>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dirty="0"/>
                        <a:t>AB</a:t>
                      </a:r>
                    </a:p>
                  </a:txBody>
                  <a:tcPr/>
                </a:tc>
              </a:tr>
              <a:tr h="540000">
                <a:tc>
                  <a:txBody>
                    <a:bodyPr/>
                    <a:lstStyle/>
                    <a:p>
                      <a:r>
                        <a:rPr lang="fr-FR" sz="2800" dirty="0"/>
                        <a:t>Répartition en 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b="1" dirty="0"/>
                        <a:t>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b="1" dirty="0"/>
                        <a:t>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b="1" dirty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b="1" dirty="0"/>
                        <a:t>4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198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>
                <a:latin typeface="Times New Roman" pitchFamily="18" charset="0"/>
                <a:cs typeface="Times New Roman" pitchFamily="18" charset="0"/>
              </a:rPr>
              <a:t>N°5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 txBox="1">
            <a:spLocks/>
          </p:cNvSpPr>
          <p:nvPr/>
        </p:nvSpPr>
        <p:spPr bwMode="auto">
          <a:xfrm>
            <a:off x="0" y="1196975"/>
            <a:ext cx="9144000" cy="367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fr-FR" sz="3000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La répartition des groupes sanguins dans le monde est donnée dans le tableau ci-dessous : </a:t>
            </a:r>
          </a:p>
          <a:p>
            <a:pPr algn="ctr" fontAlgn="auto">
              <a:spcAft>
                <a:spcPts val="0"/>
              </a:spcAft>
              <a:defRPr/>
            </a:pPr>
            <a:endParaRPr lang="fr-FR" sz="3000" dirty="0">
              <a:solidFill>
                <a:srgbClr val="00206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fr-FR" sz="3000" dirty="0">
              <a:solidFill>
                <a:srgbClr val="00206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fr-FR" sz="3000" dirty="0">
              <a:solidFill>
                <a:srgbClr val="00206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fr-FR" sz="3000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Dans un groupe de </a:t>
            </a:r>
            <a:r>
              <a:rPr lang="fr-FR" sz="30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400</a:t>
            </a:r>
            <a:r>
              <a:rPr lang="fr-FR" sz="3000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personnes,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fr-FR" sz="3000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on relève </a:t>
            </a:r>
            <a:r>
              <a:rPr lang="fr-FR" sz="30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168</a:t>
            </a:r>
            <a:r>
              <a:rPr lang="fr-FR" sz="3000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individus du groupe A.</a:t>
            </a:r>
            <a:endParaRPr lang="fr-FR" sz="2000" dirty="0">
              <a:solidFill>
                <a:srgbClr val="00206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8" name="Titre 1"/>
          <p:cNvSpPr txBox="1">
            <a:spLocks/>
          </p:cNvSpPr>
          <p:nvPr/>
        </p:nvSpPr>
        <p:spPr bwMode="auto">
          <a:xfrm>
            <a:off x="0" y="4868863"/>
            <a:ext cx="9144000" cy="141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30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Est-ce un échantillon conforme </a:t>
            </a:r>
          </a:p>
          <a:p>
            <a:pPr algn="ctr"/>
            <a:r>
              <a:rPr lang="fr-FR" sz="30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à la répartition mondiale ? </a:t>
            </a:r>
          </a:p>
        </p:txBody>
      </p:sp>
      <p:graphicFrame>
        <p:nvGraphicFramePr>
          <p:cNvPr id="12" name="Tableau 11"/>
          <p:cNvGraphicFramePr>
            <a:graphicFrameLocks noGrp="1"/>
          </p:cNvGraphicFramePr>
          <p:nvPr/>
        </p:nvGraphicFramePr>
        <p:xfrm>
          <a:off x="467544" y="2492896"/>
          <a:ext cx="8352928" cy="1119120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3600400"/>
                <a:gridCol w="1188132"/>
                <a:gridCol w="1188132"/>
                <a:gridCol w="1188132"/>
                <a:gridCol w="1188132"/>
              </a:tblGrid>
              <a:tr h="579120">
                <a:tc>
                  <a:txBody>
                    <a:bodyPr/>
                    <a:lstStyle/>
                    <a:p>
                      <a:r>
                        <a:rPr lang="fr-FR" sz="2800" dirty="0"/>
                        <a:t>Groupes sanguins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dirty="0"/>
                        <a:t>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dirty="0"/>
                        <a:t>AB</a:t>
                      </a:r>
                    </a:p>
                  </a:txBody>
                  <a:tcPr/>
                </a:tc>
              </a:tr>
              <a:tr h="540000">
                <a:tc>
                  <a:txBody>
                    <a:bodyPr/>
                    <a:lstStyle/>
                    <a:p>
                      <a:r>
                        <a:rPr lang="fr-FR" sz="2800" dirty="0"/>
                        <a:t>Répartition en 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b="1" dirty="0"/>
                        <a:t>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b="1" dirty="0"/>
                        <a:t>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b="1" dirty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b="1" dirty="0"/>
                        <a:t>4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22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>
                <a:latin typeface="Times New Roman" pitchFamily="18" charset="0"/>
                <a:cs typeface="Times New Roman" pitchFamily="18" charset="0"/>
              </a:rPr>
              <a:t>N°6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8" name="Titre 1"/>
          <p:cNvSpPr txBox="1">
            <a:spLocks/>
          </p:cNvSpPr>
          <p:nvPr/>
        </p:nvSpPr>
        <p:spPr bwMode="auto">
          <a:xfrm>
            <a:off x="0" y="4292600"/>
            <a:ext cx="9144000" cy="141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fr-FR" sz="3000" b="1" dirty="0">
                <a:solidFill>
                  <a:srgbClr val="7030A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Calculer l’intervalle de confiance au seuil de 95 %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fr-FR" sz="3000" b="1" dirty="0">
                <a:solidFill>
                  <a:srgbClr val="7030A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lié à ce sondage.</a:t>
            </a:r>
          </a:p>
        </p:txBody>
      </p:sp>
      <p:sp>
        <p:nvSpPr>
          <p:cNvPr id="9" name="Titre 1"/>
          <p:cNvSpPr txBox="1">
            <a:spLocks/>
          </p:cNvSpPr>
          <p:nvPr/>
        </p:nvSpPr>
        <p:spPr bwMode="auto">
          <a:xfrm>
            <a:off x="0" y="1125538"/>
            <a:ext cx="9144000" cy="331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fr-FR" sz="3000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Lors d’un sondage effectué sur </a:t>
            </a:r>
            <a:r>
              <a:rPr lang="fr-FR" sz="30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752</a:t>
            </a:r>
            <a:r>
              <a:rPr lang="fr-FR" sz="3000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individus, </a:t>
            </a:r>
            <a:r>
              <a:rPr lang="fr-FR" sz="30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53</a:t>
            </a:r>
            <a:r>
              <a:rPr lang="fr-FR" sz="3000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% répondent qu’ils vont voter pour Madame V aux prochaines élections.</a:t>
            </a:r>
          </a:p>
        </p:txBody>
      </p:sp>
      <p:sp>
        <p:nvSpPr>
          <p:cNvPr id="10245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>
                <a:latin typeface="Times New Roman" pitchFamily="18" charset="0"/>
                <a:cs typeface="Times New Roman" pitchFamily="18" charset="0"/>
              </a:rPr>
              <a:t>N°7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theme1.xml><?xml version="1.0" encoding="utf-8"?>
<a:theme xmlns:a="http://schemas.openxmlformats.org/drawingml/2006/main" name="Thème Office">
  <a:themeElements>
    <a:clrScheme name="Personnalisé 2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2060"/>
      </a:accent6>
      <a:hlink>
        <a:srgbClr val="17BBFD"/>
      </a:hlink>
      <a:folHlink>
        <a:srgbClr val="FF79C2"/>
      </a:folHlink>
    </a:clrScheme>
    <a:fontScheme name="Office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2562</TotalTime>
  <Words>904</Words>
  <Application>Microsoft Office PowerPoint</Application>
  <PresentationFormat>Affichage à l'écran (4:3)</PresentationFormat>
  <Paragraphs>178</Paragraphs>
  <Slides>24</Slides>
  <Notes>22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24</vt:i4>
      </vt:variant>
    </vt:vector>
  </HeadingPairs>
  <TitlesOfParts>
    <vt:vector size="31" baseType="lpstr">
      <vt:lpstr>Arial</vt:lpstr>
      <vt:lpstr>Calibri</vt:lpstr>
      <vt:lpstr>Cambria</vt:lpstr>
      <vt:lpstr>Georgia</vt:lpstr>
      <vt:lpstr>Times New Roman</vt:lpstr>
      <vt:lpstr>Cambria Math</vt:lpstr>
      <vt:lpstr>Thème Office</vt:lpstr>
      <vt:lpstr>Diapositive 0</vt:lpstr>
      <vt:lpstr>Répondre aux questions.   La calculatrice est autorisée.</vt:lpstr>
      <vt:lpstr>Diapositive 2</vt:lpstr>
      <vt:lpstr>N°2</vt:lpstr>
      <vt:lpstr>N°3</vt:lpstr>
      <vt:lpstr>N°4</vt:lpstr>
      <vt:lpstr>N°5</vt:lpstr>
      <vt:lpstr>N°6</vt:lpstr>
      <vt:lpstr>N°7</vt:lpstr>
      <vt:lpstr>N°8</vt:lpstr>
      <vt:lpstr>N°9</vt:lpstr>
      <vt:lpstr>N°10</vt:lpstr>
      <vt:lpstr>Correction</vt:lpstr>
      <vt:lpstr>Diapositive 13</vt:lpstr>
      <vt:lpstr>N°2</vt:lpstr>
      <vt:lpstr>N°3</vt:lpstr>
      <vt:lpstr>N°4</vt:lpstr>
      <vt:lpstr>N°5</vt:lpstr>
      <vt:lpstr>N°6</vt:lpstr>
      <vt:lpstr>N°7</vt:lpstr>
      <vt:lpstr>N°8</vt:lpstr>
      <vt:lpstr>N°9</vt:lpstr>
      <vt:lpstr>N°10</vt:lpstr>
      <vt:lpstr>FIN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0</dc:title>
  <dc:creator>Marielle Séguy</dc:creator>
  <cp:lastModifiedBy>PC-MS</cp:lastModifiedBy>
  <cp:revision>305</cp:revision>
  <dcterms:created xsi:type="dcterms:W3CDTF">2008-11-15T15:38:50Z</dcterms:created>
  <dcterms:modified xsi:type="dcterms:W3CDTF">2016-06-23T15:06:12Z</dcterms:modified>
</cp:coreProperties>
</file>