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7"/>
  </p:notesMasterIdLst>
  <p:sldIdLst>
    <p:sldId id="358" r:id="rId2"/>
    <p:sldId id="383" r:id="rId3"/>
    <p:sldId id="257" r:id="rId4"/>
    <p:sldId id="337" r:id="rId5"/>
    <p:sldId id="381" r:id="rId6"/>
    <p:sldId id="382" r:id="rId7"/>
    <p:sldId id="384" r:id="rId8"/>
    <p:sldId id="385" r:id="rId9"/>
    <p:sldId id="386" r:id="rId10"/>
    <p:sldId id="387" r:id="rId11"/>
    <p:sldId id="388" r:id="rId12"/>
    <p:sldId id="389" r:id="rId13"/>
    <p:sldId id="390" r:id="rId14"/>
    <p:sldId id="285" r:id="rId15"/>
    <p:sldId id="391" r:id="rId16"/>
    <p:sldId id="392" r:id="rId17"/>
    <p:sldId id="393" r:id="rId18"/>
    <p:sldId id="394" r:id="rId19"/>
    <p:sldId id="395" r:id="rId20"/>
    <p:sldId id="396" r:id="rId21"/>
    <p:sldId id="397" r:id="rId22"/>
    <p:sldId id="398" r:id="rId23"/>
    <p:sldId id="399" r:id="rId24"/>
    <p:sldId id="400" r:id="rId25"/>
    <p:sldId id="355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3E"/>
    <a:srgbClr val="FFCCCC"/>
    <a:srgbClr val="C008AA"/>
    <a:srgbClr val="FACD8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69" d="100"/>
          <a:sy n="69" d="100"/>
        </p:scale>
        <p:origin x="-858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55754C-E2FF-4274-BCFB-CE21D64FA077}" type="datetimeFigureOut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4A1CCD-C998-47B3-AB4B-AB4ECC53CF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344804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0FA876-A3B0-4717-8392-EED66599D890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F94367-1951-46C8-8FEB-0522E33669E5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B58294-646F-4F1A-9D83-170885FA32D9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F94367-1951-46C8-8FEB-0522E33669E5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F33775-DC74-47AA-93C3-058C5A71DC80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A4D63-0016-4928-B46A-6B88792772A7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8827B-4FF6-422E-BF88-B397CD58E9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1054D-B0B9-4179-9B59-D4431A00B914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D9DD3-AE56-42F0-9D32-CFC79DEE9E4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520DB-E0FD-4376-9F49-793053B20851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EB05D-C0EF-43FF-9160-043A71AEB6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3707D-93F5-4691-B68B-98E639B2014E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0671A-349B-4226-9285-AA9640C136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258C0-5F82-4C8B-A913-C9B02EBB6AC0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CBC2D-6FF8-46B8-B464-468FA8E4016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A7744-47DB-41C4-AE3E-46F581B38AB7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93954-8100-4A72-BA85-6ACBB1BE40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382A2-1304-4FF0-AB07-9C60BA133F10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E824C-62EB-4EB5-94D6-FFA3C60FE8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81E88-B3B2-4431-8DAF-4D3110E3C07E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82C22-D961-4E6A-9F6B-6ACFD89ACF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83048-D1D0-4190-A815-689BE401AF5B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7CD3-7E62-48E9-9411-F902A06FD5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78823-0EDF-47FA-B84C-2E3910A172E3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637AA-4617-45E4-8FB1-B90F1C315B5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DFD85-5AB3-421B-97B5-1EB29AC90362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BE12B-DAE9-416B-A1D8-303C3346128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409D1F-EB49-4B54-B49A-615250A204AF}" type="datetime1">
              <a:rPr lang="fr-FR"/>
              <a:pPr>
                <a:defRPr/>
              </a:pPr>
              <a:t>23/06/2016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EAE273-FA65-4CE4-A628-4D3C076B0A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323528" y="1628775"/>
            <a:ext cx="846000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Échantillonnage Série 1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24744"/>
            <a:ext cx="91440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On dispose d’une urne contenant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des jetons blancs et noirs.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choisit au hasard un jeton, on note sa couleur puis on le remet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dans l’urne : 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fait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104 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fois cette expérience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fr-FR" sz="3000" dirty="0" smtClean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endParaRPr lang="fr-FR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dénombre alors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52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fois un jeton noir.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50000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cette étude, 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quelle 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est la taille </a:t>
            </a:r>
            <a:r>
              <a:rPr lang="fr-FR" sz="3000" b="1" i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de l’échantillon 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50000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cette étude, peut-on calculer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la proportion théorique de jetons noirs ou une fréquence observée 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0" y="1124744"/>
            <a:ext cx="91440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On dispose d’une urne contenant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des jetons blancs et noirs.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choisit au hasard un jeton, on note sa couleur puis on le remet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dans l’urne : 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fait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104 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fois cette expérience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fr-FR" sz="3000" dirty="0" smtClean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endParaRPr lang="fr-FR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dénombre alors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52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fois un jeton noir.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50000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Peut-on affirmer que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l’urne contient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autant de jetons noirs que de jetons blancs ?</a:t>
            </a:r>
            <a:endParaRPr lang="fr-FR" sz="3000" b="1" dirty="0" smtClean="0">
              <a:solidFill>
                <a:srgbClr val="7030A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1124744"/>
            <a:ext cx="91440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On dispose d’une urne contenant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des jetons blancs et noirs.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choisit au hasard un jeton, on note sa couleur puis on le remet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dans l’urne 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on fait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104 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fois cette expérience.</a:t>
            </a:r>
          </a:p>
          <a:p>
            <a:pPr lvl="0" algn="ctr" fontAlgn="auto">
              <a:spcAft>
                <a:spcPts val="0"/>
              </a:spcAft>
              <a:defRPr/>
            </a:pPr>
            <a:endParaRPr lang="fr-FR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dénombre alors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52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fois un jeton noir.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50000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Peut-on affirmer que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l’urne contient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plus de jetons noirs que de jetons blancs ?</a:t>
            </a:r>
            <a:endParaRPr lang="fr-FR" sz="3000" b="1" dirty="0" smtClean="0">
              <a:solidFill>
                <a:srgbClr val="7030A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1124744"/>
            <a:ext cx="91440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On dispose d’une urne contenant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des jetons blancs et noirs.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choisit au hasard un jeton, on note sa couleur puis on le remet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dans l’urne 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on fait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10 000 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fois cette expérience.</a:t>
            </a:r>
          </a:p>
          <a:p>
            <a:pPr lvl="0" algn="ctr" fontAlgn="auto">
              <a:spcAft>
                <a:spcPts val="0"/>
              </a:spcAft>
              <a:defRPr/>
            </a:pPr>
            <a:endParaRPr lang="fr-FR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dénombre alors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5 555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fois un jeton noir.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24744"/>
            <a:ext cx="914400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Une entreprise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souhaite savoir si une de ses machines dose correctement des bouteilles de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75 cl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Pour cela, le responsable qualité prélève un lot de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536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bouteilles et constate que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502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sont conformes.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2000" dirty="0" smtClean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Une machine est considérée correcte si au moins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97 </a:t>
            </a:r>
            <a:r>
              <a:rPr kumimoji="0" lang="fr-FR" sz="30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bouteilles sur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100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contiennent exactement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75 cl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86000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A3E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cette étude,</a:t>
            </a:r>
            <a:r>
              <a:rPr lang="fr-FR" sz="3000" b="1" dirty="0" smtClean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la taille de l’échantillon est 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3000" b="1" i="1" dirty="0" smtClean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</a:t>
            </a:r>
            <a:r>
              <a:rPr lang="fr-FR" sz="3000" b="1" dirty="0" smtClean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= 536.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86000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A3E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cette étude, </a:t>
            </a:r>
            <a:r>
              <a:rPr lang="fr-FR" sz="3000" b="1" dirty="0" smtClean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la proportion théorique est 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3000" b="1" i="1" dirty="0" smtClean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 = </a:t>
            </a:r>
            <a:r>
              <a:rPr lang="fr-FR" sz="3000" b="1" dirty="0" smtClean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0,97.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1124744"/>
            <a:ext cx="914400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Une entreprise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souhaite savoir si une de ses machines dose correctement des bouteilles de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75 cl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Pour cela, le responsable qualité prélève un lot de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536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bouteilles et constate que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502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sont conformes.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2000" dirty="0" smtClean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Une machine est considérée correcte si au moins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97 </a:t>
            </a:r>
            <a:r>
              <a:rPr kumimoji="0" lang="fr-FR" sz="30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bouteilles sur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100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contiennent exactement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75 cl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0" y="1124744"/>
            <a:ext cx="914400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Une entreprise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souhaite savoir si une de ses machines dose correctement des bouteilles de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75 cl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Pour cela, le responsable qualité prélève un lot de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536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bouteilles et constate que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502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sont conformes.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2000" dirty="0" smtClean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Une machine est considérée correcte si au moins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97 </a:t>
            </a:r>
            <a:r>
              <a:rPr kumimoji="0" lang="fr-FR" sz="30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bouteilles sur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100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contiennent exactement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75 cl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3" name="Titre 1"/>
          <p:cNvSpPr txBox="1">
            <a:spLocks/>
          </p:cNvSpPr>
          <p:nvPr/>
        </p:nvSpPr>
        <p:spPr bwMode="auto">
          <a:xfrm>
            <a:off x="0" y="5085184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A3E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cette étude, </a:t>
            </a:r>
            <a:r>
              <a:rPr lang="fr-FR" sz="3000" b="1" dirty="0" smtClean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la fréquence observée est</a:t>
            </a:r>
          </a:p>
          <a:p>
            <a:pPr lvl="0" algn="ctr" fontAlgn="auto">
              <a:spcBef>
                <a:spcPts val="1800"/>
              </a:spcBef>
              <a:spcAft>
                <a:spcPts val="0"/>
              </a:spcAft>
              <a:defRPr/>
            </a:pPr>
            <a:r>
              <a:rPr lang="fr-FR" sz="3000" b="1" i="1" dirty="0" smtClean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  =         .</a:t>
            </a:r>
          </a:p>
          <a:p>
            <a:pPr lvl="0" algn="ctr" fontAlgn="auto">
              <a:spcAft>
                <a:spcPts val="0"/>
              </a:spcAft>
              <a:defRPr/>
            </a:pPr>
            <a:endParaRPr lang="fr-FR" sz="3000" b="1" dirty="0" smtClean="0">
              <a:solidFill>
                <a:srgbClr val="008A3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5499695"/>
            <a:ext cx="638175" cy="80962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24744"/>
            <a:ext cx="91440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le monde, il y a environ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12 % 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 gauchers.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veut savoir si une classe de 2</a:t>
            </a:r>
            <a:r>
              <a:rPr lang="fr-FR" sz="3000" baseline="30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nde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de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30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élèves est conforme à la proportion de gauchers.</a:t>
            </a:r>
          </a:p>
          <a:p>
            <a:pPr lvl="0" algn="ctr" fontAlgn="auto">
              <a:spcAft>
                <a:spcPts val="0"/>
              </a:spcAft>
              <a:defRPr/>
            </a:pPr>
            <a:endParaRPr lang="fr-FR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interroge les élèves :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écrivent de la main droite.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50000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A3E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cette étude, </a:t>
            </a:r>
            <a:r>
              <a:rPr lang="fr-FR" sz="3000" b="1" dirty="0" smtClean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la taille de l’échantillon est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b="1" i="1" dirty="0" smtClean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</a:t>
            </a:r>
            <a:r>
              <a:rPr lang="fr-FR" sz="3000" b="1" dirty="0" smtClean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= 30.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50000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A3E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cette étude, </a:t>
            </a:r>
            <a:r>
              <a:rPr lang="fr-FR" sz="3000" b="1" dirty="0" smtClean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la proportion théorique est 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3000" b="1" i="1" dirty="0" smtClean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</a:t>
            </a:r>
            <a:r>
              <a:rPr lang="fr-FR" sz="3000" b="1" dirty="0" smtClean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= 0,12.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0" y="1124744"/>
            <a:ext cx="91440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le monde, il y a environ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12 % 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 gauchers.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veut savoir si une classe de 2</a:t>
            </a:r>
            <a:r>
              <a:rPr lang="fr-FR" sz="3000" baseline="30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nde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de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30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élèves est conforme à la proportion de gauchers.</a:t>
            </a:r>
          </a:p>
          <a:p>
            <a:pPr lvl="0" algn="ctr" fontAlgn="auto">
              <a:spcAft>
                <a:spcPts val="0"/>
              </a:spcAft>
              <a:defRPr/>
            </a:pPr>
            <a:endParaRPr lang="fr-FR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interroge les élèves :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écrivent de la main droite.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700808"/>
            <a:ext cx="9144000" cy="2880320"/>
          </a:xfrm>
        </p:spPr>
        <p:txBody>
          <a:bodyPr rtlCol="0">
            <a:noAutofit/>
          </a:bodyPr>
          <a:lstStyle/>
          <a:p>
            <a:pPr algn="l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 Pour chaque étude statistique, on note : </a:t>
            </a:r>
            <a:br>
              <a:rPr lang="fr-FR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fr-FR" sz="32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 la taille de l’échantillon étudié ; </a:t>
            </a:r>
            <a:br>
              <a:rPr lang="fr-FR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fr-FR" sz="32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 la proportion théorique ou la probabilité connue ; </a:t>
            </a:r>
            <a:br>
              <a:rPr lang="fr-FR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fr-FR" sz="32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  la fréquence observée de l’échantillon.</a:t>
            </a:r>
            <a:endParaRPr lang="fr-FR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0" y="1124744"/>
            <a:ext cx="91440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le monde, il y a environ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12 % 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 gauchers.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veut savoir si une classe de 2</a:t>
            </a:r>
            <a:r>
              <a:rPr lang="fr-FR" sz="3000" baseline="30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nde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de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30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élèves est conforme à la proportion de gauchers.</a:t>
            </a:r>
          </a:p>
          <a:p>
            <a:pPr lvl="0" algn="ctr" fontAlgn="auto">
              <a:spcAft>
                <a:spcPts val="0"/>
              </a:spcAft>
              <a:defRPr/>
            </a:pPr>
            <a:endParaRPr lang="fr-FR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interroge les élèves :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écrivent de la main droite.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0" y="450000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A3E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cette étude, </a:t>
            </a:r>
            <a:r>
              <a:rPr lang="fr-FR" sz="3000" b="1" dirty="0" smtClean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la fréquence observée est </a:t>
            </a:r>
          </a:p>
          <a:p>
            <a:pPr lvl="0" algn="ctr" fontAlgn="auto">
              <a:spcBef>
                <a:spcPts val="1800"/>
              </a:spcBef>
              <a:spcAft>
                <a:spcPts val="0"/>
              </a:spcAft>
              <a:defRPr/>
            </a:pPr>
            <a:r>
              <a:rPr lang="fr-FR" sz="3000" b="1" i="1" dirty="0" smtClean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 </a:t>
            </a:r>
            <a:r>
              <a:rPr lang="fr-FR" sz="3000" b="1" dirty="0" smtClean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=              .</a:t>
            </a: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9952" y="5112000"/>
            <a:ext cx="1129976" cy="82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N°7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24744"/>
            <a:ext cx="91440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On dispose d’une urne contenant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des jetons blancs et noirs.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choisit au hasard un jeton, on note sa couleur puis on le remet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dans l’urne : on fait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104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fois cette expérience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lvl="0" algn="ctr" fontAlgn="auto">
              <a:spcAft>
                <a:spcPts val="0"/>
              </a:spcAft>
              <a:defRPr/>
            </a:pPr>
            <a:endParaRPr lang="fr-FR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dénombre alors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52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fois un jeton noir.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50000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A3E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cette étude, </a:t>
            </a:r>
            <a:r>
              <a:rPr lang="fr-FR" sz="3000" b="1" dirty="0" smtClean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la taille de l’échantillon est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3000" b="1" i="1" dirty="0" smtClean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</a:t>
            </a:r>
            <a:r>
              <a:rPr lang="fr-FR" sz="3000" b="1" dirty="0" smtClean="0">
                <a:solidFill>
                  <a:srgbClr val="008A3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= 104.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N°8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24744"/>
            <a:ext cx="91440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On dispose d’une urne contenant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des jetons blancs et noirs.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choisit au hasard un jeton, on note sa couleur puis on le remet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dans l’urne 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on fait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104 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fois cette expérience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fr-FR" sz="3000" dirty="0" smtClean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endParaRPr lang="fr-FR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dénombre alors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52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fois un jeton noir.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50000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A3E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cette étude, on ne peut calculer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A3E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qu’u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8A3E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 fréquence observée.</a:t>
            </a:r>
            <a:endParaRPr lang="fr-FR" sz="3000" b="1" dirty="0" smtClean="0">
              <a:solidFill>
                <a:srgbClr val="008A3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N°9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24744"/>
            <a:ext cx="91440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On dispose d’une urne contenant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des jetons blancs et noirs.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choisit au hasard un jeton, on note sa couleur puis on le remet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dans l’urne 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on fait </a:t>
            </a:r>
            <a:r>
              <a:rPr lang="fr-FR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104 </a:t>
            </a:r>
            <a:r>
              <a:rPr lang="fr-FR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fois cette expérience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fr-FR" sz="3000" dirty="0" smtClean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endParaRPr lang="fr-FR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dénombre alors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52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fois un jeton noir.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797152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A3E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On ne peut pas affirmer que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8A3E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l’urne contient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8A3E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autant de jetons noirs que de jetons blancs 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8A3E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c’est seulement un échantillon.</a:t>
            </a:r>
            <a:endParaRPr lang="fr-FR" sz="3000" b="1" dirty="0" smtClean="0">
              <a:solidFill>
                <a:srgbClr val="008A3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N°10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24744"/>
            <a:ext cx="91440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On dispose d’une urne contenant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des jetons blancs et noirs.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choisit au hasard un jeton, on note sa couleur puis on le remet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dans l’urne : on fait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10 000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fois cette expérience.</a:t>
            </a:r>
            <a:endParaRPr lang="fr-FR" sz="3000" dirty="0" smtClean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endParaRPr lang="fr-FR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dénombre alors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5 555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fois un jeton noir.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4797152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A3E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On ne peut pas affirmer que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8A3E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l’urne contient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8A3E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plus de jetons noirs que de jetons blancs 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8A3E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c’est seulement un échantillon.</a:t>
            </a:r>
            <a:endParaRPr lang="fr-FR" sz="3000" b="1" dirty="0" smtClean="0">
              <a:solidFill>
                <a:srgbClr val="008A3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Répondre aux questions.</a:t>
            </a:r>
            <a:endParaRPr lang="fr-FR" sz="8000" dirty="0">
              <a:solidFill>
                <a:schemeClr val="accent6">
                  <a:lumMod val="75000"/>
                  <a:lumOff val="25000"/>
                </a:schemeClr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N°1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24744"/>
            <a:ext cx="914400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Une entreprise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souhaite savoir si une de ses machines dose correctement des bouteilles de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75 cl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Pour cela, le responsable qualité prélève un lot de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536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bouteilles et constate que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502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sont conformes.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2000" dirty="0" smtClean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Une machine est considérée correcte si au moins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97 </a:t>
            </a:r>
            <a:r>
              <a:rPr kumimoji="0" lang="fr-FR" sz="30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bouteilles sur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100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contiennent exactement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75 cl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86000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cette étude, 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quelle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est la taille </a:t>
            </a:r>
            <a:r>
              <a:rPr lang="fr-FR" sz="3000" b="1" i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de l’échantillon 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4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N°2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86000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cette étude, 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quelle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est la proportion théorique </a:t>
            </a:r>
            <a:r>
              <a:rPr lang="fr-FR" sz="3000" b="1" i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?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0" y="1124744"/>
            <a:ext cx="914400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Une entreprise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souhaite savoir si une de ses machines dose correctement des bouteilles de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75 cl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Pour cela, le responsable qualité prélève un lot de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536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bouteilles et constate que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502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sont conformes.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2000" dirty="0" smtClean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Une machine est considérée correcte si au moins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97 </a:t>
            </a:r>
            <a:r>
              <a:rPr kumimoji="0" lang="fr-FR" sz="30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bouteilles sur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100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contiennent exactement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75 cl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N°3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86000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cette étude, 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quelle 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est la fréquence observée </a:t>
            </a:r>
            <a:r>
              <a:rPr lang="fr-FR" sz="3000" b="1" i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?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0" y="1124744"/>
            <a:ext cx="914400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Une entreprise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souhaite savoir si une de ses machines dose correctement des bouteilles de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75 cl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Pour cela, le responsable qualité prélève un lot de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536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bouteilles et constate que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502 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sont conformes.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2000" dirty="0" smtClean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Une machine est considérée correcte si au moins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97 </a:t>
            </a:r>
            <a:r>
              <a:rPr kumimoji="0" lang="fr-FR" sz="30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bouteilles sur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100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contiennent exactement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75 cl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N°4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124744"/>
            <a:ext cx="91440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le monde, il y a environ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12 % 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 gauchers.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veut savoir si une classe de 2</a:t>
            </a:r>
            <a:r>
              <a:rPr lang="fr-FR" sz="3000" baseline="30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nde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de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30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élèves est conforme à la proportion de gauchers.</a:t>
            </a:r>
          </a:p>
          <a:p>
            <a:pPr lvl="0" algn="ctr" fontAlgn="auto">
              <a:spcAft>
                <a:spcPts val="0"/>
              </a:spcAft>
              <a:defRPr/>
            </a:pPr>
            <a:endParaRPr lang="fr-FR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interroge les élèves :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écrivent de la main droite.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50000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cette étude, quelle 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est la taille </a:t>
            </a:r>
            <a:r>
              <a:rPr lang="fr-FR" sz="3000" b="1" i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de l’échantillon 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N°5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50000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cette étude, 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quelle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est la proportion théorique </a:t>
            </a:r>
            <a:r>
              <a:rPr lang="fr-FR" sz="3000" b="1" i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?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0" y="1124744"/>
            <a:ext cx="91440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le monde, il y a environ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12 % 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 gauchers.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veut savoir si une classe de 2</a:t>
            </a:r>
            <a:r>
              <a:rPr lang="fr-FR" sz="3000" baseline="30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nde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de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30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élèves est conforme à la proportion de gauchers.</a:t>
            </a:r>
          </a:p>
          <a:p>
            <a:pPr lvl="0" algn="ctr" fontAlgn="auto">
              <a:spcAft>
                <a:spcPts val="0"/>
              </a:spcAft>
              <a:defRPr/>
            </a:pPr>
            <a:endParaRPr lang="fr-FR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interroge les élèves :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écrivent de la main droite.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fr-FR" sz="6600" b="1" dirty="0" smtClean="0">
                <a:latin typeface="Times New Roman" pitchFamily="18" charset="0"/>
                <a:cs typeface="Times New Roman" pitchFamily="18" charset="0"/>
              </a:rPr>
              <a:t>N°6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4500000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kumimoji="0" lang="fr-FR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cette étude, 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quelle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est la fréquence observée </a:t>
            </a:r>
            <a:r>
              <a:rPr lang="fr-FR" sz="3000" b="1" i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lang="fr-FR" sz="30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?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0" y="1124744"/>
            <a:ext cx="91440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Dans le monde, il y a environ </a:t>
            </a:r>
            <a:r>
              <a:rPr kumimoji="0" lang="fr-FR" sz="3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12 % </a:t>
            </a:r>
            <a:r>
              <a:rPr kumimoji="0" lang="fr-FR" sz="3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 gauchers.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veut savoir si une classe de 2</a:t>
            </a:r>
            <a:r>
              <a:rPr lang="fr-FR" sz="3000" baseline="30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nde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de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30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élèves est conforme à la proportion de gauchers.</a:t>
            </a:r>
          </a:p>
          <a:p>
            <a:pPr lvl="0" algn="ctr" fontAlgn="auto">
              <a:spcAft>
                <a:spcPts val="0"/>
              </a:spcAft>
              <a:defRPr/>
            </a:pPr>
            <a:endParaRPr lang="fr-FR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interroge les élèves : </a:t>
            </a:r>
            <a:r>
              <a:rPr lang="fr-FR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fr-FR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écrivent de la main droite.</a:t>
            </a:r>
            <a:endParaRPr kumimoji="0" lang="fr-FR" sz="3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1004</TotalTime>
  <Words>1303</Words>
  <Application>Microsoft Office PowerPoint</Application>
  <PresentationFormat>Affichage à l'écran (4:3)</PresentationFormat>
  <Paragraphs>205</Paragraphs>
  <Slides>25</Slides>
  <Notes>25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Diapositive 0</vt:lpstr>
      <vt:lpstr> Pour chaque étude statistique, on note :     - n la taille de l’échantillon étudié ;     - p la proportion théorique ou la probabilité connue ;     - f  la fréquence observée de l’échantillon.</vt:lpstr>
      <vt:lpstr>Répondre aux questions.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PC-MS</cp:lastModifiedBy>
  <cp:revision>265</cp:revision>
  <dcterms:created xsi:type="dcterms:W3CDTF">2008-11-15T15:38:50Z</dcterms:created>
  <dcterms:modified xsi:type="dcterms:W3CDTF">2016-06-23T14:23:24Z</dcterms:modified>
</cp:coreProperties>
</file>