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67" r:id="rId3"/>
    <p:sldId id="269" r:id="rId4"/>
    <p:sldId id="270" r:id="rId5"/>
    <p:sldId id="274" r:id="rId6"/>
    <p:sldId id="279" r:id="rId7"/>
    <p:sldId id="261" r:id="rId8"/>
    <p:sldId id="263" r:id="rId9"/>
    <p:sldId id="275" r:id="rId10"/>
    <p:sldId id="278" r:id="rId11"/>
    <p:sldId id="265" r:id="rId12"/>
    <p:sldId id="266" r:id="rId13"/>
    <p:sldId id="272" r:id="rId14"/>
    <p:sldId id="280" r:id="rId15"/>
    <p:sldId id="271" r:id="rId16"/>
    <p:sldId id="281" r:id="rId17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4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Classeur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Classeur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Classeur1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Classeur1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6486869758795127E-2"/>
          <c:y val="0.12806372768617108"/>
          <c:w val="0.85407831967580983"/>
          <c:h val="0.73801308799103504"/>
        </c:manualLayout>
      </c:layout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Feuil1!$A$1:$A$6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7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Feuil1!$B$1:$B$6</c:f>
              <c:numCache>
                <c:formatCode>General</c:formatCode>
                <c:ptCount val="6"/>
                <c:pt idx="0">
                  <c:v>10</c:v>
                </c:pt>
                <c:pt idx="1">
                  <c:v>30</c:v>
                </c:pt>
                <c:pt idx="2">
                  <c:v>20</c:v>
                </c:pt>
                <c:pt idx="3">
                  <c:v>50</c:v>
                </c:pt>
                <c:pt idx="4">
                  <c:v>10</c:v>
                </c:pt>
                <c:pt idx="5">
                  <c:v>40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3804416"/>
        <c:axId val="123804992"/>
      </c:scatterChart>
      <c:valAx>
        <c:axId val="123804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3804992"/>
        <c:crosses val="autoZero"/>
        <c:crossBetween val="midCat"/>
      </c:valAx>
      <c:valAx>
        <c:axId val="123804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3804416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Feuil1!$A$1:$A$6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7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</c:numCache>
            </c:numRef>
          </c:xVal>
          <c:yVal>
            <c:numRef>
              <c:f>Feuil1!$B$1:$B$6</c:f>
              <c:numCache>
                <c:formatCode>General</c:formatCode>
                <c:ptCount val="6"/>
                <c:pt idx="0">
                  <c:v>10</c:v>
                </c:pt>
                <c:pt idx="1">
                  <c:v>30</c:v>
                </c:pt>
                <c:pt idx="2">
                  <c:v>20</c:v>
                </c:pt>
                <c:pt idx="3">
                  <c:v>50</c:v>
                </c:pt>
                <c:pt idx="4">
                  <c:v>10</c:v>
                </c:pt>
                <c:pt idx="5">
                  <c:v>40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698176"/>
        <c:axId val="141698752"/>
      </c:scatterChart>
      <c:valAx>
        <c:axId val="141698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1698752"/>
        <c:crosses val="autoZero"/>
        <c:crossBetween val="midCat"/>
      </c:valAx>
      <c:valAx>
        <c:axId val="141698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1698176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1432962475068921E-2"/>
          <c:y val="3.8308157697022421E-2"/>
          <c:w val="0.89745603674540686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val>
            <c:numRef>
              <c:f>Feuil1!$A$1:$A$6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7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</c:numCache>
            </c:numRef>
          </c:val>
        </c:ser>
        <c:ser>
          <c:idx val="1"/>
          <c:order val="1"/>
          <c:invertIfNegative val="0"/>
          <c:val>
            <c:numRef>
              <c:f>Feuil1!$B$1:$B$6</c:f>
              <c:numCache>
                <c:formatCode>General</c:formatCode>
                <c:ptCount val="6"/>
                <c:pt idx="0">
                  <c:v>10</c:v>
                </c:pt>
                <c:pt idx="1">
                  <c:v>30</c:v>
                </c:pt>
                <c:pt idx="2">
                  <c:v>20</c:v>
                </c:pt>
                <c:pt idx="3">
                  <c:v>50</c:v>
                </c:pt>
                <c:pt idx="4">
                  <c:v>10</c:v>
                </c:pt>
                <c:pt idx="5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3683328"/>
        <c:axId val="141700480"/>
      </c:barChart>
      <c:catAx>
        <c:axId val="163683328"/>
        <c:scaling>
          <c:orientation val="minMax"/>
        </c:scaling>
        <c:delete val="0"/>
        <c:axPos val="b"/>
        <c:majorTickMark val="out"/>
        <c:minorTickMark val="none"/>
        <c:tickLblPos val="nextTo"/>
        <c:crossAx val="141700480"/>
        <c:crosses val="autoZero"/>
        <c:auto val="1"/>
        <c:lblAlgn val="ctr"/>
        <c:lblOffset val="100"/>
        <c:noMultiLvlLbl val="0"/>
      </c:catAx>
      <c:valAx>
        <c:axId val="141700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368332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2400" dirty="0"/>
              <a:t>FCC</a:t>
            </a:r>
          </a:p>
        </c:rich>
      </c:tx>
      <c:layout>
        <c:manualLayout>
          <c:xMode val="edge"/>
          <c:yMode val="edge"/>
          <c:x val="0.41697134661805252"/>
          <c:y val="0.18019413836980991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2262031286326342E-2"/>
          <c:y val="0.11538797792693607"/>
          <c:w val="0.79529376598359292"/>
          <c:h val="0.83546504413088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FCC</c:v>
                </c:pt>
              </c:strCache>
            </c:strRef>
          </c:tx>
          <c:invertIfNegative val="0"/>
          <c:val>
            <c:numRef>
              <c:f>Feuil1!$B$2:$B$9</c:f>
              <c:numCache>
                <c:formatCode>General</c:formatCode>
                <c:ptCount val="8"/>
                <c:pt idx="0">
                  <c:v>0.1</c:v>
                </c:pt>
                <c:pt idx="1">
                  <c:v>0.2</c:v>
                </c:pt>
                <c:pt idx="2">
                  <c:v>0.2</c:v>
                </c:pt>
                <c:pt idx="3">
                  <c:v>0.5</c:v>
                </c:pt>
                <c:pt idx="4">
                  <c:v>0.8</c:v>
                </c:pt>
                <c:pt idx="5">
                  <c:v>0.9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2362624"/>
        <c:axId val="141702208"/>
      </c:barChart>
      <c:catAx>
        <c:axId val="142362624"/>
        <c:scaling>
          <c:orientation val="minMax"/>
        </c:scaling>
        <c:delete val="0"/>
        <c:axPos val="b"/>
        <c:majorTickMark val="out"/>
        <c:minorTickMark val="none"/>
        <c:tickLblPos val="nextTo"/>
        <c:crossAx val="141702208"/>
        <c:crosses val="autoZero"/>
        <c:auto val="1"/>
        <c:lblAlgn val="ctr"/>
        <c:lblOffset val="100"/>
        <c:noMultiLvlLbl val="0"/>
      </c:catAx>
      <c:valAx>
        <c:axId val="1417022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423626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87D60F5-1D45-4671-91E0-98E2DF2072A8}" type="datetimeFigureOut">
              <a:rPr lang="fr-FR" altLang="fr-FR"/>
              <a:pPr>
                <a:defRPr/>
              </a:pPr>
              <a:t>12/07/2016</a:t>
            </a:fld>
            <a:endParaRPr lang="fr-FR" altLang="fr-FR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noProof="0" smtClean="0"/>
              <a:t>Cliquez pour modifier les styles du texte du masque</a:t>
            </a:r>
          </a:p>
          <a:p>
            <a:pPr lvl="1"/>
            <a:r>
              <a:rPr lang="fr-FR" altLang="fr-FR" noProof="0" smtClean="0"/>
              <a:t>Deuxième niveau</a:t>
            </a:r>
          </a:p>
          <a:p>
            <a:pPr lvl="2"/>
            <a:r>
              <a:rPr lang="fr-FR" altLang="fr-FR" noProof="0" smtClean="0"/>
              <a:t>Troisième niveau</a:t>
            </a:r>
          </a:p>
          <a:p>
            <a:pPr lvl="3"/>
            <a:r>
              <a:rPr lang="fr-FR" altLang="fr-FR" noProof="0" smtClean="0"/>
              <a:t>Quatrième niveau</a:t>
            </a:r>
          </a:p>
          <a:p>
            <a:pPr lvl="4"/>
            <a:r>
              <a:rPr lang="fr-FR" altLang="fr-FR" noProof="0" smtClean="0"/>
              <a:t>Cinquième niveau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85BB9A1-C515-494A-86DD-C2079FBD2CA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989922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39C46-C125-4A4D-B91F-25234864D75C}" type="datetime1">
              <a:rPr lang="fr-FR"/>
              <a:pPr>
                <a:defRPr/>
              </a:pPr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0BD20-242F-452D-B2AB-9D11E74AA9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341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C9FA9-2762-4DAE-8474-78342F5BBD5D}" type="datetime1">
              <a:rPr lang="fr-FR"/>
              <a:pPr>
                <a:defRPr/>
              </a:pPr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63041-6727-4DEA-830D-4AD0FB2F3EB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8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08AB9-BD5A-49E5-9ED1-2594A36454C5}" type="datetime1">
              <a:rPr lang="fr-FR"/>
              <a:pPr>
                <a:defRPr/>
              </a:pPr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49EE1-3BF8-471F-B340-6BF39B9619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0270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3EEB65C-1F9A-42FA-8180-77E5F69F7B79}" type="datetime1">
              <a:rPr lang="fr-FR" altLang="fr-FR"/>
              <a:pPr>
                <a:defRPr/>
              </a:pPr>
              <a:t>12/07/2016</a:t>
            </a:fld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2F8FD-5E01-4D47-B4A3-A0A5F8A634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4090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re et contenu sur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81173B3-109E-457F-BF6E-7EB8B7C4514A}" type="datetime1">
              <a:rPr lang="fr-FR" altLang="fr-FR"/>
              <a:pPr>
                <a:defRPr/>
              </a:pPr>
              <a:t>12/07/2016</a:t>
            </a:fld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63E5D-15E3-4392-81EE-45860D969F9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3135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re et texte sur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BEB1EFD-90A7-4E83-99CC-48E3F1F15211}" type="datetime1">
              <a:rPr lang="fr-FR" altLang="fr-FR"/>
              <a:pPr>
                <a:defRPr/>
              </a:pPr>
              <a:t>12/07/2016</a:t>
            </a:fld>
            <a:endParaRPr lang="fr-FR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2E5B5-B9CC-45A0-B97A-8EE06A36FD7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4141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2345E-9570-4BBF-AB1D-5DFE8C6E84AE}" type="datetime1">
              <a:rPr lang="fr-FR"/>
              <a:pPr>
                <a:defRPr/>
              </a:pPr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12658-A8A8-4412-8082-FFBFFD8486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6122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4FF00-A5E2-405C-BC69-D07E44B53622}" type="datetime1">
              <a:rPr lang="fr-FR"/>
              <a:pPr>
                <a:defRPr/>
              </a:pPr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2733E-6145-436D-8504-AFF85D9BCBA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0825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F7376-57C7-4267-8679-C12735F243A9}" type="datetime1">
              <a:rPr lang="fr-FR"/>
              <a:pPr>
                <a:defRPr/>
              </a:pPr>
              <a:t>12/07/2016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69E9E-74A4-4279-88EF-69463152C3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8594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0338D-8D09-4E35-88B4-74FFDC9D8298}" type="datetime1">
              <a:rPr lang="fr-FR"/>
              <a:pPr>
                <a:defRPr/>
              </a:pPr>
              <a:t>12/07/2016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8E589-994B-4681-AD8A-D62B25B2538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979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AD88C-406B-42E0-A14D-9F35112B56D1}" type="datetime1">
              <a:rPr lang="fr-FR"/>
              <a:pPr>
                <a:defRPr/>
              </a:pPr>
              <a:t>12/07/2016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52C5E-4F8C-45ED-8A01-005BFF615FD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3611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97D13-EC47-4E92-958F-97D22EABFD4C}" type="datetime1">
              <a:rPr lang="fr-FR"/>
              <a:pPr>
                <a:defRPr/>
              </a:pPr>
              <a:t>12/07/2016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24EAF-CCB1-4B50-A157-1291501C68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4937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6AD48-ECF2-467E-8E4D-7BD7C88A4149}" type="datetime1">
              <a:rPr lang="fr-FR"/>
              <a:pPr>
                <a:defRPr/>
              </a:pPr>
              <a:t>12/07/2016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6EF3C-BDD9-4CB0-B3B4-01A0F4EB6D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834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85F90-9611-468B-B8FD-E0D4367CF71C}" type="datetime1">
              <a:rPr lang="fr-FR"/>
              <a:pPr>
                <a:defRPr/>
              </a:pPr>
              <a:t>12/07/2016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04C3B-E60C-4B2D-8988-990D697AEFD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3110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D002A0-796E-4E6E-AE19-AC7F0AF0FF59}" type="datetime1">
              <a:rPr lang="fr-FR"/>
              <a:pPr>
                <a:defRPr/>
              </a:pPr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6DEE72-B739-4F06-85A8-1BCE40CEF97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03F685-5A6E-496E-9F5D-003A1E0C4D30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5" name="Espace réservé du numéro de diapositive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6BF149-D3C0-4850-AB8E-0770E463DFF4}" type="slidenum">
              <a:rPr lang="fr-FR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fr-FR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420938"/>
            <a:ext cx="9144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b="1" dirty="0">
                <a:solidFill>
                  <a:schemeClr val="accent2">
                    <a:lumMod val="75000"/>
                  </a:schemeClr>
                </a:solidFill>
              </a:rPr>
              <a:t>Statistiques</a:t>
            </a:r>
            <a:r>
              <a:rPr lang="fr-FR" sz="8000" b="1" dirty="0">
                <a:solidFill>
                  <a:srgbClr val="D60093"/>
                </a:solidFill>
              </a:rPr>
              <a:t> 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4437112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E1C4B6-8A56-41E5-A578-6E1FA6297E48}" type="slidenum">
              <a:rPr lang="fr-FR"/>
              <a:pPr>
                <a:defRPr/>
              </a:pPr>
              <a:t>10</a:t>
            </a:fld>
            <a:endParaRPr lang="fr-FR"/>
          </a:p>
        </p:txBody>
      </p:sp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fr-FR" altLang="fr-FR" sz="3600" dirty="0" smtClean="0">
                <a:solidFill>
                  <a:schemeClr val="accent2"/>
                </a:solidFill>
              </a:rPr>
              <a:t>Voici le diagramme en bâtons des effectifs</a:t>
            </a:r>
            <a:br>
              <a:rPr lang="fr-FR" altLang="fr-FR" sz="3600" dirty="0" smtClean="0">
                <a:solidFill>
                  <a:schemeClr val="accent2"/>
                </a:solidFill>
              </a:rPr>
            </a:br>
            <a:r>
              <a:rPr lang="fr-FR" altLang="fr-FR" sz="3600" dirty="0" smtClean="0">
                <a:solidFill>
                  <a:schemeClr val="accent2"/>
                </a:solidFill>
              </a:rPr>
              <a:t>d’une série </a:t>
            </a:r>
            <a:r>
              <a:rPr lang="fr-FR" altLang="fr-FR" sz="3600" dirty="0" smtClean="0">
                <a:solidFill>
                  <a:schemeClr val="accent2"/>
                </a:solidFill>
              </a:rPr>
              <a:t>statistique :</a:t>
            </a:r>
            <a:endParaRPr lang="fr-FR" altLang="fr-FR" sz="3600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47107" name="Object 3"/>
          <p:cNvGraphicFramePr>
            <a:graphicFrameLocks noGrp="1" noChangeAspect="1"/>
          </p:cNvGraphicFramePr>
          <p:nvPr>
            <p:ph idx="4294967295"/>
          </p:nvPr>
        </p:nvGraphicFramePr>
        <p:xfrm>
          <a:off x="1476375" y="1412875"/>
          <a:ext cx="6129338" cy="317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7" name="Graphique" r:id="rId3" imgW="4905375" imgH="2543251" progId="Excel.Chart.8">
                  <p:embed/>
                </p:oleObj>
              </mc:Choice>
              <mc:Fallback>
                <p:oleObj name="Graphique" r:id="rId3" imgW="4905375" imgH="2543251" progId="Excel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1412875"/>
                        <a:ext cx="6129338" cy="317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2051720" y="4652963"/>
            <a:ext cx="7092279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fr-FR" altLang="fr-FR" b="1" dirty="0">
                <a:solidFill>
                  <a:srgbClr val="77933C"/>
                </a:solidFill>
                <a:latin typeface="Arial" charset="0"/>
              </a:rPr>
              <a:t>Effectif total = ?</a:t>
            </a:r>
          </a:p>
          <a:p>
            <a:pPr marL="457200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fr-FR" altLang="fr-FR" b="1" dirty="0">
                <a:solidFill>
                  <a:srgbClr val="77933C"/>
                </a:solidFill>
                <a:latin typeface="Arial" charset="0"/>
              </a:rPr>
              <a:t>Mode = ?</a:t>
            </a:r>
          </a:p>
          <a:p>
            <a:pPr marL="457200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fr-FR" altLang="fr-FR" b="1" dirty="0">
                <a:solidFill>
                  <a:srgbClr val="77933C"/>
                </a:solidFill>
                <a:latin typeface="Arial" charset="0"/>
              </a:rPr>
              <a:t>Médiane = 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b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OleChart spid="4710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BFD67B-5B1B-4708-8F52-E42678263166}" type="slidenum">
              <a:rPr lang="fr-FR"/>
              <a:pPr>
                <a:defRPr/>
              </a:pPr>
              <a:t>11</a:t>
            </a:fld>
            <a:endParaRPr lang="fr-FR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3999" cy="9366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accent2">
                    <a:lumMod val="75000"/>
                  </a:schemeClr>
                </a:solidFill>
              </a:rPr>
              <a:t>Voici </a:t>
            </a:r>
            <a:r>
              <a:rPr lang="fr-FR" sz="2800" b="1" dirty="0" smtClean="0">
                <a:solidFill>
                  <a:schemeClr val="accent2">
                    <a:lumMod val="75000"/>
                  </a:schemeClr>
                </a:solidFill>
              </a:rPr>
              <a:t>la boîte à moustache représentant le temps </a:t>
            </a:r>
            <a:r>
              <a:rPr lang="fr-FR" sz="2800" b="1" dirty="0">
                <a:solidFill>
                  <a:schemeClr val="accent2">
                    <a:lumMod val="75000"/>
                  </a:schemeClr>
                </a:solidFill>
              </a:rPr>
              <a:t>de lecture hebdomadaire d’une classe de 36 </a:t>
            </a:r>
            <a:r>
              <a:rPr lang="fr-FR" sz="2800" b="1" dirty="0" smtClean="0">
                <a:solidFill>
                  <a:schemeClr val="accent2">
                    <a:lumMod val="75000"/>
                  </a:schemeClr>
                </a:solidFill>
              </a:rPr>
              <a:t>élèves</a:t>
            </a:r>
            <a:endParaRPr lang="fr-FR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19462" name="Object 2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42454131"/>
              </p:ext>
            </p:extLst>
          </p:nvPr>
        </p:nvGraphicFramePr>
        <p:xfrm>
          <a:off x="2195736" y="1340768"/>
          <a:ext cx="4967287" cy="303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1" name="Graphique" r:id="rId3" imgW="4515002" imgH="2762402" progId="Excel.Sheet.8">
                  <p:embed/>
                </p:oleObj>
              </mc:Choice>
              <mc:Fallback>
                <p:oleObj name="Graphique" r:id="rId3" imgW="4515002" imgH="2762402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340768"/>
                        <a:ext cx="4967287" cy="303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5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4077072"/>
            <a:ext cx="9144000" cy="2492375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3500" b="1" dirty="0" smtClean="0">
                <a:solidFill>
                  <a:schemeClr val="accent3">
                    <a:lumMod val="75000"/>
                  </a:schemeClr>
                </a:solidFill>
              </a:rPr>
              <a:t>Q</a:t>
            </a:r>
            <a:r>
              <a:rPr lang="fr-FR" sz="3500" b="1" baseline="-25000" dirty="0" smtClean="0">
                <a:solidFill>
                  <a:schemeClr val="accent3">
                    <a:lumMod val="75000"/>
                  </a:schemeClr>
                </a:solidFill>
              </a:rPr>
              <a:t>1 </a:t>
            </a:r>
            <a:r>
              <a:rPr lang="fr-FR" sz="3500" b="1" dirty="0" smtClean="0">
                <a:solidFill>
                  <a:schemeClr val="accent3">
                    <a:lumMod val="75000"/>
                  </a:schemeClr>
                </a:solidFill>
              </a:rPr>
              <a:t>= 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3500" b="1" dirty="0" smtClean="0">
                <a:solidFill>
                  <a:schemeClr val="accent3">
                    <a:lumMod val="75000"/>
                  </a:schemeClr>
                </a:solidFill>
              </a:rPr>
              <a:t>Q</a:t>
            </a:r>
            <a:r>
              <a:rPr lang="fr-FR" sz="3500" b="1" baseline="-25000" dirty="0" smtClean="0">
                <a:solidFill>
                  <a:schemeClr val="accent3">
                    <a:lumMod val="75000"/>
                  </a:schemeClr>
                </a:solidFill>
              </a:rPr>
              <a:t>3 </a:t>
            </a:r>
            <a:r>
              <a:rPr lang="fr-FR" sz="3500" b="1" dirty="0" smtClean="0">
                <a:solidFill>
                  <a:schemeClr val="accent3">
                    <a:lumMod val="75000"/>
                  </a:schemeClr>
                </a:solidFill>
              </a:rPr>
              <a:t>= 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3500" b="1" dirty="0" smtClean="0">
                <a:solidFill>
                  <a:schemeClr val="accent3">
                    <a:lumMod val="75000"/>
                  </a:schemeClr>
                </a:solidFill>
              </a:rPr>
              <a:t>Quelle est l’étendue de la série 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3500" b="1" dirty="0" smtClean="0">
                <a:solidFill>
                  <a:schemeClr val="accent3">
                    <a:lumMod val="75000"/>
                  </a:schemeClr>
                </a:solidFill>
              </a:rPr>
              <a:t>Au moins 50% des élèves lisent entre 2 et </a:t>
            </a:r>
            <a:r>
              <a:rPr lang="fr-FR" sz="3500" b="1" dirty="0">
                <a:solidFill>
                  <a:schemeClr val="accent3">
                    <a:lumMod val="75000"/>
                  </a:schemeClr>
                </a:solidFill>
              </a:rPr>
              <a:t>5</a:t>
            </a:r>
            <a:r>
              <a:rPr lang="fr-FR" sz="3500" b="1" dirty="0" smtClean="0">
                <a:solidFill>
                  <a:schemeClr val="accent3">
                    <a:lumMod val="75000"/>
                  </a:schemeClr>
                </a:solidFill>
              </a:rPr>
              <a:t>h par semaine :   OUI       NON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3500" b="1" dirty="0">
                <a:solidFill>
                  <a:schemeClr val="accent3">
                    <a:lumMod val="75000"/>
                  </a:schemeClr>
                </a:solidFill>
              </a:rPr>
              <a:t>A</a:t>
            </a:r>
            <a:r>
              <a:rPr lang="fr-FR" sz="3500" b="1" dirty="0" smtClean="0">
                <a:solidFill>
                  <a:schemeClr val="accent3">
                    <a:lumMod val="75000"/>
                  </a:schemeClr>
                </a:solidFill>
              </a:rPr>
              <a:t>u moins 18 élèves lisent 3h par semaine ou moins :	             </a:t>
            </a:r>
            <a:r>
              <a:rPr lang="fr-FR" sz="35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3500" b="1" dirty="0" smtClean="0">
                <a:solidFill>
                  <a:schemeClr val="accent3">
                    <a:lumMod val="75000"/>
                  </a:schemeClr>
                </a:solidFill>
              </a:rPr>
              <a:t>OUI        NON</a:t>
            </a:r>
            <a:r>
              <a:rPr lang="fr-FR" sz="20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66C8FA-E27C-48B5-8FD3-0FC98ADDB695}" type="slidenum">
              <a:rPr lang="fr-FR"/>
              <a:pPr>
                <a:defRPr/>
              </a:pPr>
              <a:t>12</a:t>
            </a:fld>
            <a:endParaRPr lang="fr-FR"/>
          </a:p>
        </p:txBody>
      </p:sp>
      <p:sp>
        <p:nvSpPr>
          <p:cNvPr id="32" name="Espace réservé du numéro de diapositive 6"/>
          <p:cNvSpPr txBox="1">
            <a:spLocks noGrp="1"/>
          </p:cNvSpPr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5259A9F-B561-47FF-B7CE-17ADD4172615}" type="slidenum">
              <a:rPr lang="fr-FR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fr-FR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108498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fr-FR" altLang="fr-FR" sz="2800" b="1" dirty="0" smtClean="0">
                <a:solidFill>
                  <a:srgbClr val="953735"/>
                </a:solidFill>
              </a:rPr>
              <a:t>Voici la répartition des élèves d’une classe de 2nde selon leur âge :</a:t>
            </a:r>
          </a:p>
        </p:txBody>
      </p:sp>
      <p:sp>
        <p:nvSpPr>
          <p:cNvPr id="5158" name="Rectangle 38"/>
          <p:cNvSpPr>
            <a:spLocks noGrp="1" noChangeArrowheads="1"/>
          </p:cNvSpPr>
          <p:nvPr>
            <p:ph type="body" sz="half" idx="2"/>
          </p:nvPr>
        </p:nvSpPr>
        <p:spPr>
          <a:xfrm>
            <a:off x="2843213" y="3938588"/>
            <a:ext cx="6300787" cy="2187575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>
                <a:solidFill>
                  <a:schemeClr val="accent3">
                    <a:lumMod val="75000"/>
                  </a:schemeClr>
                </a:solidFill>
              </a:rPr>
              <a:t>a = ?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>
                <a:solidFill>
                  <a:schemeClr val="accent3">
                    <a:lumMod val="75000"/>
                  </a:schemeClr>
                </a:solidFill>
              </a:rPr>
              <a:t>b = ?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>
                <a:solidFill>
                  <a:schemeClr val="accent3">
                    <a:lumMod val="75000"/>
                  </a:schemeClr>
                </a:solidFill>
              </a:rPr>
              <a:t>c = ?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>
                <a:solidFill>
                  <a:schemeClr val="accent3">
                    <a:lumMod val="75000"/>
                  </a:schemeClr>
                </a:solidFill>
              </a:rPr>
              <a:t>d = ?</a:t>
            </a:r>
          </a:p>
        </p:txBody>
      </p:sp>
      <p:graphicFrame>
        <p:nvGraphicFramePr>
          <p:cNvPr id="16419" name="Group 35"/>
          <p:cNvGraphicFramePr>
            <a:graphicFrameLocks noGrp="1"/>
          </p:cNvGraphicFramePr>
          <p:nvPr/>
        </p:nvGraphicFramePr>
        <p:xfrm>
          <a:off x="571500" y="1714500"/>
          <a:ext cx="8001000" cy="1809750"/>
        </p:xfrm>
        <a:graphic>
          <a:graphicData uri="http://schemas.openxmlformats.org/drawingml/2006/table">
            <a:tbl>
              <a:tblPr/>
              <a:tblGrid>
                <a:gridCol w="1912938"/>
                <a:gridCol w="1511300"/>
                <a:gridCol w="1584325"/>
                <a:gridCol w="1392237"/>
                <a:gridCol w="1600200"/>
              </a:tblGrid>
              <a:tr h="603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03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Effectif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7933C"/>
                          </a:solidFill>
                          <a:effectLst/>
                          <a:latin typeface="Calibri" pitchFamily="34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03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Fréquence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7933C"/>
                          </a:solidFill>
                          <a:effectLst/>
                          <a:latin typeface="Calibri" pitchFamily="34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7933C"/>
                          </a:solidFill>
                          <a:effectLst/>
                          <a:latin typeface="Calibri" pitchFamily="34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7933C"/>
                          </a:solidFill>
                          <a:effectLst/>
                          <a:latin typeface="Calibri" pitchFamily="34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421A57-96E6-4CBA-A046-C2540EF18FAF}" type="slidenum">
              <a:rPr lang="fr-FR"/>
              <a:pPr>
                <a:defRPr/>
              </a:pPr>
              <a:t>13</a:t>
            </a:fld>
            <a:endParaRPr lang="fr-FR"/>
          </a:p>
        </p:txBody>
      </p:sp>
      <p:sp>
        <p:nvSpPr>
          <p:cNvPr id="17411" name="Titre 7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fr-FR" altLang="fr-FR" sz="3200" dirty="0" smtClean="0">
                <a:solidFill>
                  <a:srgbClr val="953735"/>
                </a:solidFill>
              </a:rPr>
              <a:t>Cette série statistique est représentée par :</a:t>
            </a:r>
          </a:p>
        </p:txBody>
      </p:sp>
      <p:sp>
        <p:nvSpPr>
          <p:cNvPr id="17412" name="Espace réservé du texte 16"/>
          <p:cNvSpPr>
            <a:spLocks noGrp="1"/>
          </p:cNvSpPr>
          <p:nvPr>
            <p:ph type="body" sz="half" idx="1"/>
          </p:nvPr>
        </p:nvSpPr>
        <p:spPr>
          <a:xfrm>
            <a:off x="0" y="2852738"/>
            <a:ext cx="8786813" cy="32686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fr-FR" altLang="fr-FR" b="1" dirty="0" smtClean="0">
                <a:solidFill>
                  <a:srgbClr val="77933C"/>
                </a:solidFill>
              </a:rPr>
              <a:t>          a)                        b)                              c)</a:t>
            </a:r>
          </a:p>
          <a:p>
            <a:pPr eaLnBrk="1" hangingPunct="1"/>
            <a:endParaRPr lang="fr-FR" altLang="fr-FR" dirty="0" smtClean="0"/>
          </a:p>
          <a:p>
            <a:pPr eaLnBrk="1" hangingPunct="1">
              <a:buFont typeface="Arial" charset="0"/>
              <a:buNone/>
            </a:pPr>
            <a:r>
              <a:rPr lang="fr-FR" altLang="fr-FR" dirty="0" smtClean="0"/>
              <a:t>                              </a:t>
            </a:r>
          </a:p>
        </p:txBody>
      </p:sp>
      <p:graphicFrame>
        <p:nvGraphicFramePr>
          <p:cNvPr id="17445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468910"/>
              </p:ext>
            </p:extLst>
          </p:nvPr>
        </p:nvGraphicFramePr>
        <p:xfrm>
          <a:off x="1116013" y="1268413"/>
          <a:ext cx="6840362" cy="1512515"/>
        </p:xfrm>
        <a:graphic>
          <a:graphicData uri="http://schemas.openxmlformats.org/drawingml/2006/table">
            <a:tbl>
              <a:tblPr/>
              <a:tblGrid>
                <a:gridCol w="2358802"/>
                <a:gridCol w="972044"/>
                <a:gridCol w="795009"/>
                <a:gridCol w="795010"/>
                <a:gridCol w="714689"/>
                <a:gridCol w="617976"/>
                <a:gridCol w="586832"/>
              </a:tblGrid>
              <a:tr h="7571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Valeur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553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Effectif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Graphique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0591364"/>
              </p:ext>
            </p:extLst>
          </p:nvPr>
        </p:nvGraphicFramePr>
        <p:xfrm>
          <a:off x="2987824" y="3212976"/>
          <a:ext cx="2843931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phique 11"/>
          <p:cNvGraphicFramePr>
            <a:graphicFrameLocks/>
          </p:cNvGraphicFramePr>
          <p:nvPr/>
        </p:nvGraphicFramePr>
        <p:xfrm>
          <a:off x="107504" y="3356992"/>
          <a:ext cx="295232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Graphique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5661123"/>
              </p:ext>
            </p:extLst>
          </p:nvPr>
        </p:nvGraphicFramePr>
        <p:xfrm>
          <a:off x="5796136" y="3429000"/>
          <a:ext cx="3024336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CF1C7-D4D4-44F8-83F9-9045407812AB}" type="slidenum">
              <a:rPr lang="fr-FR"/>
              <a:pPr>
                <a:defRPr/>
              </a:pPr>
              <a:t>14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accent2">
                    <a:lumMod val="75000"/>
                  </a:schemeClr>
                </a:solidFill>
              </a:rPr>
              <a:t>Le diagramme suivant correspond-t-il à l’écran</a:t>
            </a:r>
            <a:br>
              <a:rPr lang="fr-FR" sz="3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fr-FR" sz="3200" dirty="0" smtClean="0">
                <a:solidFill>
                  <a:schemeClr val="accent2">
                    <a:lumMod val="75000"/>
                  </a:schemeClr>
                </a:solidFill>
              </a:rPr>
              <a:t>de la </a:t>
            </a:r>
            <a:r>
              <a:rPr lang="fr-FR" sz="3200" dirty="0" smtClean="0">
                <a:solidFill>
                  <a:schemeClr val="accent2">
                    <a:lumMod val="75000"/>
                  </a:schemeClr>
                </a:solidFill>
              </a:rPr>
              <a:t>calculatrice ?</a:t>
            </a:r>
            <a:endParaRPr lang="fr-F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36680092"/>
              </p:ext>
            </p:extLst>
          </p:nvPr>
        </p:nvGraphicFramePr>
        <p:xfrm>
          <a:off x="179512" y="692696"/>
          <a:ext cx="5544616" cy="5976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437" name="Espace réservé du contenu 4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fr-FR" altLang="fr-FR" sz="2800" dirty="0" smtClean="0"/>
              <a:t>        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338" y="2564904"/>
            <a:ext cx="4248150" cy="310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1CEE3-3C3E-4FB8-A5F7-E40C0B54B6BC}" type="slidenum">
              <a:rPr lang="fr-FR"/>
              <a:pPr>
                <a:defRPr/>
              </a:pPr>
              <a:t>15</a:t>
            </a:fld>
            <a:endParaRPr lang="fr-FR"/>
          </a:p>
        </p:txBody>
      </p:sp>
      <p:sp>
        <p:nvSpPr>
          <p:cNvPr id="31" name="Espace réservé du numéro de diapositive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51592CE-3FFB-4BC8-8385-85D1FFF104A4}" type="slidenum">
              <a:rPr lang="fr-FR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fr-FR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375"/>
            <a:ext cx="9144000" cy="64859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fr-FR" altLang="fr-FR" sz="3600" b="1" dirty="0" smtClean="0">
                <a:solidFill>
                  <a:srgbClr val="953735"/>
                </a:solidFill>
              </a:rPr>
              <a:t>A la calculatrice, éditer cette série.</a:t>
            </a:r>
          </a:p>
        </p:txBody>
      </p:sp>
      <p:graphicFrame>
        <p:nvGraphicFramePr>
          <p:cNvPr id="19488" name="Group 32"/>
          <p:cNvGraphicFramePr>
            <a:graphicFrameLocks noGrp="1"/>
          </p:cNvGraphicFramePr>
          <p:nvPr/>
        </p:nvGraphicFramePr>
        <p:xfrm>
          <a:off x="500063" y="785813"/>
          <a:ext cx="8215312" cy="1457326"/>
        </p:xfrm>
        <a:graphic>
          <a:graphicData uri="http://schemas.openxmlformats.org/drawingml/2006/table">
            <a:tbl>
              <a:tblPr/>
              <a:tblGrid>
                <a:gridCol w="1335087"/>
                <a:gridCol w="1012825"/>
                <a:gridCol w="1173163"/>
                <a:gridCol w="1173162"/>
                <a:gridCol w="1173163"/>
                <a:gridCol w="1174750"/>
                <a:gridCol w="1173162"/>
              </a:tblGrid>
              <a:tr h="728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Valeur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28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Effectif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987824" y="2924944"/>
            <a:ext cx="6156325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</a:pPr>
            <a:endParaRPr lang="fr-FR" altLang="fr-FR" sz="1600" b="1" dirty="0">
              <a:solidFill>
                <a:srgbClr val="77933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altLang="fr-FR" sz="3600" b="1" dirty="0">
                <a:solidFill>
                  <a:srgbClr val="77933C"/>
                </a:solidFill>
              </a:rPr>
              <a:t>Moyenne = ?</a:t>
            </a:r>
          </a:p>
          <a:p>
            <a:pPr eaLnBrk="1" hangingPunct="1">
              <a:lnSpc>
                <a:spcPct val="90000"/>
              </a:lnSpc>
            </a:pPr>
            <a:r>
              <a:rPr lang="fr-FR" altLang="fr-FR" sz="3600" b="1" dirty="0">
                <a:solidFill>
                  <a:srgbClr val="77933C"/>
                </a:solidFill>
              </a:rPr>
              <a:t>Médiane = ?</a:t>
            </a:r>
          </a:p>
          <a:p>
            <a:pPr eaLnBrk="1" hangingPunct="1">
              <a:lnSpc>
                <a:spcPct val="90000"/>
              </a:lnSpc>
            </a:pPr>
            <a:r>
              <a:rPr lang="fr-FR" altLang="fr-FR" sz="3600" b="1" dirty="0">
                <a:solidFill>
                  <a:srgbClr val="77933C"/>
                </a:solidFill>
              </a:rPr>
              <a:t>Q1 = ? </a:t>
            </a:r>
            <a:r>
              <a:rPr lang="fr-FR" altLang="fr-FR" sz="3600" b="1" dirty="0">
                <a:solidFill>
                  <a:schemeClr val="bg1"/>
                </a:solidFill>
              </a:rPr>
              <a:t> ………</a:t>
            </a:r>
          </a:p>
          <a:p>
            <a:pPr eaLnBrk="1" hangingPunct="1">
              <a:lnSpc>
                <a:spcPct val="90000"/>
              </a:lnSpc>
            </a:pPr>
            <a:r>
              <a:rPr lang="fr-FR" altLang="fr-FR" sz="3600" b="1" dirty="0">
                <a:solidFill>
                  <a:srgbClr val="77933C"/>
                </a:solidFill>
              </a:rPr>
              <a:t>Q3 = ? </a:t>
            </a:r>
            <a:r>
              <a:rPr lang="fr-FR" altLang="fr-FR" sz="3600" b="1" dirty="0">
                <a:solidFill>
                  <a:schemeClr val="bg1"/>
                </a:solidFill>
              </a:rPr>
              <a:t>………</a:t>
            </a:r>
            <a:r>
              <a:rPr lang="fr-FR" altLang="fr-FR" sz="4000" b="1" dirty="0">
                <a:solidFill>
                  <a:srgbClr val="77933C"/>
                </a:solidFill>
              </a:rPr>
              <a:t> 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endParaRPr lang="fr-FR" altLang="fr-FR" sz="4000" b="1" dirty="0">
              <a:solidFill>
                <a:srgbClr val="77933C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fr-FR" altLang="fr-FR" sz="3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03F685-5A6E-496E-9F5D-003A1E0C4D30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6BF149-D3C0-4850-AB8E-0770E463DFF4}" type="slidenum">
              <a:rPr lang="fr-FR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fr-FR" sz="120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420938"/>
            <a:ext cx="9144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b="1" dirty="0">
                <a:solidFill>
                  <a:schemeClr val="accent2">
                    <a:lumMod val="75000"/>
                  </a:schemeClr>
                </a:solidFill>
              </a:rPr>
              <a:t>F</a:t>
            </a:r>
            <a:r>
              <a:rPr lang="fr-FR" sz="8000" b="1" dirty="0" smtClean="0">
                <a:solidFill>
                  <a:schemeClr val="accent2">
                    <a:lumMod val="75000"/>
                  </a:schemeClr>
                </a:solidFill>
              </a:rPr>
              <a:t>in</a:t>
            </a:r>
            <a:r>
              <a:rPr lang="fr-FR" sz="8000" b="1" dirty="0" smtClean="0">
                <a:solidFill>
                  <a:srgbClr val="D60093"/>
                </a:solidFill>
              </a:rPr>
              <a:t> </a:t>
            </a:r>
            <a:endParaRPr lang="fr-FR" sz="8000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04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AC59F7-C71E-4207-A513-EDD6037A36A7}" type="slidenum">
              <a:rPr lang="fr-FR"/>
              <a:pPr>
                <a:defRPr/>
              </a:pPr>
              <a:t>2</a:t>
            </a:fld>
            <a:endParaRPr lang="fr-FR"/>
          </a:p>
        </p:txBody>
      </p:sp>
      <p:sp>
        <p:nvSpPr>
          <p:cNvPr id="22" name="Espace réservé du numéro de diapositive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65CDEFC-C72F-4C33-9571-F4F1433F6C1E}" type="slidenum">
              <a:rPr lang="fr-FR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fr-FR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071938"/>
            <a:ext cx="9144000" cy="1655762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4800" dirty="0">
                <a:solidFill>
                  <a:schemeClr val="accent3">
                    <a:lumMod val="75000"/>
                  </a:schemeClr>
                </a:solidFill>
              </a:rPr>
              <a:t>Moyenne = ?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fr-FR" sz="4800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546803"/>
              </p:ext>
            </p:extLst>
          </p:nvPr>
        </p:nvGraphicFramePr>
        <p:xfrm>
          <a:off x="899592" y="1628774"/>
          <a:ext cx="7358583" cy="1584201"/>
        </p:xfrm>
        <a:graphic>
          <a:graphicData uri="http://schemas.openxmlformats.org/drawingml/2006/table">
            <a:tbl>
              <a:tblPr/>
              <a:tblGrid>
                <a:gridCol w="1839241"/>
                <a:gridCol w="1839241"/>
                <a:gridCol w="1840860"/>
                <a:gridCol w="1839241"/>
              </a:tblGrid>
              <a:tr h="7929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Valeur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9123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Effectif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331969-C577-42EC-9BB9-0E1D305CEB76}" type="slidenum">
              <a:rPr lang="fr-FR"/>
              <a:pPr>
                <a:defRPr/>
              </a:pPr>
              <a:t>3</a:t>
            </a:fld>
            <a:endParaRPr lang="fr-FR"/>
          </a:p>
        </p:txBody>
      </p:sp>
      <p:sp>
        <p:nvSpPr>
          <p:cNvPr id="22" name="Espace réservé du numéro de diapositive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C4E19B6-4601-473A-A600-6C5DFA89826B}" type="slidenum">
              <a:rPr lang="fr-FR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fr-FR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005263"/>
            <a:ext cx="9144000" cy="1655762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4800" dirty="0">
                <a:solidFill>
                  <a:schemeClr val="accent3">
                    <a:lumMod val="75000"/>
                  </a:schemeClr>
                </a:solidFill>
              </a:rPr>
              <a:t>Moyenne = ?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fr-FR" sz="4800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755650" y="1557338"/>
          <a:ext cx="7786688" cy="1566862"/>
        </p:xfrm>
        <a:graphic>
          <a:graphicData uri="http://schemas.openxmlformats.org/drawingml/2006/table">
            <a:tbl>
              <a:tblPr/>
              <a:tblGrid>
                <a:gridCol w="1946275"/>
                <a:gridCol w="1946275"/>
                <a:gridCol w="1947863"/>
                <a:gridCol w="1946275"/>
              </a:tblGrid>
              <a:tr h="7842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Valeur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82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Fréquence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BF802B-58A8-4693-8B5B-0DCDBD6F893A}" type="slidenum">
              <a:rPr lang="fr-FR"/>
              <a:pPr>
                <a:defRPr/>
              </a:pPr>
              <a:t>4</a:t>
            </a:fld>
            <a:endParaRPr lang="fr-FR"/>
          </a:p>
        </p:txBody>
      </p:sp>
      <p:sp>
        <p:nvSpPr>
          <p:cNvPr id="22" name="Espace réservé du numéro de diapositive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504B652-BA30-44FD-8B71-2A81B82CD458}" type="slidenum">
              <a:rPr lang="fr-FR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fr-FR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84438" y="2997200"/>
            <a:ext cx="6659562" cy="312896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4000" dirty="0">
                <a:solidFill>
                  <a:schemeClr val="accent3">
                    <a:lumMod val="75000"/>
                  </a:schemeClr>
                </a:solidFill>
              </a:rPr>
              <a:t>Mode = ?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4000" dirty="0">
                <a:solidFill>
                  <a:schemeClr val="accent3">
                    <a:lumMod val="75000"/>
                  </a:schemeClr>
                </a:solidFill>
              </a:rPr>
              <a:t>É</a:t>
            </a:r>
            <a:r>
              <a:rPr lang="fr-FR" sz="4000" dirty="0" smtClean="0">
                <a:solidFill>
                  <a:schemeClr val="accent3">
                    <a:lumMod val="75000"/>
                  </a:schemeClr>
                </a:solidFill>
              </a:rPr>
              <a:t>tendue </a:t>
            </a:r>
            <a:r>
              <a:rPr lang="fr-FR" sz="4000" dirty="0">
                <a:solidFill>
                  <a:schemeClr val="accent3">
                    <a:lumMod val="75000"/>
                  </a:schemeClr>
                </a:solidFill>
              </a:rPr>
              <a:t>= ?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4000" dirty="0">
                <a:solidFill>
                  <a:schemeClr val="accent3">
                    <a:lumMod val="75000"/>
                  </a:schemeClr>
                </a:solidFill>
              </a:rPr>
              <a:t>Moyenne = ?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4000" dirty="0">
                <a:solidFill>
                  <a:schemeClr val="accent3">
                    <a:lumMod val="75000"/>
                  </a:schemeClr>
                </a:solidFill>
              </a:rPr>
              <a:t>Médiane = ?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971550" y="1125538"/>
          <a:ext cx="7429500" cy="1384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75"/>
                <a:gridCol w="1857375"/>
                <a:gridCol w="1857375"/>
                <a:gridCol w="1857375"/>
              </a:tblGrid>
              <a:tr h="692150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Valeur</a:t>
                      </a:r>
                      <a:endParaRPr lang="fr-FR" sz="2800" dirty="0"/>
                    </a:p>
                  </a:txBody>
                  <a:tcPr marL="91439" marR="91439" marT="45709" marB="45709"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</a:t>
                      </a:r>
                      <a:endParaRPr lang="fr-FR" sz="2800" dirty="0"/>
                    </a:p>
                  </a:txBody>
                  <a:tcPr marL="91439" marR="91439" marT="45709" marB="45709"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2</a:t>
                      </a:r>
                      <a:endParaRPr lang="fr-FR" sz="2800" dirty="0"/>
                    </a:p>
                  </a:txBody>
                  <a:tcPr marL="91439" marR="91439" marT="45709" marB="45709"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3</a:t>
                      </a:r>
                      <a:endParaRPr lang="fr-FR" sz="2800" dirty="0"/>
                    </a:p>
                  </a:txBody>
                  <a:tcPr marL="91439" marR="91439" marT="45709" marB="45709"/>
                </a:tc>
              </a:tr>
              <a:tr h="692150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Effectif</a:t>
                      </a:r>
                      <a:endParaRPr lang="fr-FR" sz="2800" dirty="0"/>
                    </a:p>
                  </a:txBody>
                  <a:tcPr marL="91439" marR="91439" marT="45709" marB="45709"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3</a:t>
                      </a:r>
                      <a:endParaRPr lang="fr-FR" sz="2800" dirty="0"/>
                    </a:p>
                  </a:txBody>
                  <a:tcPr marL="91439" marR="91439" marT="45709" marB="45709"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</a:t>
                      </a:r>
                      <a:endParaRPr lang="fr-FR" sz="2800" dirty="0"/>
                    </a:p>
                  </a:txBody>
                  <a:tcPr marL="91439" marR="91439" marT="45709" marB="45709"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</a:t>
                      </a:r>
                      <a:endParaRPr lang="fr-FR" sz="2800" dirty="0"/>
                    </a:p>
                  </a:txBody>
                  <a:tcPr marL="91439" marR="91439" marT="45709" marB="45709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1181C-D30F-4D6C-9C59-6825D86B19CE}" type="slidenum">
              <a:rPr lang="fr-FR"/>
              <a:pPr>
                <a:defRPr/>
              </a:pPr>
              <a:t>5</a:t>
            </a:fld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75DEC93-AC09-413B-A6CB-7F6B4B63D879}" type="slidenum">
              <a:rPr lang="fr-FR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fr-FR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49275"/>
            <a:ext cx="9144000" cy="1571625"/>
          </a:xfrm>
        </p:spPr>
        <p:txBody>
          <a:bodyPr/>
          <a:lstStyle/>
          <a:p>
            <a:pPr eaLnBrk="1" hangingPunct="1"/>
            <a:r>
              <a:rPr lang="fr-FR" altLang="fr-FR" sz="3200" b="1" dirty="0" smtClean="0">
                <a:solidFill>
                  <a:srgbClr val="953735"/>
                </a:solidFill>
              </a:rPr>
              <a:t>Dans une école maternelle, 3 filles et 2 garçons jouent avec de la pâte à modeler.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81300"/>
            <a:ext cx="8229600" cy="25193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>
                <a:solidFill>
                  <a:schemeClr val="accent1"/>
                </a:solidFill>
              </a:rPr>
              <a:t>La taille moyenne des 3 filles est 1 m et celle des 2 garçons 1,1 m.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fr-FR" b="1" dirty="0">
                <a:solidFill>
                  <a:schemeClr val="accent3">
                    <a:lumMod val="75000"/>
                  </a:schemeClr>
                </a:solidFill>
              </a:rPr>
              <a:t>	La taille moyenne des 5 enfants est </a:t>
            </a:r>
            <a:r>
              <a:rPr lang="fr-FR" sz="5400" b="1" dirty="0">
                <a:solidFill>
                  <a:schemeClr val="accent3">
                    <a:lumMod val="75000"/>
                  </a:schemeClr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3771DA-8407-48C8-834E-C3FE0A0D7E75}" type="slidenum">
              <a:rPr lang="fr-FR"/>
              <a:pPr>
                <a:defRPr/>
              </a:pPr>
              <a:t>6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fr-FR" altLang="fr-FR" sz="2400" b="1" dirty="0" smtClean="0">
                <a:solidFill>
                  <a:srgbClr val="953735"/>
                </a:solidFill>
              </a:rPr>
              <a:t/>
            </a:r>
            <a:br>
              <a:rPr lang="fr-FR" altLang="fr-FR" sz="2400" b="1" dirty="0" smtClean="0">
                <a:solidFill>
                  <a:srgbClr val="953735"/>
                </a:solidFill>
              </a:rPr>
            </a:br>
            <a:r>
              <a:rPr lang="fr-FR" altLang="fr-FR" sz="3200" b="1" dirty="0" smtClean="0">
                <a:solidFill>
                  <a:srgbClr val="953735"/>
                </a:solidFill>
              </a:rPr>
              <a:t>Voici le </a:t>
            </a:r>
            <a:r>
              <a:rPr lang="fr-FR" altLang="fr-FR" sz="3300" b="1" dirty="0" smtClean="0">
                <a:solidFill>
                  <a:srgbClr val="953735"/>
                </a:solidFill>
              </a:rPr>
              <a:t>nombre</a:t>
            </a:r>
            <a:r>
              <a:rPr lang="fr-FR" altLang="fr-FR" sz="3200" b="1" dirty="0" smtClean="0">
                <a:solidFill>
                  <a:srgbClr val="953735"/>
                </a:solidFill>
              </a:rPr>
              <a:t> de SMS reçus par jour par un groupe d’amis</a:t>
            </a:r>
            <a:r>
              <a:rPr lang="fr-FR" altLang="fr-FR" sz="3200" dirty="0" smtClean="0"/>
              <a:t/>
            </a:r>
            <a:br>
              <a:rPr lang="fr-FR" altLang="fr-FR" sz="3200" dirty="0" smtClean="0"/>
            </a:br>
            <a:r>
              <a:rPr lang="fr-FR" altLang="fr-FR" sz="4000" dirty="0" smtClean="0"/>
              <a:t> </a:t>
            </a:r>
          </a:p>
        </p:txBody>
      </p:sp>
      <p:graphicFrame>
        <p:nvGraphicFramePr>
          <p:cNvPr id="49155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613787017"/>
              </p:ext>
            </p:extLst>
          </p:nvPr>
        </p:nvGraphicFramePr>
        <p:xfrm>
          <a:off x="756097" y="1412874"/>
          <a:ext cx="7560319" cy="1728093"/>
        </p:xfrm>
        <a:graphic>
          <a:graphicData uri="http://schemas.openxmlformats.org/drawingml/2006/table">
            <a:tbl>
              <a:tblPr/>
              <a:tblGrid>
                <a:gridCol w="2378176"/>
                <a:gridCol w="1359900"/>
                <a:gridCol w="1274081"/>
                <a:gridCol w="1274081"/>
                <a:gridCol w="1274081"/>
              </a:tblGrid>
              <a:tr h="10927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Nombre de SMS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532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Effectifs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5" name="Espace réservé du texte 4"/>
          <p:cNvSpPr>
            <a:spLocks noGrp="1"/>
          </p:cNvSpPr>
          <p:nvPr>
            <p:ph type="body" sz="half" idx="4294967295"/>
          </p:nvPr>
        </p:nvSpPr>
        <p:spPr>
          <a:xfrm>
            <a:off x="179512" y="3430141"/>
            <a:ext cx="8964488" cy="223110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altLang="fr-FR" sz="2400" b="1" dirty="0" smtClean="0">
                <a:solidFill>
                  <a:srgbClr val="77933C"/>
                </a:solidFill>
              </a:rPr>
              <a:t>Le nombre moyen de SMS reçus par jour est 5,5 :   OUI        NON</a:t>
            </a:r>
          </a:p>
          <a:p>
            <a:pPr eaLnBrk="1" hangingPunct="1">
              <a:lnSpc>
                <a:spcPct val="80000"/>
              </a:lnSpc>
            </a:pPr>
            <a:endParaRPr lang="fr-FR" altLang="fr-FR" sz="800" b="1" dirty="0" smtClean="0">
              <a:solidFill>
                <a:srgbClr val="77933C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altLang="fr-FR" sz="2400" b="1" dirty="0" smtClean="0">
                <a:solidFill>
                  <a:srgbClr val="77933C"/>
                </a:solidFill>
              </a:rPr>
              <a:t>L’étendue de cette série est égale à 7 :                       OUI         NON</a:t>
            </a:r>
          </a:p>
          <a:p>
            <a:pPr eaLnBrk="1" hangingPunct="1">
              <a:lnSpc>
                <a:spcPct val="80000"/>
              </a:lnSpc>
            </a:pPr>
            <a:endParaRPr lang="fr-FR" altLang="fr-FR" sz="800" b="1" dirty="0" smtClean="0">
              <a:solidFill>
                <a:srgbClr val="77933C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altLang="fr-FR" sz="2400" b="1" dirty="0" smtClean="0">
                <a:solidFill>
                  <a:srgbClr val="77933C"/>
                </a:solidFill>
              </a:rPr>
              <a:t>80% des amis ont reçu moins de 8 SMS :</a:t>
            </a:r>
            <a:r>
              <a:rPr lang="fr-FR" altLang="fr-FR" sz="2400" b="1" dirty="0">
                <a:solidFill>
                  <a:srgbClr val="77933C"/>
                </a:solidFill>
              </a:rPr>
              <a:t> </a:t>
            </a:r>
            <a:r>
              <a:rPr lang="fr-FR" altLang="fr-FR" sz="2400" b="1" dirty="0" smtClean="0">
                <a:solidFill>
                  <a:srgbClr val="77933C"/>
                </a:solidFill>
              </a:rPr>
              <a:t>                  OUI         NON</a:t>
            </a:r>
          </a:p>
          <a:p>
            <a:pPr eaLnBrk="1" hangingPunct="1">
              <a:lnSpc>
                <a:spcPct val="80000"/>
              </a:lnSpc>
            </a:pPr>
            <a:endParaRPr lang="fr-FR" altLang="fr-FR" sz="800" b="1" dirty="0" smtClean="0">
              <a:solidFill>
                <a:srgbClr val="77933C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altLang="fr-FR" sz="2400" b="1" dirty="0" smtClean="0">
                <a:solidFill>
                  <a:srgbClr val="77933C"/>
                </a:solidFill>
              </a:rPr>
              <a:t>50% des amis ont reçu au moins 5 SMS :</a:t>
            </a:r>
            <a:r>
              <a:rPr lang="fr-FR" altLang="fr-FR" sz="2400" b="1" dirty="0">
                <a:solidFill>
                  <a:srgbClr val="77933C"/>
                </a:solidFill>
              </a:rPr>
              <a:t> </a:t>
            </a:r>
            <a:r>
              <a:rPr lang="fr-FR" altLang="fr-FR" sz="2400" b="1" dirty="0" smtClean="0">
                <a:solidFill>
                  <a:srgbClr val="77933C"/>
                </a:solidFill>
              </a:rPr>
              <a:t>                  OUI         NON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39153-8B71-429B-900C-AD9B16103D5D}" type="slidenum">
              <a:rPr lang="fr-FR"/>
              <a:pPr>
                <a:defRPr/>
              </a:pPr>
              <a:t>7</a:t>
            </a:fld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25DDCDD-9423-4F58-93D8-D9B7F7215FD9}" type="slidenum">
              <a:rPr lang="fr-FR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fr-FR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fr-FR" altLang="fr-FR" sz="2800" b="1" dirty="0" smtClean="0">
                <a:solidFill>
                  <a:srgbClr val="953735"/>
                </a:solidFill>
              </a:rPr>
              <a:t>Voici le polygone des effectifs cumulés croissants d’une</a:t>
            </a:r>
            <a:br>
              <a:rPr lang="fr-FR" altLang="fr-FR" sz="2800" b="1" dirty="0" smtClean="0">
                <a:solidFill>
                  <a:srgbClr val="953735"/>
                </a:solidFill>
              </a:rPr>
            </a:br>
            <a:r>
              <a:rPr lang="fr-FR" altLang="fr-FR" sz="2800" b="1" dirty="0" smtClean="0">
                <a:solidFill>
                  <a:srgbClr val="953735"/>
                </a:solidFill>
              </a:rPr>
              <a:t>série comprenant 3 classes [0 ; 3 [, [3 ; 6 [ et [6 ; 9]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16832"/>
            <a:ext cx="4859338" cy="3654425"/>
          </a:xfrm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Char char="•"/>
            </a:pPr>
            <a:r>
              <a:rPr lang="fr-FR" altLang="fr-FR" sz="2400" b="1" dirty="0" smtClean="0">
                <a:solidFill>
                  <a:schemeClr val="accent1"/>
                </a:solidFill>
              </a:rPr>
              <a:t>L’effectif de la classe [6 ; 9] est ?</a:t>
            </a:r>
          </a:p>
          <a:p>
            <a:pPr algn="ctr" eaLnBrk="1" hangingPunct="1">
              <a:buFontTx/>
              <a:buNone/>
            </a:pPr>
            <a:endParaRPr lang="fr-FR" altLang="fr-FR" sz="2000" b="1" dirty="0" smtClean="0">
              <a:solidFill>
                <a:schemeClr val="accent1"/>
              </a:solidFill>
            </a:endParaRPr>
          </a:p>
          <a:p>
            <a:pPr algn="ctr" eaLnBrk="1" hangingPunct="1">
              <a:buFont typeface="Arial" panose="020B0604020202020204" pitchFamily="34" charset="0"/>
              <a:buChar char="•"/>
            </a:pPr>
            <a:r>
              <a:rPr lang="fr-FR" altLang="fr-FR" sz="2400" b="1" dirty="0" smtClean="0">
                <a:solidFill>
                  <a:schemeClr val="accent1"/>
                </a:solidFill>
              </a:rPr>
              <a:t>La fréquence de la classe [0 ; 3 [</a:t>
            </a:r>
          </a:p>
          <a:p>
            <a:pPr marL="0" indent="0" algn="ctr" eaLnBrk="1" hangingPunct="1">
              <a:buNone/>
            </a:pPr>
            <a:r>
              <a:rPr lang="fr-FR" altLang="fr-FR" sz="2400" b="1" dirty="0" smtClean="0">
                <a:solidFill>
                  <a:schemeClr val="accent1"/>
                </a:solidFill>
              </a:rPr>
              <a:t>est ?</a:t>
            </a:r>
          </a:p>
          <a:p>
            <a:pPr algn="ctr" eaLnBrk="1" hangingPunct="1"/>
            <a:endParaRPr lang="fr-FR" altLang="fr-FR" sz="2000" b="1" dirty="0" smtClean="0">
              <a:solidFill>
                <a:srgbClr val="D60093"/>
              </a:solidFill>
            </a:endParaRPr>
          </a:p>
          <a:p>
            <a:pPr algn="ctr" eaLnBrk="1" hangingPunct="1">
              <a:buFont typeface="Arial" panose="020B0604020202020204" pitchFamily="34" charset="0"/>
              <a:buChar char="•"/>
            </a:pPr>
            <a:r>
              <a:rPr lang="fr-FR" altLang="fr-FR" b="1" dirty="0" smtClean="0">
                <a:solidFill>
                  <a:srgbClr val="77933C"/>
                </a:solidFill>
              </a:rPr>
              <a:t>Médiane = ?</a:t>
            </a:r>
          </a:p>
          <a:p>
            <a:pPr algn="ctr" eaLnBrk="1" hangingPunct="1">
              <a:buFont typeface="Arial" panose="020B0604020202020204" pitchFamily="34" charset="0"/>
              <a:buChar char="•"/>
            </a:pPr>
            <a:r>
              <a:rPr lang="fr-FR" altLang="fr-FR" b="1" dirty="0" smtClean="0">
                <a:solidFill>
                  <a:srgbClr val="77933C"/>
                </a:solidFill>
              </a:rPr>
              <a:t>Q</a:t>
            </a:r>
            <a:r>
              <a:rPr lang="fr-FR" altLang="fr-FR" b="1" baseline="-25000" dirty="0" smtClean="0">
                <a:solidFill>
                  <a:srgbClr val="77933C"/>
                </a:solidFill>
              </a:rPr>
              <a:t>1</a:t>
            </a:r>
            <a:r>
              <a:rPr lang="fr-FR" altLang="fr-FR" b="1" dirty="0" smtClean="0">
                <a:solidFill>
                  <a:srgbClr val="77933C"/>
                </a:solidFill>
              </a:rPr>
              <a:t> = ?</a:t>
            </a:r>
          </a:p>
          <a:p>
            <a:pPr algn="ctr" eaLnBrk="1" hangingPunct="1">
              <a:buFont typeface="Arial" panose="020B0604020202020204" pitchFamily="34" charset="0"/>
              <a:buChar char="•"/>
            </a:pPr>
            <a:r>
              <a:rPr lang="fr-FR" altLang="fr-FR" b="1" dirty="0" smtClean="0">
                <a:solidFill>
                  <a:srgbClr val="77933C"/>
                </a:solidFill>
              </a:rPr>
              <a:t>Q</a:t>
            </a:r>
            <a:r>
              <a:rPr lang="fr-FR" altLang="fr-FR" b="1" baseline="-25000" dirty="0" smtClean="0">
                <a:solidFill>
                  <a:srgbClr val="77933C"/>
                </a:solidFill>
              </a:rPr>
              <a:t>3</a:t>
            </a:r>
            <a:r>
              <a:rPr lang="fr-FR" altLang="fr-FR" b="1" dirty="0" smtClean="0">
                <a:solidFill>
                  <a:srgbClr val="77933C"/>
                </a:solidFill>
              </a:rPr>
              <a:t> = ?</a:t>
            </a:r>
          </a:p>
          <a:p>
            <a:pPr algn="ctr" eaLnBrk="1" hangingPunct="1">
              <a:buFontTx/>
              <a:buNone/>
            </a:pPr>
            <a:endParaRPr lang="fr-FR" altLang="fr-FR" b="1" dirty="0" smtClean="0">
              <a:solidFill>
                <a:srgbClr val="77933C"/>
              </a:solidFill>
            </a:endParaRPr>
          </a:p>
        </p:txBody>
      </p:sp>
      <p:graphicFrame>
        <p:nvGraphicFramePr>
          <p:cNvPr id="1127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9924327"/>
              </p:ext>
            </p:extLst>
          </p:nvPr>
        </p:nvGraphicFramePr>
        <p:xfrm>
          <a:off x="4679950" y="1649189"/>
          <a:ext cx="4500562" cy="415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6" name="Graphique" r:id="rId3" imgW="3362325" imgH="3105302" progId="Excel.Chart.8">
                  <p:embed/>
                </p:oleObj>
              </mc:Choice>
              <mc:Fallback>
                <p:oleObj name="Graphique" r:id="rId3" imgW="3362325" imgH="3105302" progId="Excel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9950" y="1649189"/>
                        <a:ext cx="4500562" cy="415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7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7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7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7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7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7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C10E3B-1F49-4011-BE52-3B0654C3EE72}" type="slidenum">
              <a:rPr lang="fr-FR"/>
              <a:pPr>
                <a:defRPr/>
              </a:pPr>
              <a:t>8</a:t>
            </a:fld>
            <a:endParaRPr lang="fr-FR"/>
          </a:p>
        </p:txBody>
      </p:sp>
      <p:sp>
        <p:nvSpPr>
          <p:cNvPr id="5" name="Espace réservé du numéro de diapositive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B7047EB-4694-4963-B89B-FAD77BBA8B35}" type="slidenum">
              <a:rPr lang="fr-FR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fr-FR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7504" y="981075"/>
            <a:ext cx="9036496" cy="43195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3600" b="1" dirty="0">
                <a:solidFill>
                  <a:schemeClr val="accent2">
                    <a:lumMod val="75000"/>
                  </a:schemeClr>
                </a:solidFill>
              </a:rPr>
              <a:t>La moyenne de la série,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fr-FR" sz="4000" b="1" dirty="0">
                <a:solidFill>
                  <a:schemeClr val="accent2">
                    <a:lumMod val="75000"/>
                  </a:schemeClr>
                </a:solidFill>
              </a:rPr>
              <a:t>	</a:t>
            </a:r>
            <a:r>
              <a:rPr lang="fr-FR" sz="3600" b="1" dirty="0" smtClean="0">
                <a:solidFill>
                  <a:schemeClr val="accent2">
                    <a:lumMod val="75000"/>
                  </a:schemeClr>
                </a:solidFill>
              </a:rPr>
              <a:t>− </a:t>
            </a:r>
            <a:r>
              <a:rPr lang="fr-FR" sz="3600" b="1" dirty="0">
                <a:solidFill>
                  <a:schemeClr val="accent2">
                    <a:lumMod val="75000"/>
                  </a:schemeClr>
                </a:solidFill>
              </a:rPr>
              <a:t>5    ;   </a:t>
            </a:r>
            <a:r>
              <a:rPr lang="fr-FR" sz="3600" b="1" dirty="0" smtClean="0">
                <a:solidFill>
                  <a:schemeClr val="accent2">
                    <a:lumMod val="75000"/>
                  </a:schemeClr>
                </a:solidFill>
              </a:rPr>
              <a:t>− </a:t>
            </a:r>
            <a:r>
              <a:rPr lang="fr-FR" sz="3600" b="1" dirty="0">
                <a:solidFill>
                  <a:schemeClr val="accent2">
                    <a:lumMod val="75000"/>
                  </a:schemeClr>
                </a:solidFill>
              </a:rPr>
              <a:t>4   ; − 2   ;   1    ;    6    ;   10   est  ?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fr-FR" b="1" dirty="0">
              <a:solidFill>
                <a:srgbClr val="D60093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3600" b="1" dirty="0">
                <a:solidFill>
                  <a:schemeClr val="accent3">
                    <a:lumMod val="75000"/>
                  </a:schemeClr>
                </a:solidFill>
              </a:rPr>
              <a:t>La moyenne de la série,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fr-FR" sz="4000" b="1" dirty="0">
                <a:solidFill>
                  <a:schemeClr val="accent3">
                    <a:lumMod val="75000"/>
                  </a:schemeClr>
                </a:solidFill>
              </a:rPr>
              <a:t>	</a:t>
            </a:r>
            <a:r>
              <a:rPr lang="fr-FR" sz="3600" b="1" dirty="0" smtClean="0">
                <a:solidFill>
                  <a:schemeClr val="accent3">
                    <a:lumMod val="75000"/>
                  </a:schemeClr>
                </a:solidFill>
              </a:rPr>
              <a:t>2005 </a:t>
            </a:r>
            <a:r>
              <a:rPr lang="fr-FR" sz="3600" b="1" dirty="0">
                <a:solidFill>
                  <a:schemeClr val="accent3">
                    <a:lumMod val="75000"/>
                  </a:schemeClr>
                </a:solidFill>
              </a:rPr>
              <a:t>; </a:t>
            </a:r>
            <a:r>
              <a:rPr lang="fr-FR" sz="3600" b="1" dirty="0" smtClean="0">
                <a:solidFill>
                  <a:schemeClr val="accent3">
                    <a:lumMod val="75000"/>
                  </a:schemeClr>
                </a:solidFill>
              </a:rPr>
              <a:t>2006 </a:t>
            </a:r>
            <a:r>
              <a:rPr lang="fr-FR" sz="3600" b="1" dirty="0">
                <a:solidFill>
                  <a:schemeClr val="accent3">
                    <a:lumMod val="75000"/>
                  </a:schemeClr>
                </a:solidFill>
              </a:rPr>
              <a:t>; </a:t>
            </a:r>
            <a:r>
              <a:rPr lang="fr-FR" sz="3600" b="1" dirty="0" smtClean="0">
                <a:solidFill>
                  <a:schemeClr val="accent3">
                    <a:lumMod val="75000"/>
                  </a:schemeClr>
                </a:solidFill>
              </a:rPr>
              <a:t>2008 </a:t>
            </a:r>
            <a:r>
              <a:rPr lang="fr-FR" sz="3600" b="1" dirty="0">
                <a:solidFill>
                  <a:schemeClr val="accent3">
                    <a:lumMod val="75000"/>
                  </a:schemeClr>
                </a:solidFill>
              </a:rPr>
              <a:t>; </a:t>
            </a:r>
            <a:r>
              <a:rPr lang="fr-FR" sz="3600" b="1" dirty="0" smtClean="0">
                <a:solidFill>
                  <a:schemeClr val="accent3">
                    <a:lumMod val="75000"/>
                  </a:schemeClr>
                </a:solidFill>
              </a:rPr>
              <a:t>2011 </a:t>
            </a:r>
            <a:r>
              <a:rPr lang="fr-FR" sz="3600" b="1" dirty="0">
                <a:solidFill>
                  <a:schemeClr val="accent3">
                    <a:lumMod val="75000"/>
                  </a:schemeClr>
                </a:solidFill>
              </a:rPr>
              <a:t>; </a:t>
            </a:r>
            <a:r>
              <a:rPr lang="fr-FR" sz="3600" b="1" dirty="0" smtClean="0">
                <a:solidFill>
                  <a:schemeClr val="accent3">
                    <a:lumMod val="75000"/>
                  </a:schemeClr>
                </a:solidFill>
              </a:rPr>
              <a:t>2016 </a:t>
            </a:r>
            <a:r>
              <a:rPr lang="fr-FR" sz="3600" b="1" dirty="0">
                <a:solidFill>
                  <a:schemeClr val="accent3">
                    <a:lumMod val="75000"/>
                  </a:schemeClr>
                </a:solidFill>
              </a:rPr>
              <a:t>; </a:t>
            </a:r>
            <a:r>
              <a:rPr lang="fr-FR" sz="3600" b="1" dirty="0" smtClean="0">
                <a:solidFill>
                  <a:schemeClr val="accent3">
                    <a:lumMod val="75000"/>
                  </a:schemeClr>
                </a:solidFill>
              </a:rPr>
              <a:t>2020 </a:t>
            </a:r>
            <a:r>
              <a:rPr lang="fr-FR" sz="3600" b="1" dirty="0">
                <a:solidFill>
                  <a:schemeClr val="accent3">
                    <a:lumMod val="75000"/>
                  </a:schemeClr>
                </a:solidFill>
              </a:rPr>
              <a:t>est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6BC913-1B74-4DAC-98AE-C4FA32FBAB6E}" type="slidenum">
              <a:rPr lang="fr-FR"/>
              <a:pPr>
                <a:defRPr/>
              </a:pPr>
              <a:t>9</a:t>
            </a:fld>
            <a:endParaRPr lang="fr-FR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86518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accent2">
                    <a:lumMod val="75000"/>
                  </a:schemeClr>
                </a:solidFill>
              </a:rPr>
              <a:t>Le personnel soignant d’une clinique, constitué de </a:t>
            </a:r>
            <a:r>
              <a:rPr lang="fr-FR" sz="2800" b="1" dirty="0" smtClean="0">
                <a:solidFill>
                  <a:schemeClr val="accent2">
                    <a:lumMod val="75000"/>
                  </a:schemeClr>
                </a:solidFill>
              </a:rPr>
              <a:t>200</a:t>
            </a:r>
            <a:br>
              <a:rPr lang="fr-FR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fr-FR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sz="2800" b="1" dirty="0">
                <a:solidFill>
                  <a:schemeClr val="accent2">
                    <a:lumMod val="75000"/>
                  </a:schemeClr>
                </a:solidFill>
              </a:rPr>
              <a:t>personnes, reçoit une prime de fin d’année.</a:t>
            </a:r>
          </a:p>
        </p:txBody>
      </p:sp>
      <p:sp>
        <p:nvSpPr>
          <p:cNvPr id="9253" name="Rectangle 37"/>
          <p:cNvSpPr>
            <a:spLocks noGrp="1" noChangeArrowheads="1"/>
          </p:cNvSpPr>
          <p:nvPr>
            <p:ph type="body" sz="half" idx="1"/>
          </p:nvPr>
        </p:nvSpPr>
        <p:spPr>
          <a:xfrm>
            <a:off x="250824" y="3357563"/>
            <a:ext cx="8893175" cy="314325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800" b="1" dirty="0">
                <a:solidFill>
                  <a:srgbClr val="0066FF"/>
                </a:solidFill>
              </a:rPr>
              <a:t>La fréquence qu’une personne ait une prime </a:t>
            </a:r>
            <a:r>
              <a:rPr lang="fr-FR" sz="2800" b="1" dirty="0" smtClean="0">
                <a:solidFill>
                  <a:srgbClr val="0066FF"/>
                </a:solidFill>
              </a:rPr>
              <a:t>de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fr-FR" sz="2800" b="1" dirty="0" smtClean="0">
                <a:solidFill>
                  <a:srgbClr val="0066FF"/>
                </a:solidFill>
              </a:rPr>
              <a:t>    300 </a:t>
            </a:r>
            <a:r>
              <a:rPr lang="fr-FR" sz="2800" b="1" dirty="0">
                <a:solidFill>
                  <a:srgbClr val="0066FF"/>
                </a:solidFill>
              </a:rPr>
              <a:t>€ est ?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800" b="1" dirty="0" smtClean="0">
                <a:solidFill>
                  <a:schemeClr val="accent3">
                    <a:lumMod val="75000"/>
                  </a:schemeClr>
                </a:solidFill>
              </a:rPr>
              <a:t>La valeur du 1er quartile est ?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800" b="1" dirty="0" smtClean="0">
                <a:solidFill>
                  <a:schemeClr val="accent3">
                    <a:lumMod val="75000"/>
                  </a:schemeClr>
                </a:solidFill>
              </a:rPr>
              <a:t>La </a:t>
            </a:r>
            <a:r>
              <a:rPr lang="fr-FR" sz="2800" b="1" dirty="0">
                <a:solidFill>
                  <a:schemeClr val="accent3">
                    <a:lumMod val="75000"/>
                  </a:schemeClr>
                </a:solidFill>
              </a:rPr>
              <a:t>valeur de la médiane est ?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800" b="1" dirty="0">
                <a:solidFill>
                  <a:schemeClr val="accent3">
                    <a:lumMod val="75000"/>
                  </a:schemeClr>
                </a:solidFill>
              </a:rPr>
              <a:t>La valeur du 3ème quartile ?</a:t>
            </a:r>
            <a:r>
              <a:rPr lang="fr-FR" b="1" dirty="0">
                <a:solidFill>
                  <a:srgbClr val="FF9933"/>
                </a:solidFill>
              </a:rPr>
              <a:t>	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fr-FR" sz="2400" b="1" dirty="0">
              <a:solidFill>
                <a:srgbClr val="0066FF"/>
              </a:solidFill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611188" y="1341438"/>
          <a:ext cx="7786687" cy="1836737"/>
        </p:xfrm>
        <a:graphic>
          <a:graphicData uri="http://schemas.openxmlformats.org/drawingml/2006/table">
            <a:tbl>
              <a:tblPr/>
              <a:tblGrid>
                <a:gridCol w="3406775"/>
                <a:gridCol w="903287"/>
                <a:gridCol w="904875"/>
                <a:gridCol w="903288"/>
                <a:gridCol w="833437"/>
                <a:gridCol w="835025"/>
              </a:tblGrid>
              <a:tr h="13176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Montant de la prime en euros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600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19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Effectif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467</Words>
  <Application>Microsoft Office PowerPoint</Application>
  <PresentationFormat>Affichage à l'écran (4:3)</PresentationFormat>
  <Paragraphs>183</Paragraphs>
  <Slides>16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8" baseType="lpstr">
      <vt:lpstr>Thème Office</vt:lpstr>
      <vt:lpstr>Graphique</vt:lpstr>
      <vt:lpstr>Statistiques </vt:lpstr>
      <vt:lpstr>Présentation PowerPoint</vt:lpstr>
      <vt:lpstr>Présentation PowerPoint</vt:lpstr>
      <vt:lpstr>Présentation PowerPoint</vt:lpstr>
      <vt:lpstr>Dans une école maternelle, 3 filles et 2 garçons jouent avec de la pâte à modeler.</vt:lpstr>
      <vt:lpstr> Voici le nombre de SMS reçus par jour par un groupe d’amis  </vt:lpstr>
      <vt:lpstr>Voici le polygone des effectifs cumulés croissants d’une série comprenant 3 classes [0 ; 3 [, [3 ; 6 [ et [6 ; 9]</vt:lpstr>
      <vt:lpstr>Présentation PowerPoint</vt:lpstr>
      <vt:lpstr>Le personnel soignant d’une clinique, constitué de 200  personnes, reçoit une prime de fin d’année.</vt:lpstr>
      <vt:lpstr>Voici le diagramme en bâtons des effectifs d’une série statistique :</vt:lpstr>
      <vt:lpstr>Voici la boîte à moustache représentant le temps de lecture hebdomadaire d’une classe de 36 élèves</vt:lpstr>
      <vt:lpstr>Voici la répartition des élèves d’une classe de 2nde selon leur âge :</vt:lpstr>
      <vt:lpstr>Cette série statistique est représentée par :</vt:lpstr>
      <vt:lpstr>Le diagramme suivant correspond-t-il à l’écran de la calculatrice ?</vt:lpstr>
      <vt:lpstr>Présentation PowerPoint</vt:lpstr>
      <vt:lpstr>Fin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Statistiques</dc:title>
  <dc:creator>Imbert-Lemoine</dc:creator>
  <cp:lastModifiedBy>auderi</cp:lastModifiedBy>
  <cp:revision>85</cp:revision>
  <dcterms:created xsi:type="dcterms:W3CDTF">2010-01-26T21:31:38Z</dcterms:created>
  <dcterms:modified xsi:type="dcterms:W3CDTF">2016-07-12T11:15:39Z</dcterms:modified>
</cp:coreProperties>
</file>