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1" r:id="rId1"/>
  </p:sldMasterIdLst>
  <p:notesMasterIdLst>
    <p:notesMasterId r:id="rId27"/>
  </p:notesMasterIdLst>
  <p:sldIdLst>
    <p:sldId id="385" r:id="rId2"/>
    <p:sldId id="257" r:id="rId3"/>
    <p:sldId id="325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6" r:id="rId14"/>
    <p:sldId id="356" r:id="rId15"/>
    <p:sldId id="359" r:id="rId16"/>
    <p:sldId id="388" r:id="rId17"/>
    <p:sldId id="384" r:id="rId18"/>
    <p:sldId id="362" r:id="rId19"/>
    <p:sldId id="365" r:id="rId20"/>
    <p:sldId id="366" r:id="rId21"/>
    <p:sldId id="368" r:id="rId22"/>
    <p:sldId id="370" r:id="rId23"/>
    <p:sldId id="372" r:id="rId24"/>
    <p:sldId id="374" r:id="rId25"/>
    <p:sldId id="387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ACD8C"/>
    <a:srgbClr val="CCECFF"/>
    <a:srgbClr val="FF00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19DDD43-3948-47B5-BD76-17E3F51E1789}" type="datetimeFigureOut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7322977-3C4A-444C-B2A8-01386A99D35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8913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fr-FR" smtClean="0"/>
              <a:t>Grossir les roues. Ne pas mettre la pointe sur un rayon. Texte modifié.</a:t>
            </a: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7D2C5F0-1835-40FA-BB69-6D16C9494782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DBB358C9-FC43-4FAD-AF2F-61F2A3E8A549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C08537-42B5-4783-AA8A-18DC1A23BB09}" type="slidenum">
              <a:rPr lang="fr-FR" altLang="fr-FR" smtClean="0"/>
              <a:pPr>
                <a:spcBef>
                  <a:spcPct val="0"/>
                </a:spcBef>
              </a:pPr>
              <a:t>11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7128A34-0B42-4FE6-970B-239C0B2A46BA}" type="slidenum">
              <a:rPr lang="fr-FR" altLang="fr-FR"/>
              <a:pPr algn="r" eaLnBrk="1" hangingPunct="1">
                <a:spcBef>
                  <a:spcPct val="0"/>
                </a:spcBef>
              </a:pPr>
              <a:t>14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7128A34-0B42-4FE6-970B-239C0B2A46BA}" type="slidenum">
              <a:rPr lang="fr-FR" altLang="fr-FR"/>
              <a:pPr algn="r" eaLnBrk="1" hangingPunct="1">
                <a:spcBef>
                  <a:spcPct val="0"/>
                </a:spcBef>
              </a:pPr>
              <a:t>15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3012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DFB9029-430A-4096-A464-5295D1E3AF5F}" type="slidenum">
              <a:rPr lang="fr-FR" altLang="fr-FR"/>
              <a:pPr algn="r" eaLnBrk="1" hangingPunct="1">
                <a:spcBef>
                  <a:spcPct val="0"/>
                </a:spcBef>
              </a:pPr>
              <a:t>16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4036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D3FE164-E47D-4BAD-BBC6-BE8D112F1F06}" type="slidenum">
              <a:rPr lang="fr-FR" altLang="fr-FR"/>
              <a:pPr algn="r" eaLnBrk="1" hangingPunct="1">
                <a:spcBef>
                  <a:spcPct val="0"/>
                </a:spcBef>
              </a:pPr>
              <a:t>17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5060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46561C-3C7E-4ED3-8FB7-349001C1E349}" type="slidenum">
              <a:rPr lang="fr-FR" altLang="fr-FR"/>
              <a:pPr algn="r" eaLnBrk="1" hangingPunct="1">
                <a:spcBef>
                  <a:spcPct val="0"/>
                </a:spcBef>
              </a:pPr>
              <a:t>18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6084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834840-21BA-4D50-9BDA-A1080DF04200}" type="slidenum">
              <a:rPr lang="fr-FR" altLang="fr-FR"/>
              <a:pPr algn="r" eaLnBrk="1" hangingPunct="1">
                <a:spcBef>
                  <a:spcPct val="0"/>
                </a:spcBef>
              </a:pPr>
              <a:t>19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7108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D09F465-10AD-47C2-891F-E688C5FA20D4}" type="slidenum">
              <a:rPr lang="fr-FR" altLang="fr-FR"/>
              <a:pPr algn="r" eaLnBrk="1" hangingPunct="1">
                <a:spcBef>
                  <a:spcPct val="0"/>
                </a:spcBef>
              </a:pPr>
              <a:t>20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8132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9DD0D7-DB86-4A00-86B1-F8E3AE133E8E}" type="slidenum">
              <a:rPr lang="fr-FR" altLang="fr-FR"/>
              <a:pPr algn="r" eaLnBrk="1" hangingPunct="1">
                <a:spcBef>
                  <a:spcPct val="0"/>
                </a:spcBef>
              </a:pPr>
              <a:t>21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AB8D3FE-6F11-4428-8E27-6045367D8B5E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9156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0654A52-9472-414F-95A4-B4C2E2A3B60F}" type="slidenum">
              <a:rPr lang="fr-FR" altLang="fr-FR"/>
              <a:pPr algn="r" eaLnBrk="1" hangingPunct="1">
                <a:spcBef>
                  <a:spcPct val="0"/>
                </a:spcBef>
              </a:pPr>
              <a:t>22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0180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5B0534B-2059-4AF0-88ED-878D71B18F2D}" type="slidenum">
              <a:rPr lang="fr-FR" altLang="fr-FR"/>
              <a:pPr algn="r" eaLnBrk="1" hangingPunct="1">
                <a:spcBef>
                  <a:spcPct val="0"/>
                </a:spcBef>
              </a:pPr>
              <a:t>23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75605A0-0B62-433F-8666-713852CD1656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DE981D7-BD8B-40A7-8E88-5C405C87511B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9ABA43C-D70A-4800-BF05-616B68A7DBF5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CF3EB28-9713-48ED-BD7B-8359F3AB1550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565DCD2-063C-4893-A89B-5E51F918A391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3A9726E2-AE75-4973-BFE6-F3B5A5C4ACA8}" type="slidenum">
              <a:rPr lang="fr-FR" altLang="fr-FR" smtClean="0"/>
              <a:pPr>
                <a:spcBef>
                  <a:spcPct val="0"/>
                </a:spcBef>
              </a:pPr>
              <a:t>8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D77E711-3E4C-455B-930C-DB632BEEF45C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9C662-CB88-4204-B4CE-017D8F26BE8C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6D63B-489E-41ED-B730-3B4ABC59EBB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2029590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45798-E77C-4AA5-8D4C-FCEA146ECAD5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D511A-860E-4615-A796-7D6AA16816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8584580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2A040-4388-4635-B9B9-AD5D147641DC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05072-527A-4ECD-A896-7C24B6C1275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8440113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FA36A-28F5-448A-837C-DE389E8896A6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BD6C1-A86E-4E3D-9759-1E2EF6E0404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3162697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2A6F1-B5F2-43CE-876F-F3C8C6CE3038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1365B-0D04-404A-AF72-9C25F3B7D54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38754115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2B7E9-66A0-42A5-807C-10D536136741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50694-6836-4F23-8A16-866E0AEF54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58805258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9393B-F435-4F34-B439-2082452E0223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C24D0-08BE-4439-BB2C-2CE359DE0F8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9000732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A21B6-89F3-4502-B7D9-3B680D34EEB0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B72D1-CB49-4949-B806-D3D5575593C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72173410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8B64B-7F05-4EAE-B0F2-6F842B0B2A0C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719AC-3728-42D2-A742-0000B94F07E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39913098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DC1AE-09CA-42BA-A562-C33035338836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A902C-6405-4168-9130-5384B436DE7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8006169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EA0D0-641B-4DBA-A7BE-EA4EA2C96CBF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541AC-4009-484F-874C-957E2B4206A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0233773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568FDA-3722-42E9-940D-D8079E0EC14B}" type="datetime1">
              <a:rPr lang="fr-FR"/>
              <a:pPr>
                <a:defRPr/>
              </a:pPr>
              <a:t>04/07/2016</a:t>
            </a:fld>
            <a:endParaRPr lang="fr-FR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A11F431-581B-4C39-8A7E-4035352F550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4213" y="1382018"/>
            <a:ext cx="7772400" cy="1758950"/>
          </a:xfrm>
          <a:prstGeom prst="round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fr-FR" sz="54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PROBABILITÉS</a:t>
            </a:r>
            <a:br>
              <a:rPr lang="fr-FR" sz="54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</a:br>
            <a:r>
              <a:rPr lang="fr-FR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Série </a:t>
            </a:r>
            <a:r>
              <a:rPr lang="fr-FR" b="1" cap="small" dirty="0">
                <a:solidFill>
                  <a:srgbClr val="FF0000"/>
                </a:solidFill>
                <a:latin typeface="Georgia" pitchFamily="18" charset="0"/>
                <a:ea typeface="+mj-ea"/>
              </a:rPr>
              <a:t>3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0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un nombre strictement inférieur à 5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un nombre premier, c’est-à-dire un entier naturel ayant exactement deux diviseurs ?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089074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686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219" y="2837940"/>
            <a:ext cx="2555776" cy="27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274638"/>
            <a:ext cx="9130995" cy="1143000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Explication générale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1"/>
            <a:ext cx="9130995" cy="125273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altLang="fr-FR" dirty="0" smtClean="0">
                <a:solidFill>
                  <a:srgbClr val="FF0000"/>
                </a:solidFill>
              </a:rPr>
              <a:t>La probabilité que la flèche indique un  </a:t>
            </a:r>
            <a:r>
              <a:rPr lang="fr-FR" altLang="fr-FR" dirty="0" smtClean="0">
                <a:solidFill>
                  <a:srgbClr val="FF0000"/>
                </a:solidFill>
              </a:rPr>
              <a:t>secteur</a:t>
            </a:r>
          </a:p>
          <a:p>
            <a:pPr algn="ctr" eaLnBrk="1" hangingPunct="1">
              <a:buFontTx/>
              <a:buNone/>
            </a:pPr>
            <a:r>
              <a:rPr lang="fr-FR" altLang="fr-FR" dirty="0" smtClean="0">
                <a:solidFill>
                  <a:srgbClr val="FF0000"/>
                </a:solidFill>
              </a:rPr>
              <a:t>est </a:t>
            </a:r>
            <a:r>
              <a:rPr lang="fr-FR" altLang="fr-FR" dirty="0" smtClean="0">
                <a:solidFill>
                  <a:srgbClr val="FF0000"/>
                </a:solidFill>
              </a:rPr>
              <a:t>proportionnelle à l’angle du secteur.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0" y="2983592"/>
            <a:ext cx="691276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rgbClr val="FF0000"/>
                </a:solidFill>
              </a:rPr>
              <a:t>Les secteurs 1 et 2 ont un angle de 90°, soit chacun un quart de </a:t>
            </a:r>
            <a:r>
              <a:rPr lang="fr-FR" altLang="fr-FR" sz="2800" dirty="0" smtClean="0">
                <a:solidFill>
                  <a:srgbClr val="FF0000"/>
                </a:solidFill>
              </a:rPr>
              <a:t>360°.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 smtClean="0">
                <a:solidFill>
                  <a:srgbClr val="FF0000"/>
                </a:solidFill>
              </a:rPr>
              <a:t>Le </a:t>
            </a:r>
            <a:r>
              <a:rPr lang="fr-FR" altLang="fr-FR" sz="2800" dirty="0">
                <a:solidFill>
                  <a:srgbClr val="FF0000"/>
                </a:solidFill>
              </a:rPr>
              <a:t>secteur 4 a un angle représentant le tiers de 360°.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rgbClr val="FF0000"/>
                </a:solidFill>
              </a:rPr>
              <a:t>Le secteur 3, par soustraction a un angle de 60°, soit le sixième de 360°.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32771" name="Titre 1"/>
          <p:cNvSpPr txBox="1">
            <a:spLocks/>
          </p:cNvSpPr>
          <p:nvPr/>
        </p:nvSpPr>
        <p:spPr bwMode="auto">
          <a:xfrm>
            <a:off x="0" y="1196975"/>
            <a:ext cx="914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1 ?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0" y="2133600"/>
            <a:ext cx="9143999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L’angle du secteur </a:t>
            </a:r>
            <a:r>
              <a:rPr lang="fr-FR" altLang="fr-FR" dirty="0" smtClean="0">
                <a:solidFill>
                  <a:srgbClr val="FF0000"/>
                </a:solidFill>
              </a:rPr>
              <a:t>1 </a:t>
            </a:r>
            <a:r>
              <a:rPr lang="fr-FR" altLang="fr-FR" dirty="0">
                <a:solidFill>
                  <a:srgbClr val="FF0000"/>
                </a:solidFill>
              </a:rPr>
              <a:t>est </a:t>
            </a:r>
            <a:r>
              <a:rPr lang="fr-FR" altLang="fr-FR" dirty="0" smtClean="0">
                <a:solidFill>
                  <a:srgbClr val="FF0000"/>
                </a:solidFill>
              </a:rPr>
              <a:t>90</a:t>
            </a:r>
            <a:r>
              <a:rPr lang="fr-FR" altLang="fr-FR" dirty="0">
                <a:solidFill>
                  <a:srgbClr val="FF0000"/>
                </a:solidFill>
              </a:rPr>
              <a:t>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</a:t>
            </a:r>
            <a:r>
              <a:rPr lang="fr-FR" altLang="fr-FR" dirty="0" smtClean="0">
                <a:solidFill>
                  <a:srgbClr val="FF0000"/>
                </a:solidFill>
              </a:rPr>
              <a:t>1 </a:t>
            </a:r>
            <a:r>
              <a:rPr lang="fr-FR" altLang="fr-FR" dirty="0">
                <a:solidFill>
                  <a:srgbClr val="FF0000"/>
                </a:solidFill>
              </a:rPr>
              <a:t>est </a:t>
            </a:r>
            <a:r>
              <a:rPr lang="fr-FR" altLang="fr-FR" dirty="0" smtClean="0">
                <a:solidFill>
                  <a:srgbClr val="FF0000"/>
                </a:solidFill>
              </a:rPr>
              <a:t>90/360</a:t>
            </a:r>
            <a:endParaRPr lang="fr-FR" altLang="fr-FR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soit </a:t>
            </a:r>
            <a:r>
              <a:rPr lang="fr-FR" altLang="fr-FR" dirty="0" smtClean="0">
                <a:solidFill>
                  <a:srgbClr val="FF0000"/>
                </a:solidFill>
              </a:rPr>
              <a:t>1/4.</a:t>
            </a:r>
            <a:endParaRPr lang="fr-FR" alt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32771" name="Titre 1"/>
          <p:cNvSpPr txBox="1">
            <a:spLocks/>
          </p:cNvSpPr>
          <p:nvPr/>
        </p:nvSpPr>
        <p:spPr bwMode="auto">
          <a:xfrm>
            <a:off x="0" y="1196975"/>
            <a:ext cx="914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3 ?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0" y="2133600"/>
            <a:ext cx="9143999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L’angle du secteur 3 est 60°.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3 est 60/360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soit 1/6.</a:t>
            </a:r>
          </a:p>
        </p:txBody>
      </p:sp>
    </p:spTree>
    <p:extLst>
      <p:ext uri="{BB962C8B-B14F-4D97-AF65-F5344CB8AC3E}">
        <p14:creationId xmlns:p14="http://schemas.microsoft.com/office/powerpoint/2010/main" val="8668082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32771" name="Titre 1"/>
          <p:cNvSpPr txBox="1">
            <a:spLocks/>
          </p:cNvSpPr>
          <p:nvPr/>
        </p:nvSpPr>
        <p:spPr bwMode="auto">
          <a:xfrm>
            <a:off x="0" y="1196975"/>
            <a:ext cx="914399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4 ?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0" y="2133600"/>
            <a:ext cx="9143999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L’angle du secteur 4 est 120°.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4 est 120/360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soit 1/3.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36867" name="Titre 1"/>
          <p:cNvSpPr txBox="1">
            <a:spLocks/>
          </p:cNvSpPr>
          <p:nvPr/>
        </p:nvSpPr>
        <p:spPr bwMode="auto">
          <a:xfrm>
            <a:off x="0" y="1125538"/>
            <a:ext cx="91440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un nombre impair ?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0" y="2708920"/>
            <a:ext cx="9144000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1 ou 3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1/4 + 1/6 = 5/12.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4254231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2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38915" name="Titre 1"/>
          <p:cNvSpPr txBox="1">
            <a:spLocks/>
          </p:cNvSpPr>
          <p:nvPr/>
        </p:nvSpPr>
        <p:spPr bwMode="auto">
          <a:xfrm>
            <a:off x="0" y="1341438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de ne </a:t>
            </a:r>
            <a:r>
              <a:rPr lang="fr-FR" altLang="fr-FR" sz="3600" dirty="0" smtClean="0">
                <a:latin typeface="+mj-lt"/>
                <a:cs typeface="Times New Roman" pitchFamily="18" charset="0"/>
              </a:rPr>
              <a:t>pas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    obtenir </a:t>
            </a:r>
            <a:r>
              <a:rPr lang="fr-FR" altLang="fr-FR" sz="3600" dirty="0" smtClean="0">
                <a:latin typeface="+mj-lt"/>
                <a:cs typeface="Times New Roman" pitchFamily="18" charset="0"/>
              </a:rPr>
              <a:t>1 ?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0" y="2205038"/>
            <a:ext cx="9144000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« Ne pas obtenir 1 » est l’évènement contraire de l’évènement « obtenir 1 ».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de ne pas obtenir 1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 – 1/4 = 3/4.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fr-FR" altLang="fr-FR" sz="3600" b="1" dirty="0" smtClean="0"/>
              <a:t/>
            </a:r>
            <a:br>
              <a:rPr lang="fr-FR" altLang="fr-FR" sz="3600" b="1" dirty="0" smtClean="0"/>
            </a:br>
            <a:endParaRPr lang="fr-FR" altLang="fr-FR" sz="3600" b="1" dirty="0" smtClean="0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0" y="188640"/>
            <a:ext cx="914399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>
                <a:solidFill>
                  <a:schemeClr val="tx2"/>
                </a:solidFill>
              </a:rPr>
              <a:t>Une roue de loterie est partagée en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>
                <a:solidFill>
                  <a:schemeClr val="tx2"/>
                </a:solidFill>
              </a:rPr>
              <a:t>quatre secteurs numérotés 1, 2, 3 et 4.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>
                <a:solidFill>
                  <a:schemeClr val="tx2"/>
                </a:solidFill>
              </a:rPr>
              <a:t>On fait tourner la roue et on note le secteur indiqué par la flèche lorsqu’elle s’arrête.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2" y="2636912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3" name="Titre 1"/>
          <p:cNvSpPr txBox="1">
            <a:spLocks/>
          </p:cNvSpPr>
          <p:nvPr/>
        </p:nvSpPr>
        <p:spPr bwMode="auto">
          <a:xfrm>
            <a:off x="0" y="1125538"/>
            <a:ext cx="91440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un multiple de 2 ?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0" y="2708920"/>
            <a:ext cx="9143999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2 ou 4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1/4 + 1/3 = 7/12.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3011" name="Titre 1"/>
          <p:cNvSpPr txBox="1">
            <a:spLocks/>
          </p:cNvSpPr>
          <p:nvPr/>
        </p:nvSpPr>
        <p:spPr bwMode="auto">
          <a:xfrm>
            <a:off x="0" y="1196975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un nombre inférieur ou égal à 3 ?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0" y="2251266"/>
            <a:ext cx="9144000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1 ou 2 ou 3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1/4 + 1/4 + 1/6 = 8/12 = 2/3.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Ou bien la probabilité de ne pas obtenir 4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 – 1/3 = 2/3.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dirty="0">
              <a:solidFill>
                <a:srgbClr val="FF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4254231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5059" name="Titre 1"/>
          <p:cNvSpPr txBox="1">
            <a:spLocks/>
          </p:cNvSpPr>
          <p:nvPr/>
        </p:nvSpPr>
        <p:spPr bwMode="auto">
          <a:xfrm>
            <a:off x="0" y="1052513"/>
            <a:ext cx="9144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0 ?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0" y="2492896"/>
            <a:ext cx="91440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« Obtenir 0 » est un évènement impossible.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0 est 0.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7107" name="Titre 1"/>
          <p:cNvSpPr txBox="1">
            <a:spLocks/>
          </p:cNvSpPr>
          <p:nvPr/>
        </p:nvSpPr>
        <p:spPr bwMode="auto">
          <a:xfrm>
            <a:off x="0" y="1268413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un nombre strictement inférieur à 5 ?</a:t>
            </a: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0" y="2492896"/>
            <a:ext cx="9144000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« Obtenir un nombre strictement inférieur à 5 » est un évènement certain.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Sa probabilité est 1.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9155" name="Titre 1"/>
          <p:cNvSpPr txBox="1">
            <a:spLocks/>
          </p:cNvSpPr>
          <p:nvPr/>
        </p:nvSpPr>
        <p:spPr bwMode="auto">
          <a:xfrm>
            <a:off x="0" y="1053033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3600" dirty="0" smtClean="0">
                <a:latin typeface="+mj-lt"/>
                <a:cs typeface="Times New Roman" pitchFamily="18" charset="0"/>
              </a:rPr>
              <a:t>Quelle est la probabilité d’obtenir un nombre premier ?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0" y="2420938"/>
            <a:ext cx="9144000" cy="304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Les nombres premiers sont 2 et 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La probabilité d’obtenir 2 ou 3 est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1/4 + 1/6 = 5/12.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dirty="0">
              <a:solidFill>
                <a:srgbClr val="FF00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005263"/>
            <a:ext cx="23241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7"/>
            <a:ext cx="9144000" cy="108907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FIN</a:t>
            </a:r>
            <a:endParaRPr lang="fr-FR" sz="60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958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3495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0" y="13081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1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5123" name="Titre 1"/>
          <p:cNvSpPr txBox="1">
            <a:spLocks/>
          </p:cNvSpPr>
          <p:nvPr/>
        </p:nvSpPr>
        <p:spPr bwMode="auto">
          <a:xfrm>
            <a:off x="0" y="1628775"/>
            <a:ext cx="9144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48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6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3495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0" y="13081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3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3495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0" y="13081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4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0" y="1308100"/>
            <a:ext cx="9143999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un nombre impair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de ne </a:t>
            </a:r>
            <a:r>
              <a:rPr lang="fr-FR" altLang="fr-FR" sz="3600" dirty="0" smtClean="0"/>
              <a:t>pas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 smtClean="0"/>
              <a:t>    </a:t>
            </a:r>
            <a:r>
              <a:rPr lang="fr-FR" altLang="fr-FR" sz="3600" dirty="0"/>
              <a:t>obtenir 1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un multiple de 2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alt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2997200"/>
            <a:ext cx="3278187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0" y="1292225"/>
            <a:ext cx="91440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/>
              <a:t>Quelle est la probabilité d’obtenir un nombre inférieur ou égal à 3 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</TotalTime>
  <Words>496</Words>
  <Application>Microsoft Office PowerPoint</Application>
  <PresentationFormat>Affichage à l'écran (4:3)</PresentationFormat>
  <Paragraphs>110</Paragraphs>
  <Slides>25</Slides>
  <Notes>21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Modèle par défaut</vt:lpstr>
      <vt:lpstr>PROBABILITÉS Série 3</vt:lpstr>
      <vt:lpstr> 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CORRIGÉS</vt:lpstr>
      <vt:lpstr>Explication générale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247</cp:revision>
  <dcterms:created xsi:type="dcterms:W3CDTF">2008-11-15T15:38:50Z</dcterms:created>
  <dcterms:modified xsi:type="dcterms:W3CDTF">2016-07-04T13:34:28Z</dcterms:modified>
</cp:coreProperties>
</file>