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62" r:id="rId2"/>
    <p:sldId id="259" r:id="rId3"/>
    <p:sldId id="276" r:id="rId4"/>
    <p:sldId id="296" r:id="rId5"/>
    <p:sldId id="297" r:id="rId6"/>
    <p:sldId id="298" r:id="rId7"/>
    <p:sldId id="299" r:id="rId8"/>
    <p:sldId id="301" r:id="rId9"/>
    <p:sldId id="303" r:id="rId10"/>
    <p:sldId id="305" r:id="rId11"/>
    <p:sldId id="307" r:id="rId12"/>
    <p:sldId id="308" r:id="rId13"/>
    <p:sldId id="287" r:id="rId14"/>
    <p:sldId id="288" r:id="rId15"/>
    <p:sldId id="267" r:id="rId16"/>
    <p:sldId id="268" r:id="rId17"/>
    <p:sldId id="289" r:id="rId18"/>
    <p:sldId id="290" r:id="rId19"/>
    <p:sldId id="310" r:id="rId20"/>
    <p:sldId id="311" r:id="rId21"/>
    <p:sldId id="312" r:id="rId22"/>
    <p:sldId id="313" r:id="rId23"/>
    <p:sldId id="314" r:id="rId24"/>
    <p:sldId id="293" r:id="rId2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2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659" autoAdjust="0"/>
    <p:restoredTop sz="94660"/>
  </p:normalViewPr>
  <p:slideViewPr>
    <p:cSldViewPr snapToGrid="0">
      <p:cViewPr>
        <p:scale>
          <a:sx n="100" d="100"/>
          <a:sy n="100" d="100"/>
        </p:scale>
        <p:origin x="114" y="52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E40EC3-2111-4530-B829-4EC3AC207B6F}" type="datetimeFigureOut">
              <a:rPr lang="fr-FR" smtClean="0"/>
              <a:t>04/07/2016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C06598-7A7E-42EA-82BA-1A9E1DAB20C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55093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28676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949D494-3221-4F9F-AA6E-8D4126525EAC}" type="slidenum">
              <a:rPr lang="fr-FR" smtClean="0"/>
              <a:pPr/>
              <a:t>1</a:t>
            </a:fld>
            <a:endParaRPr lang="fr-FR" smtClean="0"/>
          </a:p>
        </p:txBody>
      </p:sp>
    </p:spTree>
    <p:extLst>
      <p:ext uri="{BB962C8B-B14F-4D97-AF65-F5344CB8AC3E}">
        <p14:creationId xmlns:p14="http://schemas.microsoft.com/office/powerpoint/2010/main" val="134662770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6B03458-EBD8-437B-8A06-BF1B0B3E3942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  <p:extLst>
      <p:ext uri="{BB962C8B-B14F-4D97-AF65-F5344CB8AC3E}">
        <p14:creationId xmlns:p14="http://schemas.microsoft.com/office/powerpoint/2010/main" val="21920088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6B03458-EBD8-437B-8A06-BF1B0B3E3942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  <p:extLst>
      <p:ext uri="{BB962C8B-B14F-4D97-AF65-F5344CB8AC3E}">
        <p14:creationId xmlns:p14="http://schemas.microsoft.com/office/powerpoint/2010/main" val="234740347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6B03458-EBD8-437B-8A06-BF1B0B3E3942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  <p:extLst>
      <p:ext uri="{BB962C8B-B14F-4D97-AF65-F5344CB8AC3E}">
        <p14:creationId xmlns:p14="http://schemas.microsoft.com/office/powerpoint/2010/main" val="123318989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8E68BEC-760E-4BEC-952B-61C80EA47D6D}" type="slidenum">
              <a:rPr lang="fr-FR" smtClean="0"/>
              <a:pPr>
                <a:defRPr/>
              </a:pPr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767231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6B03458-EBD8-437B-8A06-BF1B0B3E3942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  <p:extLst>
      <p:ext uri="{BB962C8B-B14F-4D97-AF65-F5344CB8AC3E}">
        <p14:creationId xmlns:p14="http://schemas.microsoft.com/office/powerpoint/2010/main" val="357639657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6B03458-EBD8-437B-8A06-BF1B0B3E3942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  <p:extLst>
      <p:ext uri="{BB962C8B-B14F-4D97-AF65-F5344CB8AC3E}">
        <p14:creationId xmlns:p14="http://schemas.microsoft.com/office/powerpoint/2010/main" val="349607391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6B03458-EBD8-437B-8A06-BF1B0B3E3942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  <p:extLst>
      <p:ext uri="{BB962C8B-B14F-4D97-AF65-F5344CB8AC3E}">
        <p14:creationId xmlns:p14="http://schemas.microsoft.com/office/powerpoint/2010/main" val="320623747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6B03458-EBD8-437B-8A06-BF1B0B3E3942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  <p:extLst>
      <p:ext uri="{BB962C8B-B14F-4D97-AF65-F5344CB8AC3E}">
        <p14:creationId xmlns:p14="http://schemas.microsoft.com/office/powerpoint/2010/main" val="31548174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6B03458-EBD8-437B-8A06-BF1B0B3E3942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  <p:extLst>
      <p:ext uri="{BB962C8B-B14F-4D97-AF65-F5344CB8AC3E}">
        <p14:creationId xmlns:p14="http://schemas.microsoft.com/office/powerpoint/2010/main" val="26160261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6B03458-EBD8-437B-8A06-BF1B0B3E3942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  <p:extLst>
      <p:ext uri="{BB962C8B-B14F-4D97-AF65-F5344CB8AC3E}">
        <p14:creationId xmlns:p14="http://schemas.microsoft.com/office/powerpoint/2010/main" val="10765639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E665F35-C64B-4426-A497-F239E4615459}" type="slidenum">
              <a:rPr lang="fr-FR" smtClean="0"/>
              <a:pPr>
                <a:defRPr/>
              </a:pPr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93080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6B03458-EBD8-437B-8A06-BF1B0B3E3942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  <p:extLst>
      <p:ext uri="{BB962C8B-B14F-4D97-AF65-F5344CB8AC3E}">
        <p14:creationId xmlns:p14="http://schemas.microsoft.com/office/powerpoint/2010/main" val="410807356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6B03458-EBD8-437B-8A06-BF1B0B3E3942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  <p:extLst>
      <p:ext uri="{BB962C8B-B14F-4D97-AF65-F5344CB8AC3E}">
        <p14:creationId xmlns:p14="http://schemas.microsoft.com/office/powerpoint/2010/main" val="38308472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8E68BEC-760E-4BEC-952B-61C80EA47D6D}" type="slidenum">
              <a:rPr lang="fr-FR" smtClean="0"/>
              <a:pPr>
                <a:defRPr/>
              </a:pPr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72821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6B03458-EBD8-437B-8A06-BF1B0B3E3942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  <p:extLst>
      <p:ext uri="{BB962C8B-B14F-4D97-AF65-F5344CB8AC3E}">
        <p14:creationId xmlns:p14="http://schemas.microsoft.com/office/powerpoint/2010/main" val="27971064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6B03458-EBD8-437B-8A06-BF1B0B3E3942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  <p:extLst>
      <p:ext uri="{BB962C8B-B14F-4D97-AF65-F5344CB8AC3E}">
        <p14:creationId xmlns:p14="http://schemas.microsoft.com/office/powerpoint/2010/main" val="27971064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6B03458-EBD8-437B-8A06-BF1B0B3E3942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  <p:extLst>
      <p:ext uri="{BB962C8B-B14F-4D97-AF65-F5344CB8AC3E}">
        <p14:creationId xmlns:p14="http://schemas.microsoft.com/office/powerpoint/2010/main" val="27971064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6B03458-EBD8-437B-8A06-BF1B0B3E3942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  <p:extLst>
      <p:ext uri="{BB962C8B-B14F-4D97-AF65-F5344CB8AC3E}">
        <p14:creationId xmlns:p14="http://schemas.microsoft.com/office/powerpoint/2010/main" val="27971064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6B03458-EBD8-437B-8A06-BF1B0B3E3942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  <p:extLst>
      <p:ext uri="{BB962C8B-B14F-4D97-AF65-F5344CB8AC3E}">
        <p14:creationId xmlns:p14="http://schemas.microsoft.com/office/powerpoint/2010/main" val="27971064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6B03458-EBD8-437B-8A06-BF1B0B3E3942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  <p:extLst>
      <p:ext uri="{BB962C8B-B14F-4D97-AF65-F5344CB8AC3E}">
        <p14:creationId xmlns:p14="http://schemas.microsoft.com/office/powerpoint/2010/main" val="13672835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6B03458-EBD8-437B-8A06-BF1B0B3E3942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  <p:extLst>
      <p:ext uri="{BB962C8B-B14F-4D97-AF65-F5344CB8AC3E}">
        <p14:creationId xmlns:p14="http://schemas.microsoft.com/office/powerpoint/2010/main" val="21281635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8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6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4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3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68E1C5-8EC1-4BA7-905D-FF93BDABAEEE}" type="datetime1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04/07/2016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F79DBA-B6E1-4294-878B-2720427A0C6B}" type="slidenum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7886844"/>
      </p:ext>
    </p:extLst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FA0A75-B325-495F-B033-33E025C23608}" type="datetime1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04/07/2016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FC0CCF-04AF-41A2-B686-C8EF2338B120}" type="slidenum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670321"/>
      </p:ext>
    </p:extLst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42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9D848F-1CD6-474D-88B2-0A842251187C}" type="datetime1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04/07/2016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C994CB-88F7-4595-B32C-D98FD8D7AF3F}" type="slidenum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8438813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E36038-08A8-4D9A-905E-ED6BE1766ED9}" type="datetime1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04/07/2016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5C9F0F-2B58-4E2C-BC3C-721F12608344}" type="slidenum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7513846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4"/>
            <a:ext cx="77724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892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675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348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24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132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FCC7E4-535A-413B-9F7D-E772707D8FF1}" type="datetime1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04/07/2016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E125E4-984D-4657-96A8-2032C4BFEF53}" type="slidenum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0857316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4D4688-7452-4C99-81C1-FEF1C45551BE}" type="datetime1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04/07/2016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B8F4B-7761-4A14-9D6C-FB108F73825D}" type="slidenum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7930281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5EDA1-1DA7-4119-A49D-C744AA6244BD}" type="datetime1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04/07/2016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2EE23F-D692-4D0F-8F27-189FC60EB6B7}" type="slidenum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9979214"/>
      </p:ext>
    </p:extLst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03C1BB-EEB4-4305-A3BA-6229569391C3}" type="datetime1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04/07/2016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8E30C3-7670-4880-9869-AC9FFC991B42}" type="slidenum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7584205"/>
      </p:ext>
    </p:extLst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50B7C7-D398-44BE-809C-771B3274D2A8}" type="datetime1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04/07/2016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357015-3C91-40AD-A9DF-9C60CDD4821C}" type="slidenum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2514595"/>
      </p:ext>
    </p:extLst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4"/>
            <a:ext cx="5111750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892" indent="0">
              <a:buNone/>
              <a:defRPr sz="900"/>
            </a:lvl2pPr>
            <a:lvl3pPr marL="685783" indent="0">
              <a:buNone/>
              <a:defRPr sz="750"/>
            </a:lvl3pPr>
            <a:lvl4pPr marL="1028675" indent="0">
              <a:buNone/>
              <a:defRPr sz="675"/>
            </a:lvl4pPr>
            <a:lvl5pPr marL="1371566" indent="0">
              <a:buNone/>
              <a:defRPr sz="675"/>
            </a:lvl5pPr>
            <a:lvl6pPr marL="1714457" indent="0">
              <a:buNone/>
              <a:defRPr sz="675"/>
            </a:lvl6pPr>
            <a:lvl7pPr marL="2057348" indent="0">
              <a:buNone/>
              <a:defRPr sz="675"/>
            </a:lvl7pPr>
            <a:lvl8pPr marL="2400240" indent="0">
              <a:buNone/>
              <a:defRPr sz="675"/>
            </a:lvl8pPr>
            <a:lvl9pPr marL="2743132" indent="0">
              <a:buNone/>
              <a:defRPr sz="675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99FA92-86A9-48D2-9624-26D9BA50954C}" type="datetime1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04/07/2016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E6B64C-E746-4C99-859E-E23541383EC6}" type="slidenum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5231412"/>
      </p:ext>
    </p:extLst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892" indent="0">
              <a:buNone/>
              <a:defRPr sz="2100"/>
            </a:lvl2pPr>
            <a:lvl3pPr marL="685783" indent="0">
              <a:buNone/>
              <a:defRPr sz="1800"/>
            </a:lvl3pPr>
            <a:lvl4pPr marL="1028675" indent="0">
              <a:buNone/>
              <a:defRPr sz="1500"/>
            </a:lvl4pPr>
            <a:lvl5pPr marL="1371566" indent="0">
              <a:buNone/>
              <a:defRPr sz="1500"/>
            </a:lvl5pPr>
            <a:lvl6pPr marL="1714457" indent="0">
              <a:buNone/>
              <a:defRPr sz="1500"/>
            </a:lvl6pPr>
            <a:lvl7pPr marL="2057348" indent="0">
              <a:buNone/>
              <a:defRPr sz="1500"/>
            </a:lvl7pPr>
            <a:lvl8pPr marL="2400240" indent="0">
              <a:buNone/>
              <a:defRPr sz="1500"/>
            </a:lvl8pPr>
            <a:lvl9pPr marL="2743132" indent="0">
              <a:buNone/>
              <a:defRPr sz="15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892" indent="0">
              <a:buNone/>
              <a:defRPr sz="900"/>
            </a:lvl2pPr>
            <a:lvl3pPr marL="685783" indent="0">
              <a:buNone/>
              <a:defRPr sz="750"/>
            </a:lvl3pPr>
            <a:lvl4pPr marL="1028675" indent="0">
              <a:buNone/>
              <a:defRPr sz="675"/>
            </a:lvl4pPr>
            <a:lvl5pPr marL="1371566" indent="0">
              <a:buNone/>
              <a:defRPr sz="675"/>
            </a:lvl5pPr>
            <a:lvl6pPr marL="1714457" indent="0">
              <a:buNone/>
              <a:defRPr sz="675"/>
            </a:lvl6pPr>
            <a:lvl7pPr marL="2057348" indent="0">
              <a:buNone/>
              <a:defRPr sz="675"/>
            </a:lvl7pPr>
            <a:lvl8pPr marL="2400240" indent="0">
              <a:buNone/>
              <a:defRPr sz="675"/>
            </a:lvl8pPr>
            <a:lvl9pPr marL="2743132" indent="0">
              <a:buNone/>
              <a:defRPr sz="675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2EBBA3-45B0-48F7-8524-BF8107966820}" type="datetime1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04/07/2016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EFAD0-CA41-47EF-B038-D33E75CA0196}" type="slidenum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6814730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30196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7411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4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482D96B-50B3-4C33-BF6A-DF59FD4FBE46}" type="datetime1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04/07/2016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4EB4BA9-E9E5-4B6C-B45E-E26E0E8DD438}" type="slidenum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27366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ipe dir="r"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5pPr>
      <a:lvl6pPr marL="342892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6pPr>
      <a:lvl7pPr marL="685783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7pPr>
      <a:lvl8pPr marL="1028675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8pPr>
      <a:lvl9pPr marL="1371566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9pPr>
    </p:titleStyle>
    <p:bodyStyle>
      <a:lvl1pPr marL="257168" indent="-257168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199" indent="-214308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12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pn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6"/>
          <p:cNvSpPr>
            <a:spLocks noGrp="1"/>
          </p:cNvSpPr>
          <p:nvPr>
            <p:ph type="ctrTitle"/>
          </p:nvPr>
        </p:nvSpPr>
        <p:spPr>
          <a:xfrm>
            <a:off x="684213" y="1382018"/>
            <a:ext cx="7772400" cy="1758950"/>
          </a:xfrm>
          <a:prstGeom prst="roundRect">
            <a:avLst/>
          </a:prstGeom>
          <a:solidFill>
            <a:schemeClr val="tx1">
              <a:lumMod val="50000"/>
              <a:lumOff val="50000"/>
              <a:alpha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pPr>
              <a:defRPr/>
            </a:pPr>
            <a:r>
              <a:rPr lang="fr-FR" sz="6000" b="1" cap="small" dirty="0" smtClean="0">
                <a:solidFill>
                  <a:srgbClr val="FF0000"/>
                </a:solidFill>
                <a:latin typeface="Georgia" pitchFamily="18" charset="0"/>
                <a:ea typeface="+mj-ea"/>
              </a:rPr>
              <a:t>PROBABILITÉS</a:t>
            </a:r>
            <a:br>
              <a:rPr lang="fr-FR" sz="6000" b="1" cap="small" dirty="0" smtClean="0">
                <a:solidFill>
                  <a:srgbClr val="FF0000"/>
                </a:solidFill>
                <a:latin typeface="Georgia" pitchFamily="18" charset="0"/>
                <a:ea typeface="+mj-ea"/>
              </a:rPr>
            </a:br>
            <a:r>
              <a:rPr lang="fr-FR" sz="6000" b="1" cap="small" dirty="0" smtClean="0">
                <a:solidFill>
                  <a:srgbClr val="FF0000"/>
                </a:solidFill>
                <a:latin typeface="Georgia" pitchFamily="18" charset="0"/>
                <a:ea typeface="+mj-ea"/>
              </a:rPr>
              <a:t>Série </a:t>
            </a:r>
            <a:r>
              <a:rPr lang="fr-FR" sz="6000" b="1" cap="small" dirty="0">
                <a:solidFill>
                  <a:srgbClr val="FF0000"/>
                </a:solidFill>
                <a:latin typeface="Georgia" pitchFamily="18" charset="0"/>
                <a:ea typeface="+mj-ea"/>
              </a:rPr>
              <a:t>2</a:t>
            </a:r>
            <a:endParaRPr lang="fr-FR" sz="6000" b="1" dirty="0">
              <a:solidFill>
                <a:srgbClr val="FF0000"/>
              </a:solidFill>
            </a:endParaRPr>
          </a:p>
        </p:txBody>
      </p:sp>
      <p:sp>
        <p:nvSpPr>
          <p:cNvPr id="5" name="Titre 1"/>
          <p:cNvSpPr txBox="1">
            <a:spLocks/>
          </p:cNvSpPr>
          <p:nvPr/>
        </p:nvSpPr>
        <p:spPr bwMode="auto">
          <a:xfrm>
            <a:off x="0" y="4391818"/>
            <a:ext cx="9144000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2400" dirty="0">
                <a:latin typeface="Arial" pitchFamily="34" charset="0"/>
                <a:ea typeface="+mj-ea"/>
                <a:cs typeface="Arial" pitchFamily="34" charset="0"/>
              </a:rPr>
              <a:t>Calcul mental et automatismes – IREM de Clermont-Ferrand</a:t>
            </a:r>
          </a:p>
        </p:txBody>
      </p:sp>
    </p:spTree>
    <p:extLst>
      <p:ext uri="{BB962C8B-B14F-4D97-AF65-F5344CB8AC3E}">
        <p14:creationId xmlns:p14="http://schemas.microsoft.com/office/powerpoint/2010/main" val="404934580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fr-FR" sz="4050" b="1" u="sng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defRPr/>
            </a:pPr>
            <a:r>
              <a:rPr lang="fr-FR" sz="4050" b="1" u="sng" dirty="0">
                <a:latin typeface="Times New Roman" pitchFamily="18" charset="0"/>
                <a:ea typeface="+mj-ea"/>
                <a:cs typeface="Times New Roman" pitchFamily="18" charset="0"/>
              </a:rPr>
              <a:t>QUESTION </a:t>
            </a:r>
            <a:r>
              <a:rPr lang="fr-FR" sz="4050" b="1" u="sng" dirty="0" smtClean="0">
                <a:latin typeface="Times New Roman" pitchFamily="18" charset="0"/>
                <a:ea typeface="+mj-ea"/>
                <a:cs typeface="Times New Roman" pitchFamily="18" charset="0"/>
              </a:rPr>
              <a:t>N°8</a:t>
            </a:r>
            <a:endParaRPr lang="fr-FR" sz="4050" b="1" u="sng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defRPr/>
            </a:pPr>
            <a:endParaRPr lang="fr-FR" sz="3600" dirty="0"/>
          </a:p>
          <a:p>
            <a:pPr algn="ctr">
              <a:defRPr/>
            </a:pPr>
            <a:endParaRPr lang="fr-FR" sz="3600" b="1" u="sng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defRPr/>
            </a:pPr>
            <a:endParaRPr lang="fr-FR" sz="4050" b="1" u="sng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defRPr/>
            </a:pPr>
            <a:endParaRPr lang="fr-FR" sz="4050" b="1" u="sng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defRPr/>
            </a:pPr>
            <a:endParaRPr lang="fr-FR" sz="4050" b="1" u="sng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defRPr/>
            </a:pPr>
            <a:endParaRPr lang="fr-FR" sz="4050" b="1" u="sng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defRPr/>
            </a:pPr>
            <a:endParaRPr lang="fr-FR" sz="4050" b="1" u="sng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2055" name="Rectangle 8"/>
          <p:cNvSpPr>
            <a:spLocks noChangeArrowheads="1"/>
          </p:cNvSpPr>
          <p:nvPr/>
        </p:nvSpPr>
        <p:spPr bwMode="auto">
          <a:xfrm>
            <a:off x="1143002" y="707208"/>
            <a:ext cx="184731" cy="30008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 sz="1350"/>
          </a:p>
        </p:txBody>
      </p:sp>
      <p:sp>
        <p:nvSpPr>
          <p:cNvPr id="2056" name="Rectangle 10"/>
          <p:cNvSpPr>
            <a:spLocks noChangeArrowheads="1"/>
          </p:cNvSpPr>
          <p:nvPr/>
        </p:nvSpPr>
        <p:spPr bwMode="auto">
          <a:xfrm>
            <a:off x="1143002" y="707208"/>
            <a:ext cx="184731" cy="30008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 sz="135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0" y="2674448"/>
                <a:ext cx="9144000" cy="12003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fr-FR" sz="3600" dirty="0"/>
                  <a:t>Calculer P(</a:t>
                </a:r>
                <a:r>
                  <a:rPr lang="fr-FR" sz="3600" dirty="0">
                    <a:latin typeface="Cambria" panose="02040503050406030204" pitchFamily="18" charset="0"/>
                  </a:rPr>
                  <a:t>R</a:t>
                </a:r>
                <a14:m>
                  <m:oMath xmlns:m="http://schemas.openxmlformats.org/officeDocument/2006/math">
                    <m:r>
                      <a:rPr lang="fr-FR" sz="3600">
                        <a:latin typeface="Cambria Math"/>
                        <a:ea typeface="Cambria Math" panose="02040503050406030204" pitchFamily="18" charset="0"/>
                      </a:rPr>
                      <m:t> </m:t>
                    </m:r>
                    <m:r>
                      <a:rPr lang="fr-FR" sz="3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∪</m:t>
                    </m:r>
                  </m:oMath>
                </a14:m>
                <a:r>
                  <a:rPr lang="fr-FR" sz="3600" dirty="0">
                    <a:latin typeface="Cambria" panose="02040503050406030204" pitchFamily="18" charset="0"/>
                  </a:rPr>
                  <a:t> A</a:t>
                </a:r>
                <a:r>
                  <a:rPr lang="fr-FR" sz="3600" dirty="0"/>
                  <a:t>).</a:t>
                </a:r>
              </a:p>
              <a:p>
                <a:pPr algn="ctr"/>
                <a:endParaRPr lang="fr-FR" sz="3600" dirty="0"/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674448"/>
                <a:ext cx="9144000" cy="1200329"/>
              </a:xfrm>
              <a:prstGeom prst="rect">
                <a:avLst/>
              </a:prstGeom>
              <a:blipFill rotWithShape="0">
                <a:blip r:embed="rId3"/>
                <a:stretch>
                  <a:fillRect t="-913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/>
          <p:cNvSpPr/>
          <p:nvPr/>
        </p:nvSpPr>
        <p:spPr>
          <a:xfrm>
            <a:off x="139483" y="4578920"/>
            <a:ext cx="3603356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350" dirty="0"/>
              <a:t> </a:t>
            </a:r>
            <a:endParaRPr lang="fr-FR" dirty="0">
              <a:solidFill>
                <a:srgbClr val="FF0000"/>
              </a:solidFill>
            </a:endParaRPr>
          </a:p>
        </p:txBody>
      </p:sp>
      <p:pic>
        <p:nvPicPr>
          <p:cNvPr id="7" name="Image 6"/>
          <p:cNvPicPr/>
          <p:nvPr/>
        </p:nvPicPr>
        <p:blipFill>
          <a:blip r:embed="rId4"/>
          <a:srcRect l="11896" t="26563" r="25830" b="9028"/>
          <a:stretch>
            <a:fillRect/>
          </a:stretch>
        </p:blipFill>
        <p:spPr bwMode="auto">
          <a:xfrm>
            <a:off x="4062668" y="3474414"/>
            <a:ext cx="3510439" cy="2340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139483" y="4578920"/>
            <a:ext cx="360335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350" dirty="0"/>
              <a:t> </a:t>
            </a:r>
            <a:r>
              <a:rPr lang="fr-FR" sz="2000" dirty="0">
                <a:solidFill>
                  <a:srgbClr val="FF0000"/>
                </a:solidFill>
                <a:latin typeface="Cambria" panose="02040503050406030204" pitchFamily="18" charset="0"/>
              </a:rPr>
              <a:t>A</a:t>
            </a:r>
            <a:r>
              <a:rPr lang="fr-FR" sz="2000" dirty="0">
                <a:solidFill>
                  <a:srgbClr val="FF0000"/>
                </a:solidFill>
              </a:rPr>
              <a:t> : « la carte est un as » </a:t>
            </a:r>
          </a:p>
          <a:p>
            <a:r>
              <a:rPr lang="fr-FR" sz="2000" dirty="0">
                <a:solidFill>
                  <a:srgbClr val="FF0000"/>
                </a:solidFill>
                <a:latin typeface="Cambria" panose="02040503050406030204" pitchFamily="18" charset="0"/>
              </a:rPr>
              <a:t> R</a:t>
            </a:r>
            <a:r>
              <a:rPr lang="fr-FR" sz="2000" dirty="0">
                <a:solidFill>
                  <a:srgbClr val="FF0000"/>
                </a:solidFill>
              </a:rPr>
              <a:t> : « la carte est rouge »</a:t>
            </a:r>
          </a:p>
          <a:p>
            <a:r>
              <a:rPr lang="fr-FR" sz="2000" dirty="0">
                <a:solidFill>
                  <a:srgbClr val="FF0000"/>
                </a:solidFill>
              </a:rPr>
              <a:t> </a:t>
            </a:r>
            <a:r>
              <a:rPr lang="fr-FR" sz="2000" dirty="0">
                <a:solidFill>
                  <a:srgbClr val="FF0000"/>
                </a:solidFill>
                <a:latin typeface="Cambria" panose="02040503050406030204" pitchFamily="18" charset="0"/>
              </a:rPr>
              <a:t>K </a:t>
            </a:r>
            <a:r>
              <a:rPr lang="fr-FR" sz="2000" dirty="0">
                <a:solidFill>
                  <a:srgbClr val="FF0000"/>
                </a:solidFill>
              </a:rPr>
              <a:t>: « la carte est un carreau » </a:t>
            </a:r>
          </a:p>
          <a:p>
            <a:r>
              <a:rPr lang="fr-FR" sz="2000" dirty="0">
                <a:solidFill>
                  <a:srgbClr val="FF0000"/>
                </a:solidFill>
                <a:latin typeface="Cambria" panose="02040503050406030204" pitchFamily="18" charset="0"/>
              </a:rPr>
              <a:t> F</a:t>
            </a:r>
            <a:r>
              <a:rPr lang="fr-FR" sz="2000" dirty="0">
                <a:solidFill>
                  <a:srgbClr val="FF0000"/>
                </a:solidFill>
              </a:rPr>
              <a:t> : « la carte est une figure »</a:t>
            </a:r>
            <a:br>
              <a:rPr lang="fr-FR" sz="2000" dirty="0">
                <a:solidFill>
                  <a:srgbClr val="FF0000"/>
                </a:solidFill>
              </a:rPr>
            </a:br>
            <a:endParaRPr lang="fr-FR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276165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fr-FR" sz="4050" b="1" u="sng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defRPr/>
            </a:pPr>
            <a:r>
              <a:rPr lang="fr-FR" sz="4050" b="1" u="sng" dirty="0">
                <a:latin typeface="Times New Roman" pitchFamily="18" charset="0"/>
                <a:ea typeface="+mj-ea"/>
                <a:cs typeface="Times New Roman" pitchFamily="18" charset="0"/>
              </a:rPr>
              <a:t>QUESTION </a:t>
            </a:r>
            <a:r>
              <a:rPr lang="fr-FR" sz="4050" b="1" u="sng" dirty="0" smtClean="0">
                <a:latin typeface="Times New Roman" pitchFamily="18" charset="0"/>
                <a:ea typeface="+mj-ea"/>
                <a:cs typeface="Times New Roman" pitchFamily="18" charset="0"/>
              </a:rPr>
              <a:t>N°9</a:t>
            </a:r>
            <a:endParaRPr lang="fr-FR" sz="4050" b="1" u="sng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defRPr/>
            </a:pPr>
            <a:endParaRPr lang="fr-FR" sz="3600" dirty="0"/>
          </a:p>
          <a:p>
            <a:pPr algn="ctr">
              <a:defRPr/>
            </a:pPr>
            <a:endParaRPr lang="fr-FR" sz="3600" b="1" u="sng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defRPr/>
            </a:pPr>
            <a:endParaRPr lang="fr-FR" sz="4050" b="1" u="sng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defRPr/>
            </a:pPr>
            <a:endParaRPr lang="fr-FR" sz="4050" b="1" u="sng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defRPr/>
            </a:pPr>
            <a:endParaRPr lang="fr-FR" sz="4050" b="1" u="sng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defRPr/>
            </a:pPr>
            <a:endParaRPr lang="fr-FR" sz="4050" b="1" u="sng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defRPr/>
            </a:pPr>
            <a:endParaRPr lang="fr-FR" sz="4050" b="1" u="sng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2055" name="Rectangle 8"/>
          <p:cNvSpPr>
            <a:spLocks noChangeArrowheads="1"/>
          </p:cNvSpPr>
          <p:nvPr/>
        </p:nvSpPr>
        <p:spPr bwMode="auto">
          <a:xfrm>
            <a:off x="1143002" y="707208"/>
            <a:ext cx="184731" cy="30008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 sz="1350"/>
          </a:p>
        </p:txBody>
      </p:sp>
      <p:sp>
        <p:nvSpPr>
          <p:cNvPr id="2056" name="Rectangle 10"/>
          <p:cNvSpPr>
            <a:spLocks noChangeArrowheads="1"/>
          </p:cNvSpPr>
          <p:nvPr/>
        </p:nvSpPr>
        <p:spPr bwMode="auto">
          <a:xfrm>
            <a:off x="1143002" y="707208"/>
            <a:ext cx="184731" cy="30008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 sz="1350"/>
          </a:p>
        </p:txBody>
      </p:sp>
      <p:sp>
        <p:nvSpPr>
          <p:cNvPr id="2" name="Rectangle 1"/>
          <p:cNvSpPr/>
          <p:nvPr/>
        </p:nvSpPr>
        <p:spPr>
          <a:xfrm>
            <a:off x="139483" y="4578920"/>
            <a:ext cx="3603356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350" dirty="0"/>
              <a:t> 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39483" y="4578920"/>
            <a:ext cx="360335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350" dirty="0"/>
              <a:t> </a:t>
            </a:r>
            <a:r>
              <a:rPr lang="fr-FR" sz="2000" dirty="0">
                <a:solidFill>
                  <a:srgbClr val="FF0000"/>
                </a:solidFill>
                <a:latin typeface="Cambria" panose="02040503050406030204" pitchFamily="18" charset="0"/>
              </a:rPr>
              <a:t>A</a:t>
            </a:r>
            <a:r>
              <a:rPr lang="fr-FR" sz="2000" dirty="0">
                <a:solidFill>
                  <a:srgbClr val="FF0000"/>
                </a:solidFill>
              </a:rPr>
              <a:t> : « la carte est un as » </a:t>
            </a:r>
          </a:p>
          <a:p>
            <a:r>
              <a:rPr lang="fr-FR" sz="2000" dirty="0">
                <a:solidFill>
                  <a:srgbClr val="FF0000"/>
                </a:solidFill>
                <a:latin typeface="Cambria" panose="02040503050406030204" pitchFamily="18" charset="0"/>
              </a:rPr>
              <a:t> R</a:t>
            </a:r>
            <a:r>
              <a:rPr lang="fr-FR" sz="2000" dirty="0">
                <a:solidFill>
                  <a:srgbClr val="FF0000"/>
                </a:solidFill>
              </a:rPr>
              <a:t> : « la carte est rouge »</a:t>
            </a:r>
          </a:p>
          <a:p>
            <a:r>
              <a:rPr lang="fr-FR" sz="2000" dirty="0">
                <a:solidFill>
                  <a:srgbClr val="FF0000"/>
                </a:solidFill>
              </a:rPr>
              <a:t> </a:t>
            </a:r>
            <a:r>
              <a:rPr lang="fr-FR" sz="2000" dirty="0">
                <a:solidFill>
                  <a:srgbClr val="FF0000"/>
                </a:solidFill>
                <a:latin typeface="Cambria" panose="02040503050406030204" pitchFamily="18" charset="0"/>
              </a:rPr>
              <a:t>K </a:t>
            </a:r>
            <a:r>
              <a:rPr lang="fr-FR" sz="2000" dirty="0">
                <a:solidFill>
                  <a:srgbClr val="FF0000"/>
                </a:solidFill>
              </a:rPr>
              <a:t>: « la carte est un carreau » </a:t>
            </a:r>
          </a:p>
          <a:p>
            <a:r>
              <a:rPr lang="fr-FR" sz="2000" dirty="0">
                <a:solidFill>
                  <a:srgbClr val="FF0000"/>
                </a:solidFill>
                <a:latin typeface="Cambria" panose="02040503050406030204" pitchFamily="18" charset="0"/>
              </a:rPr>
              <a:t> F</a:t>
            </a:r>
            <a:r>
              <a:rPr lang="fr-FR" sz="2000" dirty="0">
                <a:solidFill>
                  <a:srgbClr val="FF0000"/>
                </a:solidFill>
              </a:rPr>
              <a:t> : « la carte est une figure »</a:t>
            </a:r>
            <a:br>
              <a:rPr lang="fr-FR" sz="2000" dirty="0">
                <a:solidFill>
                  <a:srgbClr val="FF0000"/>
                </a:solidFill>
              </a:rPr>
            </a:br>
            <a:endParaRPr lang="fr-FR" sz="2000" dirty="0">
              <a:solidFill>
                <a:srgbClr val="FF0000"/>
              </a:solidFill>
            </a:endParaRPr>
          </a:p>
        </p:txBody>
      </p:sp>
      <p:pic>
        <p:nvPicPr>
          <p:cNvPr id="10" name="Image 9"/>
          <p:cNvPicPr/>
          <p:nvPr/>
        </p:nvPicPr>
        <p:blipFill>
          <a:blip r:embed="rId3"/>
          <a:srcRect l="11896" t="26563" r="25830" b="9028"/>
          <a:stretch>
            <a:fillRect/>
          </a:stretch>
        </p:blipFill>
        <p:spPr bwMode="auto">
          <a:xfrm>
            <a:off x="4062668" y="3474414"/>
            <a:ext cx="3510439" cy="2340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0" y="2674448"/>
                <a:ext cx="9144000" cy="12003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fr-FR" sz="3600" dirty="0" smtClean="0"/>
                  <a:t>Calculer P(</a:t>
                </a:r>
                <a14:m>
                  <m:oMath xmlns:m="http://schemas.openxmlformats.org/officeDocument/2006/math">
                    <m:r>
                      <a:rPr lang="fr-FR" sz="3600">
                        <a:latin typeface="Cambria Math"/>
                        <a:ea typeface="Cambria Math" panose="02040503050406030204" pitchFamily="18" charset="0"/>
                      </a:rPr>
                      <m:t> </m:t>
                    </m:r>
                    <m:acc>
                      <m:accPr>
                        <m:chr m:val="̅"/>
                        <m:ctrlPr>
                          <a:rPr lang="fr-FR" sz="360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sz="3600" b="0" i="0" smtClean="0">
                            <a:latin typeface="Cambria Math"/>
                            <a:ea typeface="Cambria Math" panose="02040503050406030204" pitchFamily="18" charset="0"/>
                          </a:rPr>
                          <m:t>F</m:t>
                        </m:r>
                      </m:e>
                    </m:acc>
                    <m:r>
                      <a:rPr lang="fr-FR" sz="3600" i="1" smtClean="0">
                        <a:latin typeface="Cambria Math"/>
                        <a:ea typeface="Cambria Math"/>
                      </a:rPr>
                      <m:t>∩</m:t>
                    </m:r>
                    <m:r>
                      <m:rPr>
                        <m:sty m:val="p"/>
                      </m:rPr>
                      <a:rPr lang="fr-FR" sz="3600" b="0" i="0" smtClean="0">
                        <a:latin typeface="Cambria Math"/>
                        <a:ea typeface="Cambria Math"/>
                      </a:rPr>
                      <m:t>K</m:t>
                    </m:r>
                  </m:oMath>
                </a14:m>
                <a:r>
                  <a:rPr lang="fr-FR" sz="3600" dirty="0" smtClean="0"/>
                  <a:t>).</a:t>
                </a:r>
                <a:endParaRPr lang="fr-FR" sz="3600" dirty="0"/>
              </a:p>
              <a:p>
                <a:pPr algn="ctr"/>
                <a:endParaRPr lang="fr-FR" sz="3600" dirty="0"/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674448"/>
                <a:ext cx="9144000" cy="1200329"/>
              </a:xfrm>
              <a:prstGeom prst="rect">
                <a:avLst/>
              </a:prstGeom>
              <a:blipFill rotWithShape="1">
                <a:blip r:embed="rId4"/>
                <a:stretch>
                  <a:fillRect t="-710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7637715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fr-FR" sz="4050" b="1" u="sng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defRPr/>
            </a:pPr>
            <a:r>
              <a:rPr lang="fr-FR" sz="4050" b="1" u="sng" dirty="0">
                <a:latin typeface="Times New Roman" pitchFamily="18" charset="0"/>
                <a:ea typeface="+mj-ea"/>
                <a:cs typeface="Times New Roman" pitchFamily="18" charset="0"/>
              </a:rPr>
              <a:t>QUESTION </a:t>
            </a:r>
            <a:r>
              <a:rPr lang="fr-FR" sz="4050" b="1" u="sng" dirty="0" smtClean="0">
                <a:latin typeface="Times New Roman" pitchFamily="18" charset="0"/>
                <a:ea typeface="+mj-ea"/>
                <a:cs typeface="Times New Roman" pitchFamily="18" charset="0"/>
              </a:rPr>
              <a:t>N°10</a:t>
            </a:r>
            <a:endParaRPr lang="fr-FR" sz="4050" b="1" u="sng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defRPr/>
            </a:pPr>
            <a:endParaRPr lang="fr-FR" sz="3600" dirty="0"/>
          </a:p>
          <a:p>
            <a:pPr algn="ctr">
              <a:defRPr/>
            </a:pPr>
            <a:endParaRPr lang="fr-FR" sz="3600" b="1" u="sng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defRPr/>
            </a:pPr>
            <a:endParaRPr lang="fr-FR" sz="4050" b="1" u="sng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defRPr/>
            </a:pPr>
            <a:endParaRPr lang="fr-FR" sz="4050" b="1" u="sng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defRPr/>
            </a:pPr>
            <a:endParaRPr lang="fr-FR" sz="4050" b="1" u="sng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defRPr/>
            </a:pPr>
            <a:endParaRPr lang="fr-FR" sz="4050" b="1" u="sng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defRPr/>
            </a:pPr>
            <a:endParaRPr lang="fr-FR" sz="4050" b="1" u="sng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2055" name="Rectangle 8"/>
          <p:cNvSpPr>
            <a:spLocks noChangeArrowheads="1"/>
          </p:cNvSpPr>
          <p:nvPr/>
        </p:nvSpPr>
        <p:spPr bwMode="auto">
          <a:xfrm>
            <a:off x="1143002" y="707208"/>
            <a:ext cx="184731" cy="30008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 sz="1350"/>
          </a:p>
        </p:txBody>
      </p:sp>
      <p:sp>
        <p:nvSpPr>
          <p:cNvPr id="2056" name="Rectangle 10"/>
          <p:cNvSpPr>
            <a:spLocks noChangeArrowheads="1"/>
          </p:cNvSpPr>
          <p:nvPr/>
        </p:nvSpPr>
        <p:spPr bwMode="auto">
          <a:xfrm>
            <a:off x="1143002" y="707208"/>
            <a:ext cx="184731" cy="30008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 sz="1350"/>
          </a:p>
        </p:txBody>
      </p:sp>
      <p:sp>
        <p:nvSpPr>
          <p:cNvPr id="2" name="Rectangle 1"/>
          <p:cNvSpPr/>
          <p:nvPr/>
        </p:nvSpPr>
        <p:spPr>
          <a:xfrm>
            <a:off x="139483" y="4578920"/>
            <a:ext cx="3603356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350" dirty="0"/>
              <a:t> 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39483" y="4578920"/>
            <a:ext cx="360335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350" dirty="0"/>
              <a:t> </a:t>
            </a:r>
            <a:r>
              <a:rPr lang="fr-FR" sz="2000" dirty="0">
                <a:solidFill>
                  <a:srgbClr val="FF0000"/>
                </a:solidFill>
                <a:latin typeface="Cambria" panose="02040503050406030204" pitchFamily="18" charset="0"/>
              </a:rPr>
              <a:t>A</a:t>
            </a:r>
            <a:r>
              <a:rPr lang="fr-FR" sz="2000" dirty="0">
                <a:solidFill>
                  <a:srgbClr val="FF0000"/>
                </a:solidFill>
              </a:rPr>
              <a:t> : « la carte est un as » </a:t>
            </a:r>
          </a:p>
          <a:p>
            <a:r>
              <a:rPr lang="fr-FR" sz="2000" dirty="0">
                <a:solidFill>
                  <a:srgbClr val="FF0000"/>
                </a:solidFill>
                <a:latin typeface="Cambria" panose="02040503050406030204" pitchFamily="18" charset="0"/>
              </a:rPr>
              <a:t> R</a:t>
            </a:r>
            <a:r>
              <a:rPr lang="fr-FR" sz="2000" dirty="0">
                <a:solidFill>
                  <a:srgbClr val="FF0000"/>
                </a:solidFill>
              </a:rPr>
              <a:t> : « la carte est rouge »</a:t>
            </a:r>
          </a:p>
          <a:p>
            <a:r>
              <a:rPr lang="fr-FR" sz="2000" dirty="0">
                <a:solidFill>
                  <a:srgbClr val="FF0000"/>
                </a:solidFill>
              </a:rPr>
              <a:t> </a:t>
            </a:r>
            <a:r>
              <a:rPr lang="fr-FR" sz="2000" dirty="0">
                <a:solidFill>
                  <a:srgbClr val="FF0000"/>
                </a:solidFill>
                <a:latin typeface="Cambria" panose="02040503050406030204" pitchFamily="18" charset="0"/>
              </a:rPr>
              <a:t>K </a:t>
            </a:r>
            <a:r>
              <a:rPr lang="fr-FR" sz="2000" dirty="0">
                <a:solidFill>
                  <a:srgbClr val="FF0000"/>
                </a:solidFill>
              </a:rPr>
              <a:t>: « la carte est un carreau » </a:t>
            </a:r>
          </a:p>
          <a:p>
            <a:r>
              <a:rPr lang="fr-FR" sz="2000" dirty="0">
                <a:solidFill>
                  <a:srgbClr val="FF0000"/>
                </a:solidFill>
                <a:latin typeface="Cambria" panose="02040503050406030204" pitchFamily="18" charset="0"/>
              </a:rPr>
              <a:t> F</a:t>
            </a:r>
            <a:r>
              <a:rPr lang="fr-FR" sz="2000" dirty="0">
                <a:solidFill>
                  <a:srgbClr val="FF0000"/>
                </a:solidFill>
              </a:rPr>
              <a:t> : « la carte est une figure »</a:t>
            </a:r>
            <a:br>
              <a:rPr lang="fr-FR" sz="2000" dirty="0">
                <a:solidFill>
                  <a:srgbClr val="FF0000"/>
                </a:solidFill>
              </a:rPr>
            </a:br>
            <a:endParaRPr lang="fr-FR" sz="2000" dirty="0">
              <a:solidFill>
                <a:srgbClr val="FF0000"/>
              </a:solidFill>
            </a:endParaRPr>
          </a:p>
        </p:txBody>
      </p:sp>
      <p:pic>
        <p:nvPicPr>
          <p:cNvPr id="10" name="Image 9"/>
          <p:cNvPicPr/>
          <p:nvPr/>
        </p:nvPicPr>
        <p:blipFill>
          <a:blip r:embed="rId3"/>
          <a:srcRect l="11896" t="26563" r="25830" b="9028"/>
          <a:stretch>
            <a:fillRect/>
          </a:stretch>
        </p:blipFill>
        <p:spPr bwMode="auto">
          <a:xfrm>
            <a:off x="4062668" y="3474414"/>
            <a:ext cx="3510439" cy="2340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0" y="2674448"/>
                <a:ext cx="9144000" cy="12003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fr-FR" sz="3600" dirty="0" smtClean="0"/>
                  <a:t>Calculer P(</a:t>
                </a:r>
                <a14:m>
                  <m:oMath xmlns:m="http://schemas.openxmlformats.org/officeDocument/2006/math">
                    <m:r>
                      <a:rPr lang="fr-FR" sz="3600">
                        <a:latin typeface="Cambria Math"/>
                        <a:ea typeface="Cambria Math" panose="02040503050406030204" pitchFamily="18" charset="0"/>
                      </a:rPr>
                      <m:t> </m:t>
                    </m:r>
                    <m:acc>
                      <m:accPr>
                        <m:chr m:val="̅"/>
                        <m:ctrlPr>
                          <a:rPr lang="fr-FR" sz="360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sz="3600" b="0" i="0" smtClean="0">
                            <a:latin typeface="Cambria Math"/>
                            <a:ea typeface="Cambria Math" panose="02040503050406030204" pitchFamily="18" charset="0"/>
                          </a:rPr>
                          <m:t>F</m:t>
                        </m:r>
                      </m:e>
                    </m:acc>
                    <m:r>
                      <a:rPr lang="fr-FR" sz="3600" i="1">
                        <a:latin typeface="Cambria Math"/>
                        <a:ea typeface="Cambria Math"/>
                      </a:rPr>
                      <m:t>∪</m:t>
                    </m:r>
                    <m:r>
                      <m:rPr>
                        <m:sty m:val="p"/>
                      </m:rPr>
                      <a:rPr lang="fr-FR" sz="3600" b="0" i="0" smtClean="0">
                        <a:latin typeface="Cambria Math"/>
                        <a:ea typeface="Cambria Math"/>
                      </a:rPr>
                      <m:t>K</m:t>
                    </m:r>
                  </m:oMath>
                </a14:m>
                <a:r>
                  <a:rPr lang="fr-FR" sz="3600" dirty="0" smtClean="0"/>
                  <a:t>).</a:t>
                </a:r>
                <a:endParaRPr lang="fr-FR" sz="3600" dirty="0"/>
              </a:p>
              <a:p>
                <a:pPr algn="ctr"/>
                <a:endParaRPr lang="fr-FR" sz="3600" dirty="0"/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674448"/>
                <a:ext cx="9144000" cy="1200329"/>
              </a:xfrm>
              <a:prstGeom prst="rect">
                <a:avLst/>
              </a:prstGeom>
              <a:blipFill rotWithShape="1">
                <a:blip r:embed="rId4"/>
                <a:stretch>
                  <a:fillRect t="-710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4880132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 bwMode="auto">
          <a:xfrm>
            <a:off x="0" y="2714625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" pitchFamily="34" charset="0"/>
              </a:defRPr>
            </a:lvl5pPr>
            <a:lvl6pPr marL="342892" algn="ctr" rtl="0" fontAlgn="base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" pitchFamily="34" charset="0"/>
              </a:defRPr>
            </a:lvl6pPr>
            <a:lvl7pPr marL="685783" algn="ctr" rtl="0" fontAlgn="base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" pitchFamily="34" charset="0"/>
              </a:defRPr>
            </a:lvl7pPr>
            <a:lvl8pPr marL="1028675" algn="ctr" rtl="0" fontAlgn="base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" pitchFamily="34" charset="0"/>
              </a:defRPr>
            </a:lvl8pPr>
            <a:lvl9pPr marL="1371566" algn="ctr" rtl="0" fontAlgn="base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fr-FR" sz="8000" cap="small" dirty="0" smtClean="0">
                <a:solidFill>
                  <a:srgbClr val="FF0000"/>
                </a:solidFill>
                <a:latin typeface="Georgia" pitchFamily="18" charset="0"/>
                <a:cs typeface="Arial" pitchFamily="34" charset="0"/>
              </a:rPr>
              <a:t>Correction</a:t>
            </a:r>
            <a:endParaRPr lang="fr-FR" sz="8000" cap="small" dirty="0">
              <a:solidFill>
                <a:srgbClr val="FF0000"/>
              </a:solidFill>
              <a:latin typeface="Georgia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638129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fr-FR" sz="4050" b="1" u="sng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defRPr/>
            </a:pPr>
            <a:r>
              <a:rPr lang="fr-FR" sz="4050" b="1" u="sng" dirty="0">
                <a:latin typeface="Times New Roman" pitchFamily="18" charset="0"/>
                <a:ea typeface="+mj-ea"/>
                <a:cs typeface="Times New Roman" pitchFamily="18" charset="0"/>
              </a:rPr>
              <a:t>QUESTION N°1</a:t>
            </a:r>
          </a:p>
          <a:p>
            <a:pPr algn="ctr">
              <a:defRPr/>
            </a:pPr>
            <a:endParaRPr lang="fr-FR" sz="4050" b="1" u="sng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defRPr/>
            </a:pPr>
            <a:endParaRPr lang="fr-FR" sz="4050" b="1" u="sng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defRPr/>
            </a:pPr>
            <a:endParaRPr lang="fr-FR" sz="4050" b="1" u="sng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defRPr/>
            </a:pPr>
            <a:endParaRPr lang="fr-FR" sz="4050" b="1" u="sng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defRPr/>
            </a:pPr>
            <a:endParaRPr lang="fr-FR" sz="4050" b="1" u="sng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defRPr/>
            </a:pPr>
            <a:endParaRPr lang="fr-FR" sz="4050" b="1" u="sng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defRPr/>
            </a:pPr>
            <a:endParaRPr lang="fr-FR" sz="4050" b="1" u="sng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2055" name="Rectangle 8"/>
          <p:cNvSpPr>
            <a:spLocks noChangeArrowheads="1"/>
          </p:cNvSpPr>
          <p:nvPr/>
        </p:nvSpPr>
        <p:spPr bwMode="auto">
          <a:xfrm>
            <a:off x="1143002" y="707208"/>
            <a:ext cx="184731" cy="30008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 sz="1350"/>
          </a:p>
        </p:txBody>
      </p:sp>
      <p:sp>
        <p:nvSpPr>
          <p:cNvPr id="2056" name="Rectangle 10"/>
          <p:cNvSpPr>
            <a:spLocks noChangeArrowheads="1"/>
          </p:cNvSpPr>
          <p:nvPr/>
        </p:nvSpPr>
        <p:spPr bwMode="auto">
          <a:xfrm>
            <a:off x="1143002" y="707208"/>
            <a:ext cx="184731" cy="30008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 sz="1350"/>
          </a:p>
        </p:txBody>
      </p:sp>
      <p:sp>
        <p:nvSpPr>
          <p:cNvPr id="12" name="Rectangle 11"/>
          <p:cNvSpPr/>
          <p:nvPr/>
        </p:nvSpPr>
        <p:spPr>
          <a:xfrm>
            <a:off x="0" y="2078850"/>
            <a:ext cx="9144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3600" dirty="0"/>
              <a:t>Définir par une phrase </a:t>
            </a:r>
            <a:r>
              <a:rPr lang="fr-FR" sz="3600" dirty="0" smtClean="0"/>
              <a:t>l’événement</a:t>
            </a:r>
          </a:p>
          <a:p>
            <a:pPr algn="ctr"/>
            <a:r>
              <a:rPr lang="fr-FR" sz="3600" dirty="0" smtClean="0"/>
              <a:t> </a:t>
            </a:r>
            <a:r>
              <a:rPr lang="fr-FR" sz="3600" dirty="0"/>
              <a:t>contraire de l’événement </a:t>
            </a:r>
            <a:r>
              <a:rPr lang="fr-FR" sz="3600" dirty="0">
                <a:latin typeface="Cambria" panose="02040503050406030204" pitchFamily="18" charset="0"/>
              </a:rPr>
              <a:t>R</a:t>
            </a:r>
            <a:r>
              <a:rPr lang="fr-FR" sz="3600" dirty="0"/>
              <a:t>.</a:t>
            </a:r>
          </a:p>
          <a:p>
            <a:pPr algn="ctr"/>
            <a:endParaRPr lang="fr-FR" sz="3600" dirty="0"/>
          </a:p>
        </p:txBody>
      </p:sp>
      <p:sp>
        <p:nvSpPr>
          <p:cNvPr id="8" name="Rectangle 7"/>
          <p:cNvSpPr/>
          <p:nvPr/>
        </p:nvSpPr>
        <p:spPr>
          <a:xfrm>
            <a:off x="139483" y="4578920"/>
            <a:ext cx="360335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350" dirty="0"/>
              <a:t> </a:t>
            </a:r>
            <a:r>
              <a:rPr lang="fr-FR" sz="2000" dirty="0">
                <a:solidFill>
                  <a:srgbClr val="FF0000"/>
                </a:solidFill>
                <a:latin typeface="Cambria" panose="02040503050406030204" pitchFamily="18" charset="0"/>
              </a:rPr>
              <a:t>A</a:t>
            </a:r>
            <a:r>
              <a:rPr lang="fr-FR" sz="2000" dirty="0">
                <a:solidFill>
                  <a:srgbClr val="FF0000"/>
                </a:solidFill>
              </a:rPr>
              <a:t> : « la carte est un as » </a:t>
            </a:r>
          </a:p>
          <a:p>
            <a:r>
              <a:rPr lang="fr-FR" sz="2000" dirty="0">
                <a:solidFill>
                  <a:srgbClr val="FF0000"/>
                </a:solidFill>
                <a:latin typeface="Cambria" panose="02040503050406030204" pitchFamily="18" charset="0"/>
              </a:rPr>
              <a:t> R</a:t>
            </a:r>
            <a:r>
              <a:rPr lang="fr-FR" sz="2000" dirty="0">
                <a:solidFill>
                  <a:srgbClr val="FF0000"/>
                </a:solidFill>
              </a:rPr>
              <a:t> : « la carte est rouge »</a:t>
            </a:r>
          </a:p>
          <a:p>
            <a:r>
              <a:rPr lang="fr-FR" sz="2000" dirty="0">
                <a:solidFill>
                  <a:srgbClr val="FF0000"/>
                </a:solidFill>
              </a:rPr>
              <a:t> </a:t>
            </a:r>
            <a:r>
              <a:rPr lang="fr-FR" sz="2000" dirty="0">
                <a:solidFill>
                  <a:srgbClr val="FF0000"/>
                </a:solidFill>
                <a:latin typeface="Cambria" panose="02040503050406030204" pitchFamily="18" charset="0"/>
              </a:rPr>
              <a:t>K </a:t>
            </a:r>
            <a:r>
              <a:rPr lang="fr-FR" sz="2000" dirty="0">
                <a:solidFill>
                  <a:srgbClr val="FF0000"/>
                </a:solidFill>
              </a:rPr>
              <a:t>: « la carte est un carreau » </a:t>
            </a:r>
          </a:p>
          <a:p>
            <a:r>
              <a:rPr lang="fr-FR" sz="2000" dirty="0">
                <a:solidFill>
                  <a:srgbClr val="FF0000"/>
                </a:solidFill>
                <a:latin typeface="Cambria" panose="02040503050406030204" pitchFamily="18" charset="0"/>
              </a:rPr>
              <a:t> F</a:t>
            </a:r>
            <a:r>
              <a:rPr lang="fr-FR" sz="2000" dirty="0">
                <a:solidFill>
                  <a:srgbClr val="FF0000"/>
                </a:solidFill>
              </a:rPr>
              <a:t> : « la carte est une figure »</a:t>
            </a:r>
            <a:br>
              <a:rPr lang="fr-FR" sz="2000" dirty="0">
                <a:solidFill>
                  <a:srgbClr val="FF0000"/>
                </a:solidFill>
              </a:rPr>
            </a:br>
            <a:endParaRPr lang="fr-FR" sz="2000" dirty="0">
              <a:solidFill>
                <a:srgbClr val="FF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3655912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3600" dirty="0">
                <a:solidFill>
                  <a:srgbClr val="00B050"/>
                </a:solidFill>
              </a:rPr>
              <a:t>« la carte est </a:t>
            </a:r>
            <a:r>
              <a:rPr lang="fr-FR" sz="3600" dirty="0" smtClean="0">
                <a:solidFill>
                  <a:srgbClr val="00B050"/>
                </a:solidFill>
              </a:rPr>
              <a:t>noire</a:t>
            </a:r>
            <a:r>
              <a:rPr lang="fr-FR" sz="3600" dirty="0">
                <a:solidFill>
                  <a:srgbClr val="00B050"/>
                </a:solidFill>
              </a:rPr>
              <a:t> »</a:t>
            </a:r>
          </a:p>
        </p:txBody>
      </p:sp>
    </p:spTree>
    <p:extLst>
      <p:ext uri="{BB962C8B-B14F-4D97-AF65-F5344CB8AC3E}">
        <p14:creationId xmlns:p14="http://schemas.microsoft.com/office/powerpoint/2010/main" val="1460839478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fr-FR" sz="4050" b="1" u="sng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defRPr/>
            </a:pPr>
            <a:r>
              <a:rPr lang="fr-FR" sz="4050" b="1" u="sng" dirty="0">
                <a:latin typeface="Times New Roman" pitchFamily="18" charset="0"/>
                <a:ea typeface="+mj-ea"/>
                <a:cs typeface="Times New Roman" pitchFamily="18" charset="0"/>
              </a:rPr>
              <a:t>QUESTION N°2</a:t>
            </a:r>
          </a:p>
          <a:p>
            <a:pPr algn="ctr">
              <a:defRPr/>
            </a:pPr>
            <a:endParaRPr lang="fr-FR" sz="4050" b="1" u="sng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defRPr/>
            </a:pPr>
            <a:endParaRPr lang="fr-FR" sz="4050" b="1" u="sng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defRPr/>
            </a:pPr>
            <a:endParaRPr lang="fr-FR" sz="4050" b="1" u="sng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defRPr/>
            </a:pPr>
            <a:endParaRPr lang="fr-FR" sz="4050" b="1" u="sng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defRPr/>
            </a:pPr>
            <a:endParaRPr lang="fr-FR" sz="4050" b="1" u="sng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defRPr/>
            </a:pPr>
            <a:endParaRPr lang="fr-FR" sz="4050" b="1" u="sng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defRPr/>
            </a:pPr>
            <a:endParaRPr lang="fr-FR" sz="4050" b="1" u="sng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2055" name="Rectangle 8"/>
          <p:cNvSpPr>
            <a:spLocks noChangeArrowheads="1"/>
          </p:cNvSpPr>
          <p:nvPr/>
        </p:nvSpPr>
        <p:spPr bwMode="auto">
          <a:xfrm>
            <a:off x="1143002" y="707208"/>
            <a:ext cx="184731" cy="30008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 sz="1350"/>
          </a:p>
        </p:txBody>
      </p:sp>
      <p:sp>
        <p:nvSpPr>
          <p:cNvPr id="2056" name="Rectangle 10"/>
          <p:cNvSpPr>
            <a:spLocks noChangeArrowheads="1"/>
          </p:cNvSpPr>
          <p:nvPr/>
        </p:nvSpPr>
        <p:spPr bwMode="auto">
          <a:xfrm>
            <a:off x="1143002" y="707208"/>
            <a:ext cx="184731" cy="30008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 sz="135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0" y="2078850"/>
                <a:ext cx="9144000" cy="175432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fr-FR" sz="3600" dirty="0"/>
                  <a:t>Définir par une </a:t>
                </a:r>
                <a:r>
                  <a:rPr lang="fr-FR" sz="3600" dirty="0" smtClean="0"/>
                  <a:t>phrase</a:t>
                </a:r>
              </a:p>
              <a:p>
                <a:pPr algn="ctr"/>
                <a:r>
                  <a:rPr lang="fr-FR" sz="3600" dirty="0" smtClean="0"/>
                  <a:t> l’événement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36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K</m:t>
                    </m:r>
                    <m:r>
                      <a:rPr lang="fr-FR" sz="3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∩</m:t>
                    </m:r>
                    <m:r>
                      <m:rPr>
                        <m:sty m:val="p"/>
                      </m:rPr>
                      <a:rPr lang="fr-FR" sz="36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F</m:t>
                    </m:r>
                  </m:oMath>
                </a14:m>
                <a:r>
                  <a:rPr lang="fr-FR" sz="3600" dirty="0"/>
                  <a:t>.</a:t>
                </a:r>
              </a:p>
              <a:p>
                <a:pPr algn="ctr"/>
                <a:endParaRPr lang="fr-FR" sz="3600" dirty="0"/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078850"/>
                <a:ext cx="9144000" cy="1754326"/>
              </a:xfrm>
              <a:prstGeom prst="rect">
                <a:avLst/>
              </a:prstGeom>
              <a:blipFill rotWithShape="1">
                <a:blip r:embed="rId3"/>
                <a:stretch>
                  <a:fillRect t="-520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/>
          <p:cNvSpPr/>
          <p:nvPr/>
        </p:nvSpPr>
        <p:spPr>
          <a:xfrm>
            <a:off x="0" y="3655912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3600" dirty="0">
                <a:solidFill>
                  <a:srgbClr val="00B050"/>
                </a:solidFill>
              </a:rPr>
              <a:t>« la carte est une figure de carreau »</a:t>
            </a:r>
          </a:p>
        </p:txBody>
      </p:sp>
      <p:sp>
        <p:nvSpPr>
          <p:cNvPr id="8" name="Rectangle 7"/>
          <p:cNvSpPr/>
          <p:nvPr/>
        </p:nvSpPr>
        <p:spPr>
          <a:xfrm>
            <a:off x="139483" y="4578920"/>
            <a:ext cx="360335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350" dirty="0"/>
              <a:t> </a:t>
            </a:r>
            <a:r>
              <a:rPr lang="fr-FR" sz="2000" dirty="0">
                <a:solidFill>
                  <a:srgbClr val="FF0000"/>
                </a:solidFill>
                <a:latin typeface="Cambria" panose="02040503050406030204" pitchFamily="18" charset="0"/>
              </a:rPr>
              <a:t>A</a:t>
            </a:r>
            <a:r>
              <a:rPr lang="fr-FR" sz="2000" dirty="0">
                <a:solidFill>
                  <a:srgbClr val="FF0000"/>
                </a:solidFill>
              </a:rPr>
              <a:t> : « la carte est un as » </a:t>
            </a:r>
          </a:p>
          <a:p>
            <a:r>
              <a:rPr lang="fr-FR" sz="2000" dirty="0">
                <a:solidFill>
                  <a:srgbClr val="FF0000"/>
                </a:solidFill>
                <a:latin typeface="Cambria" panose="02040503050406030204" pitchFamily="18" charset="0"/>
              </a:rPr>
              <a:t> R</a:t>
            </a:r>
            <a:r>
              <a:rPr lang="fr-FR" sz="2000" dirty="0">
                <a:solidFill>
                  <a:srgbClr val="FF0000"/>
                </a:solidFill>
              </a:rPr>
              <a:t> : « la carte est rouge »</a:t>
            </a:r>
          </a:p>
          <a:p>
            <a:r>
              <a:rPr lang="fr-FR" sz="2000" dirty="0">
                <a:solidFill>
                  <a:srgbClr val="FF0000"/>
                </a:solidFill>
              </a:rPr>
              <a:t> </a:t>
            </a:r>
            <a:r>
              <a:rPr lang="fr-FR" sz="2000" dirty="0">
                <a:solidFill>
                  <a:srgbClr val="FF0000"/>
                </a:solidFill>
                <a:latin typeface="Cambria" panose="02040503050406030204" pitchFamily="18" charset="0"/>
              </a:rPr>
              <a:t>K </a:t>
            </a:r>
            <a:r>
              <a:rPr lang="fr-FR" sz="2000" dirty="0">
                <a:solidFill>
                  <a:srgbClr val="FF0000"/>
                </a:solidFill>
              </a:rPr>
              <a:t>: « la carte est un carreau » </a:t>
            </a:r>
          </a:p>
          <a:p>
            <a:r>
              <a:rPr lang="fr-FR" sz="2000" dirty="0">
                <a:solidFill>
                  <a:srgbClr val="FF0000"/>
                </a:solidFill>
                <a:latin typeface="Cambria" panose="02040503050406030204" pitchFamily="18" charset="0"/>
              </a:rPr>
              <a:t> F</a:t>
            </a:r>
            <a:r>
              <a:rPr lang="fr-FR" sz="2000" dirty="0">
                <a:solidFill>
                  <a:srgbClr val="FF0000"/>
                </a:solidFill>
              </a:rPr>
              <a:t> : « la carte est une figure »</a:t>
            </a:r>
            <a:br>
              <a:rPr lang="fr-FR" sz="2000" dirty="0">
                <a:solidFill>
                  <a:srgbClr val="FF0000"/>
                </a:solidFill>
              </a:rPr>
            </a:br>
            <a:endParaRPr lang="fr-FR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2106123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fr-FR" sz="4050" b="1" u="sng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defRPr/>
            </a:pPr>
            <a:r>
              <a:rPr lang="fr-FR" sz="4050" b="1" u="sng" dirty="0" smtClean="0">
                <a:latin typeface="Times New Roman" pitchFamily="18" charset="0"/>
                <a:ea typeface="+mj-ea"/>
                <a:cs typeface="Times New Roman" pitchFamily="18" charset="0"/>
              </a:rPr>
              <a:t>QUESTION N°3</a:t>
            </a:r>
            <a:endParaRPr lang="fr-FR" sz="4050" b="1" u="sng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defRPr/>
            </a:pPr>
            <a:endParaRPr lang="fr-FR" sz="4050" b="1" u="sng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defRPr/>
            </a:pPr>
            <a:endParaRPr lang="fr-FR" sz="4050" b="1" u="sng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defRPr/>
            </a:pPr>
            <a:endParaRPr lang="fr-FR" sz="4050" b="1" u="sng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defRPr/>
            </a:pPr>
            <a:endParaRPr lang="fr-FR" sz="4050" b="1" u="sng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defRPr/>
            </a:pPr>
            <a:endParaRPr lang="fr-FR" sz="4050" b="1" u="sng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defRPr/>
            </a:pPr>
            <a:endParaRPr lang="fr-FR" sz="4050" b="1" u="sng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defRPr/>
            </a:pPr>
            <a:endParaRPr lang="fr-FR" sz="4050" b="1" u="sng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2055" name="Rectangle 8"/>
          <p:cNvSpPr>
            <a:spLocks noChangeArrowheads="1"/>
          </p:cNvSpPr>
          <p:nvPr/>
        </p:nvSpPr>
        <p:spPr bwMode="auto">
          <a:xfrm>
            <a:off x="1143002" y="707208"/>
            <a:ext cx="184731" cy="30008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 sz="1350"/>
          </a:p>
        </p:txBody>
      </p:sp>
      <p:sp>
        <p:nvSpPr>
          <p:cNvPr id="2056" name="Rectangle 10"/>
          <p:cNvSpPr>
            <a:spLocks noChangeArrowheads="1"/>
          </p:cNvSpPr>
          <p:nvPr/>
        </p:nvSpPr>
        <p:spPr bwMode="auto">
          <a:xfrm>
            <a:off x="1143002" y="707208"/>
            <a:ext cx="184731" cy="30008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 sz="135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0" y="2078850"/>
                <a:ext cx="9143999" cy="175432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fr-FR" sz="3600" dirty="0"/>
                  <a:t>Définir par une </a:t>
                </a:r>
                <a:r>
                  <a:rPr lang="fr-FR" sz="3600" dirty="0" smtClean="0"/>
                  <a:t>phrase</a:t>
                </a:r>
              </a:p>
              <a:p>
                <a:pPr algn="ctr"/>
                <a:r>
                  <a:rPr lang="fr-FR" sz="3600" dirty="0" smtClean="0"/>
                  <a:t> l’événement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36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K</m:t>
                    </m:r>
                    <m:r>
                      <a:rPr lang="fr-FR" sz="3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∪</m:t>
                    </m:r>
                    <m:r>
                      <m:rPr>
                        <m:sty m:val="p"/>
                      </m:rPr>
                      <a:rPr lang="fr-FR" sz="36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F</m:t>
                    </m:r>
                  </m:oMath>
                </a14:m>
                <a:r>
                  <a:rPr lang="fr-FR" sz="3600" dirty="0"/>
                  <a:t>.</a:t>
                </a:r>
              </a:p>
              <a:p>
                <a:pPr algn="ctr"/>
                <a:endParaRPr lang="fr-FR" sz="3600" dirty="0"/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078850"/>
                <a:ext cx="9143999" cy="1754326"/>
              </a:xfrm>
              <a:prstGeom prst="rect">
                <a:avLst/>
              </a:prstGeom>
              <a:blipFill rotWithShape="1">
                <a:blip r:embed="rId3"/>
                <a:stretch>
                  <a:fillRect t="-520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/>
          <p:cNvSpPr/>
          <p:nvPr/>
        </p:nvSpPr>
        <p:spPr>
          <a:xfrm>
            <a:off x="0" y="3655912"/>
            <a:ext cx="91439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3600" dirty="0">
                <a:solidFill>
                  <a:srgbClr val="00B050"/>
                </a:solidFill>
              </a:rPr>
              <a:t>« la carte est une figure </a:t>
            </a:r>
            <a:r>
              <a:rPr lang="fr-FR" sz="3600" b="1" dirty="0">
                <a:solidFill>
                  <a:srgbClr val="00B050"/>
                </a:solidFill>
              </a:rPr>
              <a:t>ou</a:t>
            </a:r>
            <a:r>
              <a:rPr lang="fr-FR" sz="3600" dirty="0">
                <a:solidFill>
                  <a:srgbClr val="00B050"/>
                </a:solidFill>
              </a:rPr>
              <a:t> un carreau »</a:t>
            </a:r>
          </a:p>
        </p:txBody>
      </p:sp>
      <p:sp>
        <p:nvSpPr>
          <p:cNvPr id="8" name="Rectangle 7"/>
          <p:cNvSpPr/>
          <p:nvPr/>
        </p:nvSpPr>
        <p:spPr>
          <a:xfrm>
            <a:off x="139483" y="4578920"/>
            <a:ext cx="360335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350" dirty="0"/>
              <a:t> </a:t>
            </a:r>
            <a:r>
              <a:rPr lang="fr-FR" sz="2000" dirty="0">
                <a:solidFill>
                  <a:srgbClr val="FF0000"/>
                </a:solidFill>
                <a:latin typeface="Cambria" panose="02040503050406030204" pitchFamily="18" charset="0"/>
              </a:rPr>
              <a:t>A</a:t>
            </a:r>
            <a:r>
              <a:rPr lang="fr-FR" sz="2000" dirty="0">
                <a:solidFill>
                  <a:srgbClr val="FF0000"/>
                </a:solidFill>
              </a:rPr>
              <a:t> : « la carte est un as » </a:t>
            </a:r>
          </a:p>
          <a:p>
            <a:r>
              <a:rPr lang="fr-FR" sz="2000" dirty="0">
                <a:solidFill>
                  <a:srgbClr val="FF0000"/>
                </a:solidFill>
                <a:latin typeface="Cambria" panose="02040503050406030204" pitchFamily="18" charset="0"/>
              </a:rPr>
              <a:t> R</a:t>
            </a:r>
            <a:r>
              <a:rPr lang="fr-FR" sz="2000" dirty="0">
                <a:solidFill>
                  <a:srgbClr val="FF0000"/>
                </a:solidFill>
              </a:rPr>
              <a:t> : « la carte est rouge »</a:t>
            </a:r>
          </a:p>
          <a:p>
            <a:r>
              <a:rPr lang="fr-FR" sz="2000" dirty="0">
                <a:solidFill>
                  <a:srgbClr val="FF0000"/>
                </a:solidFill>
              </a:rPr>
              <a:t> </a:t>
            </a:r>
            <a:r>
              <a:rPr lang="fr-FR" sz="2000" dirty="0">
                <a:solidFill>
                  <a:srgbClr val="FF0000"/>
                </a:solidFill>
                <a:latin typeface="Cambria" panose="02040503050406030204" pitchFamily="18" charset="0"/>
              </a:rPr>
              <a:t>K </a:t>
            </a:r>
            <a:r>
              <a:rPr lang="fr-FR" sz="2000" dirty="0">
                <a:solidFill>
                  <a:srgbClr val="FF0000"/>
                </a:solidFill>
              </a:rPr>
              <a:t>: « la carte est un carreau » </a:t>
            </a:r>
          </a:p>
          <a:p>
            <a:r>
              <a:rPr lang="fr-FR" sz="2000" dirty="0">
                <a:solidFill>
                  <a:srgbClr val="FF0000"/>
                </a:solidFill>
                <a:latin typeface="Cambria" panose="02040503050406030204" pitchFamily="18" charset="0"/>
              </a:rPr>
              <a:t> F</a:t>
            </a:r>
            <a:r>
              <a:rPr lang="fr-FR" sz="2000" dirty="0">
                <a:solidFill>
                  <a:srgbClr val="FF0000"/>
                </a:solidFill>
              </a:rPr>
              <a:t> : « la carte est une figure »</a:t>
            </a:r>
            <a:br>
              <a:rPr lang="fr-FR" sz="2000" dirty="0">
                <a:solidFill>
                  <a:srgbClr val="FF0000"/>
                </a:solidFill>
              </a:rPr>
            </a:br>
            <a:endParaRPr lang="fr-FR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1966239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fr-FR" sz="4050" b="1" u="sng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defRPr/>
            </a:pPr>
            <a:r>
              <a:rPr lang="fr-FR" sz="4050" b="1" u="sng" dirty="0">
                <a:latin typeface="Times New Roman" pitchFamily="18" charset="0"/>
                <a:ea typeface="+mj-ea"/>
                <a:cs typeface="Times New Roman" pitchFamily="18" charset="0"/>
              </a:rPr>
              <a:t>QUESTION N°4</a:t>
            </a:r>
          </a:p>
          <a:p>
            <a:pPr algn="ctr">
              <a:defRPr/>
            </a:pPr>
            <a:endParaRPr lang="fr-FR" sz="4050" b="1" u="sng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defRPr/>
            </a:pPr>
            <a:endParaRPr lang="fr-FR" sz="4050" b="1" u="sng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defRPr/>
            </a:pPr>
            <a:endParaRPr lang="fr-FR" sz="4050" b="1" u="sng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defRPr/>
            </a:pPr>
            <a:endParaRPr lang="fr-FR" sz="4050" b="1" u="sng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defRPr/>
            </a:pPr>
            <a:endParaRPr lang="fr-FR" sz="4050" b="1" u="sng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defRPr/>
            </a:pPr>
            <a:endParaRPr lang="fr-FR" sz="4050" b="1" u="sng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defRPr/>
            </a:pPr>
            <a:endParaRPr lang="fr-FR" sz="4050" b="1" u="sng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2055" name="Rectangle 8"/>
          <p:cNvSpPr>
            <a:spLocks noChangeArrowheads="1"/>
          </p:cNvSpPr>
          <p:nvPr/>
        </p:nvSpPr>
        <p:spPr bwMode="auto">
          <a:xfrm>
            <a:off x="1143002" y="707208"/>
            <a:ext cx="184731" cy="30008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 sz="1350"/>
          </a:p>
        </p:txBody>
      </p:sp>
      <p:sp>
        <p:nvSpPr>
          <p:cNvPr id="2056" name="Rectangle 10"/>
          <p:cNvSpPr>
            <a:spLocks noChangeArrowheads="1"/>
          </p:cNvSpPr>
          <p:nvPr/>
        </p:nvSpPr>
        <p:spPr bwMode="auto">
          <a:xfrm>
            <a:off x="1143002" y="707208"/>
            <a:ext cx="184731" cy="30008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 sz="1350"/>
          </a:p>
        </p:txBody>
      </p:sp>
      <p:sp>
        <p:nvSpPr>
          <p:cNvPr id="12" name="Rectangle 11"/>
          <p:cNvSpPr/>
          <p:nvPr/>
        </p:nvSpPr>
        <p:spPr>
          <a:xfrm>
            <a:off x="0" y="2078850"/>
            <a:ext cx="9144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3600" dirty="0"/>
              <a:t>Traduire en utilisant </a:t>
            </a:r>
            <a:r>
              <a:rPr lang="fr-FR" sz="3600" dirty="0">
                <a:latin typeface="Cambria" panose="02040503050406030204" pitchFamily="18" charset="0"/>
              </a:rPr>
              <a:t>A</a:t>
            </a:r>
            <a:r>
              <a:rPr lang="fr-FR" sz="3600" dirty="0"/>
              <a:t> et </a:t>
            </a:r>
            <a:r>
              <a:rPr lang="fr-FR" sz="3600" dirty="0">
                <a:latin typeface="Cambria" panose="02040503050406030204" pitchFamily="18" charset="0"/>
              </a:rPr>
              <a:t>R</a:t>
            </a:r>
            <a:r>
              <a:rPr lang="fr-FR" sz="3600" dirty="0"/>
              <a:t>, </a:t>
            </a:r>
            <a:r>
              <a:rPr lang="fr-FR" sz="3600" dirty="0" smtClean="0"/>
              <a:t>l’événement </a:t>
            </a:r>
            <a:r>
              <a:rPr lang="fr-FR" sz="3600" dirty="0"/>
              <a:t>: </a:t>
            </a:r>
          </a:p>
          <a:p>
            <a:pPr algn="ctr"/>
            <a:r>
              <a:rPr lang="fr-FR" sz="3600" dirty="0"/>
              <a:t>« la carte est un as rouge ». </a:t>
            </a:r>
          </a:p>
          <a:p>
            <a:pPr algn="ctr"/>
            <a:endParaRPr lang="fr-FR" sz="3600" dirty="0"/>
          </a:p>
        </p:txBody>
      </p:sp>
      <p:sp>
        <p:nvSpPr>
          <p:cNvPr id="8" name="Rectangle 7"/>
          <p:cNvSpPr/>
          <p:nvPr/>
        </p:nvSpPr>
        <p:spPr>
          <a:xfrm>
            <a:off x="139483" y="4578920"/>
            <a:ext cx="360335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350" dirty="0"/>
              <a:t> </a:t>
            </a:r>
            <a:r>
              <a:rPr lang="fr-FR" sz="2000" dirty="0">
                <a:solidFill>
                  <a:srgbClr val="FF0000"/>
                </a:solidFill>
                <a:latin typeface="Cambria" panose="02040503050406030204" pitchFamily="18" charset="0"/>
              </a:rPr>
              <a:t>A</a:t>
            </a:r>
            <a:r>
              <a:rPr lang="fr-FR" sz="2000" dirty="0">
                <a:solidFill>
                  <a:srgbClr val="FF0000"/>
                </a:solidFill>
              </a:rPr>
              <a:t> : « la carte est un as » </a:t>
            </a:r>
          </a:p>
          <a:p>
            <a:r>
              <a:rPr lang="fr-FR" sz="2000" dirty="0">
                <a:solidFill>
                  <a:srgbClr val="FF0000"/>
                </a:solidFill>
                <a:latin typeface="Cambria" panose="02040503050406030204" pitchFamily="18" charset="0"/>
              </a:rPr>
              <a:t> R</a:t>
            </a:r>
            <a:r>
              <a:rPr lang="fr-FR" sz="2000" dirty="0">
                <a:solidFill>
                  <a:srgbClr val="FF0000"/>
                </a:solidFill>
              </a:rPr>
              <a:t> : « la carte est rouge »</a:t>
            </a:r>
          </a:p>
          <a:p>
            <a:r>
              <a:rPr lang="fr-FR" sz="2000" dirty="0">
                <a:solidFill>
                  <a:srgbClr val="FF0000"/>
                </a:solidFill>
              </a:rPr>
              <a:t> </a:t>
            </a:r>
            <a:r>
              <a:rPr lang="fr-FR" sz="2000" dirty="0">
                <a:solidFill>
                  <a:srgbClr val="FF0000"/>
                </a:solidFill>
                <a:latin typeface="Cambria" panose="02040503050406030204" pitchFamily="18" charset="0"/>
              </a:rPr>
              <a:t>K </a:t>
            </a:r>
            <a:r>
              <a:rPr lang="fr-FR" sz="2000" dirty="0">
                <a:solidFill>
                  <a:srgbClr val="FF0000"/>
                </a:solidFill>
              </a:rPr>
              <a:t>: « la carte est un carreau » </a:t>
            </a:r>
          </a:p>
          <a:p>
            <a:r>
              <a:rPr lang="fr-FR" sz="2000" dirty="0">
                <a:solidFill>
                  <a:srgbClr val="FF0000"/>
                </a:solidFill>
                <a:latin typeface="Cambria" panose="02040503050406030204" pitchFamily="18" charset="0"/>
              </a:rPr>
              <a:t> F</a:t>
            </a:r>
            <a:r>
              <a:rPr lang="fr-FR" sz="2000" dirty="0">
                <a:solidFill>
                  <a:srgbClr val="FF0000"/>
                </a:solidFill>
              </a:rPr>
              <a:t> : « la carte est une figure »</a:t>
            </a:r>
            <a:br>
              <a:rPr lang="fr-FR" sz="2000" dirty="0">
                <a:solidFill>
                  <a:srgbClr val="FF0000"/>
                </a:solidFill>
              </a:rPr>
            </a:br>
            <a:endParaRPr lang="fr-FR" sz="2000" dirty="0">
              <a:solidFill>
                <a:srgbClr val="FF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3655912"/>
            <a:ext cx="914399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3600" dirty="0">
              <a:solidFill>
                <a:srgbClr val="00B050"/>
              </a:solidFill>
              <a:cs typeface="Times New Roman" pitchFamily="18" charset="0"/>
            </a:endParaRPr>
          </a:p>
          <a:p>
            <a:pPr algn="ctr"/>
            <a:endParaRPr lang="fr-FR" sz="3600" dirty="0">
              <a:solidFill>
                <a:srgbClr val="00B050"/>
              </a:solidFill>
              <a:cs typeface="Times New Roman" pitchFamily="18" charset="0"/>
            </a:endParaRPr>
          </a:p>
          <a:p>
            <a:pPr algn="ctr"/>
            <a:endParaRPr lang="fr-FR" sz="3600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0" y="3655912"/>
                <a:ext cx="9143999" cy="76944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fr-FR" sz="3600" dirty="0">
                    <a:solidFill>
                      <a:srgbClr val="00B050"/>
                    </a:solidFill>
                  </a:rPr>
                  <a:t> 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4400" b="0" i="0" smtClean="0">
                        <a:solidFill>
                          <a:srgbClr val="00B050"/>
                        </a:solidFill>
                        <a:latin typeface="Cambria Math"/>
                      </a:rPr>
                      <m:t>A</m:t>
                    </m:r>
                    <m:r>
                      <a:rPr lang="fr-FR" sz="4400" b="0" i="1" smtClean="0">
                        <a:solidFill>
                          <a:srgbClr val="00B050"/>
                        </a:solidFill>
                        <a:latin typeface="Cambria Math"/>
                        <a:ea typeface="Cambria Math"/>
                      </a:rPr>
                      <m:t>∩</m:t>
                    </m:r>
                    <m:r>
                      <m:rPr>
                        <m:sty m:val="p"/>
                      </m:rPr>
                      <a:rPr lang="fr-FR" sz="4400" b="0" i="0" smtClean="0">
                        <a:solidFill>
                          <a:srgbClr val="00B050"/>
                        </a:solidFill>
                        <a:latin typeface="Cambria Math"/>
                        <a:ea typeface="Cambria Math"/>
                      </a:rPr>
                      <m:t>R</m:t>
                    </m:r>
                  </m:oMath>
                </a14:m>
                <a:endParaRPr lang="fr-FR" sz="44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655912"/>
                <a:ext cx="9143999" cy="76944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61482624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fr-FR" sz="4050" b="1" u="sng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defRPr/>
            </a:pPr>
            <a:r>
              <a:rPr lang="fr-FR" sz="4050" b="1" u="sng" dirty="0">
                <a:latin typeface="Times New Roman" pitchFamily="18" charset="0"/>
                <a:ea typeface="+mj-ea"/>
                <a:cs typeface="Times New Roman" pitchFamily="18" charset="0"/>
              </a:rPr>
              <a:t>QUESTION N°5</a:t>
            </a:r>
          </a:p>
          <a:p>
            <a:pPr algn="ctr">
              <a:defRPr/>
            </a:pPr>
            <a:endParaRPr lang="fr-FR" sz="4050" b="1" u="sng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defRPr/>
            </a:pPr>
            <a:endParaRPr lang="fr-FR" sz="4050" b="1" u="sng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defRPr/>
            </a:pPr>
            <a:endParaRPr lang="fr-FR" sz="4050" b="1" u="sng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defRPr/>
            </a:pPr>
            <a:endParaRPr lang="fr-FR" sz="4050" b="1" u="sng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defRPr/>
            </a:pPr>
            <a:endParaRPr lang="fr-FR" sz="4050" b="1" u="sng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defRPr/>
            </a:pPr>
            <a:endParaRPr lang="fr-FR" sz="4050" b="1" u="sng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defRPr/>
            </a:pPr>
            <a:endParaRPr lang="fr-FR" sz="4050" b="1" u="sng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2055" name="Rectangle 8"/>
          <p:cNvSpPr>
            <a:spLocks noChangeArrowheads="1"/>
          </p:cNvSpPr>
          <p:nvPr/>
        </p:nvSpPr>
        <p:spPr bwMode="auto">
          <a:xfrm>
            <a:off x="1143002" y="707208"/>
            <a:ext cx="184731" cy="30008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 sz="1350"/>
          </a:p>
        </p:txBody>
      </p:sp>
      <p:sp>
        <p:nvSpPr>
          <p:cNvPr id="2056" name="Rectangle 10"/>
          <p:cNvSpPr>
            <a:spLocks noChangeArrowheads="1"/>
          </p:cNvSpPr>
          <p:nvPr/>
        </p:nvSpPr>
        <p:spPr bwMode="auto">
          <a:xfrm>
            <a:off x="1143002" y="707208"/>
            <a:ext cx="184731" cy="30008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 sz="1350"/>
          </a:p>
        </p:txBody>
      </p:sp>
      <p:sp>
        <p:nvSpPr>
          <p:cNvPr id="12" name="Rectangle 11"/>
          <p:cNvSpPr/>
          <p:nvPr/>
        </p:nvSpPr>
        <p:spPr>
          <a:xfrm>
            <a:off x="1518026" y="2078850"/>
            <a:ext cx="640260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3600" dirty="0"/>
              <a:t>Traduire </a:t>
            </a:r>
            <a:r>
              <a:rPr lang="fr-FR" sz="3600" dirty="0" smtClean="0"/>
              <a:t>l’événement </a:t>
            </a:r>
            <a:r>
              <a:rPr lang="fr-FR" sz="3600" dirty="0"/>
              <a:t>: </a:t>
            </a:r>
          </a:p>
          <a:p>
            <a:pPr algn="ctr"/>
            <a:r>
              <a:rPr lang="fr-FR" sz="3600" dirty="0"/>
              <a:t>« la carte est une figure noire ».</a:t>
            </a:r>
          </a:p>
          <a:p>
            <a:pPr algn="ctr"/>
            <a:endParaRPr lang="fr-FR" sz="3600" dirty="0"/>
          </a:p>
        </p:txBody>
      </p:sp>
      <p:sp>
        <p:nvSpPr>
          <p:cNvPr id="10" name="Rectangle 9"/>
          <p:cNvSpPr/>
          <p:nvPr/>
        </p:nvSpPr>
        <p:spPr>
          <a:xfrm>
            <a:off x="139483" y="4578920"/>
            <a:ext cx="360335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350" dirty="0"/>
              <a:t> </a:t>
            </a:r>
            <a:r>
              <a:rPr lang="fr-FR" sz="2000" dirty="0">
                <a:solidFill>
                  <a:srgbClr val="FF0000"/>
                </a:solidFill>
                <a:latin typeface="Cambria" panose="02040503050406030204" pitchFamily="18" charset="0"/>
              </a:rPr>
              <a:t>A</a:t>
            </a:r>
            <a:r>
              <a:rPr lang="fr-FR" sz="2000" dirty="0">
                <a:solidFill>
                  <a:srgbClr val="FF0000"/>
                </a:solidFill>
              </a:rPr>
              <a:t> : « la carte est un as » </a:t>
            </a:r>
          </a:p>
          <a:p>
            <a:r>
              <a:rPr lang="fr-FR" sz="2000" dirty="0">
                <a:solidFill>
                  <a:srgbClr val="FF0000"/>
                </a:solidFill>
                <a:latin typeface="Cambria" panose="02040503050406030204" pitchFamily="18" charset="0"/>
              </a:rPr>
              <a:t> R</a:t>
            </a:r>
            <a:r>
              <a:rPr lang="fr-FR" sz="2000" dirty="0">
                <a:solidFill>
                  <a:srgbClr val="FF0000"/>
                </a:solidFill>
              </a:rPr>
              <a:t> : « la carte est rouge »</a:t>
            </a:r>
          </a:p>
          <a:p>
            <a:r>
              <a:rPr lang="fr-FR" sz="2000" dirty="0">
                <a:solidFill>
                  <a:srgbClr val="FF0000"/>
                </a:solidFill>
              </a:rPr>
              <a:t> </a:t>
            </a:r>
            <a:r>
              <a:rPr lang="fr-FR" sz="2000" dirty="0">
                <a:solidFill>
                  <a:srgbClr val="FF0000"/>
                </a:solidFill>
                <a:latin typeface="Cambria" panose="02040503050406030204" pitchFamily="18" charset="0"/>
              </a:rPr>
              <a:t>K </a:t>
            </a:r>
            <a:r>
              <a:rPr lang="fr-FR" sz="2000" dirty="0">
                <a:solidFill>
                  <a:srgbClr val="FF0000"/>
                </a:solidFill>
              </a:rPr>
              <a:t>: « la carte est un carreau » </a:t>
            </a:r>
          </a:p>
          <a:p>
            <a:r>
              <a:rPr lang="fr-FR" sz="2000" dirty="0">
                <a:solidFill>
                  <a:srgbClr val="FF0000"/>
                </a:solidFill>
                <a:latin typeface="Cambria" panose="02040503050406030204" pitchFamily="18" charset="0"/>
              </a:rPr>
              <a:t> F</a:t>
            </a:r>
            <a:r>
              <a:rPr lang="fr-FR" sz="2000" dirty="0">
                <a:solidFill>
                  <a:srgbClr val="FF0000"/>
                </a:solidFill>
              </a:rPr>
              <a:t> : « la carte est une figure »</a:t>
            </a:r>
            <a:br>
              <a:rPr lang="fr-FR" sz="2000" dirty="0">
                <a:solidFill>
                  <a:srgbClr val="FF0000"/>
                </a:solidFill>
              </a:rPr>
            </a:br>
            <a:endParaRPr lang="fr-FR" sz="20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0" y="3655912"/>
                <a:ext cx="9143999" cy="84465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fr-FR" sz="3600" dirty="0" smtClean="0">
                    <a:solidFill>
                      <a:srgbClr val="00B05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440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itchFamily="18" charset="0"/>
                      </a:rPr>
                      <m:t>F</m:t>
                    </m:r>
                    <m:r>
                      <a:rPr lang="fr-FR" sz="4400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itchFamily="18" charset="0"/>
                      </a:rPr>
                      <m:t>∩</m:t>
                    </m:r>
                    <m:bar>
                      <m:barPr>
                        <m:pos m:val="top"/>
                        <m:ctrlPr>
                          <a:rPr lang="fr-FR" sz="4400" i="1">
                            <a:solidFill>
                              <a:srgbClr val="00B050"/>
                            </a:solidFill>
                            <a:latin typeface="Cambria Math"/>
                            <a:ea typeface="Cambria Math" panose="02040503050406030204" pitchFamily="18" charset="0"/>
                            <a:cs typeface="Times New Roman" pitchFamily="18" charset="0"/>
                          </a:rPr>
                        </m:ctrlPr>
                      </m:barPr>
                      <m:e>
                        <m:r>
                          <m:rPr>
                            <m:sty m:val="p"/>
                          </m:rPr>
                          <a:rPr lang="fr-FR" sz="440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itchFamily="18" charset="0"/>
                          </a:rPr>
                          <m:t>R</m:t>
                        </m:r>
                      </m:e>
                    </m:bar>
                  </m:oMath>
                </a14:m>
                <a:endParaRPr lang="fr-FR" sz="44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655912"/>
                <a:ext cx="9143999" cy="84465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40894530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/>
          <p:nvPr/>
        </p:nvPicPr>
        <p:blipFill>
          <a:blip r:embed="rId2"/>
          <a:srcRect l="11896" t="59782" r="79104" b="9028"/>
          <a:stretch>
            <a:fillRect/>
          </a:stretch>
        </p:blipFill>
        <p:spPr bwMode="auto">
          <a:xfrm>
            <a:off x="2696753" y="4018365"/>
            <a:ext cx="421485" cy="949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/>
          <a:lstStyle/>
          <a:p>
            <a:r>
              <a:rPr lang="fr-FR" sz="4050" b="1" u="sng" dirty="0" smtClean="0">
                <a:latin typeface="Times New Roman" pitchFamily="18" charset="0"/>
                <a:cs typeface="Times New Roman" pitchFamily="18" charset="0"/>
              </a:rPr>
              <a:t>QUESTION N°6</a:t>
            </a:r>
            <a:endParaRPr lang="fr-FR" sz="405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0" y="1600202"/>
                <a:ext cx="9144000" cy="4525963"/>
              </a:xfrm>
            </p:spPr>
            <p:txBody>
              <a:bodyPr/>
              <a:lstStyle/>
              <a:p>
                <a:pPr algn="ctr">
                  <a:buNone/>
                </a:pPr>
                <a:r>
                  <a:rPr lang="fr-FR" sz="3600" dirty="0"/>
                  <a:t>Déterminer P(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36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R</m:t>
                    </m:r>
                    <m:r>
                      <a:rPr lang="fr-FR" sz="3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∩</m:t>
                    </m:r>
                    <m:r>
                      <m:rPr>
                        <m:sty m:val="p"/>
                      </m:rPr>
                      <a:rPr lang="fr-FR" sz="36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A</m:t>
                    </m:r>
                  </m:oMath>
                </a14:m>
                <a:r>
                  <a:rPr lang="fr-FR" sz="3600" dirty="0"/>
                  <a:t>).</a:t>
                </a:r>
              </a:p>
              <a:p>
                <a:pPr algn="ctr">
                  <a:buNone/>
                </a:pPr>
                <a:r>
                  <a:rPr lang="fr-FR" sz="3600" dirty="0">
                    <a:solidFill>
                      <a:srgbClr val="00B050"/>
                    </a:solidFill>
                  </a:rPr>
                  <a:t>C’est la probabilité de tirer un as </a:t>
                </a:r>
                <a:r>
                  <a:rPr lang="fr-FR" sz="3600" dirty="0" smtClean="0">
                    <a:solidFill>
                      <a:srgbClr val="00B050"/>
                    </a:solidFill>
                  </a:rPr>
                  <a:t>rouge. </a:t>
                </a:r>
                <a:endParaRPr lang="fr-FR" sz="3600" dirty="0">
                  <a:solidFill>
                    <a:srgbClr val="00B050"/>
                  </a:solidFill>
                </a:endParaRPr>
              </a:p>
              <a:p>
                <a:pPr algn="ctr">
                  <a:buNone/>
                </a:pPr>
                <a:r>
                  <a:rPr lang="fr-FR" sz="3600" b="1" dirty="0">
                    <a:solidFill>
                      <a:srgbClr val="00B050"/>
                    </a:solidFill>
                  </a:rPr>
                  <a:t>                     </a:t>
                </a:r>
                <a:endParaRPr lang="fr-FR" sz="3600" b="1" dirty="0" smtClean="0">
                  <a:solidFill>
                    <a:srgbClr val="00B050"/>
                  </a:solidFill>
                </a:endParaRPr>
              </a:p>
              <a:p>
                <a:pPr algn="ctr">
                  <a:buNone/>
                </a:pPr>
                <a:r>
                  <a:rPr lang="fr-FR" sz="3600" b="1" dirty="0">
                    <a:solidFill>
                      <a:srgbClr val="00B050"/>
                    </a:solidFill>
                  </a:rPr>
                  <a:t> </a:t>
                </a:r>
                <a:r>
                  <a:rPr lang="fr-FR" sz="3600" b="1" dirty="0" smtClean="0">
                    <a:solidFill>
                      <a:srgbClr val="00B050"/>
                    </a:solidFill>
                  </a:rPr>
                  <a:t>              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4000" i="1">
                            <a:solidFill>
                              <a:srgbClr val="00B05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fr-FR" sz="400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fr-FR" sz="400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32</m:t>
                        </m:r>
                      </m:den>
                    </m:f>
                    <m:r>
                      <a:rPr lang="fr-FR" sz="400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FR" sz="4000" i="1">
                            <a:solidFill>
                              <a:srgbClr val="00B05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fr-FR" sz="400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fr-FR" sz="400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16</m:t>
                        </m:r>
                      </m:den>
                    </m:f>
                  </m:oMath>
                </a14:m>
                <a:endParaRPr lang="fr-FR" sz="4000" dirty="0">
                  <a:solidFill>
                    <a:srgbClr val="00B050"/>
                  </a:solidFill>
                </a:endParaRPr>
              </a:p>
              <a:p>
                <a:pPr algn="ctr">
                  <a:buNone/>
                </a:pPr>
                <a:endParaRPr lang="fr-FR" sz="36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600202"/>
                <a:ext cx="9144000" cy="4525963"/>
              </a:xfrm>
              <a:blipFill rotWithShape="1">
                <a:blip r:embed="rId3"/>
                <a:stretch>
                  <a:fillRect t="-202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Image 5"/>
          <p:cNvPicPr/>
          <p:nvPr/>
        </p:nvPicPr>
        <p:blipFill rotWithShape="1">
          <a:blip r:embed="rId2"/>
          <a:srcRect l="12463" t="58871" r="79472" b="9186"/>
          <a:stretch/>
        </p:blipFill>
        <p:spPr bwMode="auto">
          <a:xfrm>
            <a:off x="2726531" y="3810000"/>
            <a:ext cx="569119" cy="115744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Image 3"/>
          <p:cNvPicPr/>
          <p:nvPr/>
        </p:nvPicPr>
        <p:blipFill>
          <a:blip r:embed="rId2"/>
          <a:srcRect l="11896" t="26563" r="25830" b="9028"/>
          <a:stretch>
            <a:fillRect/>
          </a:stretch>
        </p:blipFill>
        <p:spPr bwMode="auto">
          <a:xfrm>
            <a:off x="619126" y="3331205"/>
            <a:ext cx="3595688" cy="2298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34403989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7.40741E-7 L 0.48372 -0.0187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180" y="-9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" y="0"/>
            <a:ext cx="9144000" cy="6858000"/>
          </a:xfrm>
        </p:spPr>
        <p:txBody>
          <a:bodyPr rtlCol="0">
            <a:noAutofit/>
          </a:bodyPr>
          <a:lstStyle/>
          <a:p>
            <a:pPr>
              <a:spcBef>
                <a:spcPts val="0"/>
              </a:spcBef>
            </a:pPr>
            <a:r>
              <a:rPr lang="fr-FR" sz="2700" dirty="0"/>
              <a:t/>
            </a:r>
            <a:br>
              <a:rPr lang="fr-FR" sz="2700" dirty="0"/>
            </a:br>
            <a:r>
              <a:rPr lang="fr-FR" sz="2700" dirty="0"/>
              <a:t/>
            </a:r>
            <a:br>
              <a:rPr lang="fr-FR" sz="2700" dirty="0"/>
            </a:br>
            <a:r>
              <a:rPr lang="fr-FR" sz="2700" dirty="0"/>
              <a:t/>
            </a:r>
            <a:br>
              <a:rPr lang="fr-FR" sz="2700" dirty="0"/>
            </a:br>
            <a:r>
              <a:rPr lang="fr-FR" sz="2700" dirty="0"/>
              <a:t/>
            </a:r>
            <a:br>
              <a:rPr lang="fr-FR" sz="2700" dirty="0"/>
            </a:br>
            <a:r>
              <a:rPr lang="fr-FR" sz="2700" dirty="0"/>
              <a:t/>
            </a:r>
            <a:br>
              <a:rPr lang="fr-FR" sz="2700" dirty="0"/>
            </a:br>
            <a:r>
              <a:rPr lang="fr-FR" sz="2700" dirty="0"/>
              <a:t/>
            </a:r>
            <a:br>
              <a:rPr lang="fr-FR" sz="2700" dirty="0"/>
            </a:br>
            <a:r>
              <a:rPr lang="fr-FR" sz="2700" dirty="0"/>
              <a:t/>
            </a:r>
            <a:br>
              <a:rPr lang="fr-FR" sz="2700" dirty="0"/>
            </a:br>
            <a:r>
              <a:rPr lang="fr-FR" sz="3200" dirty="0"/>
              <a:t>On tire au hasard une carte dans un jeu de 32 cartes et on s’intéresse </a:t>
            </a:r>
            <a:r>
              <a:rPr lang="fr-FR" sz="3200" dirty="0" smtClean="0"/>
              <a:t>aux </a:t>
            </a:r>
            <a:r>
              <a:rPr lang="fr-FR" sz="3200" dirty="0"/>
              <a:t>événements suivants :</a:t>
            </a:r>
            <a:br>
              <a:rPr lang="fr-FR" sz="3200" dirty="0"/>
            </a:br>
            <a:r>
              <a:rPr lang="fr-FR" sz="2700" dirty="0"/>
              <a:t>		   </a:t>
            </a:r>
            <a:br>
              <a:rPr lang="fr-FR" sz="2700" dirty="0"/>
            </a:br>
            <a:r>
              <a:rPr lang="fr-FR" sz="2700" dirty="0"/>
              <a:t>			</a:t>
            </a:r>
            <a:r>
              <a:rPr lang="fr-FR" sz="2800" dirty="0"/>
              <a:t>      </a:t>
            </a:r>
            <a:r>
              <a:rPr lang="fr-FR" sz="2800" dirty="0" smtClean="0"/>
              <a:t>   </a:t>
            </a:r>
            <a:r>
              <a:rPr lang="fr-FR" sz="2800" dirty="0" smtClean="0">
                <a:latin typeface="Cambria" panose="02040503050406030204" pitchFamily="18" charset="0"/>
              </a:rPr>
              <a:t>A</a:t>
            </a:r>
            <a:r>
              <a:rPr lang="fr-FR" sz="2800" dirty="0" smtClean="0"/>
              <a:t> </a:t>
            </a:r>
            <a:r>
              <a:rPr lang="fr-FR" sz="2800" dirty="0"/>
              <a:t>: « la carte est un as » </a:t>
            </a:r>
            <a:br>
              <a:rPr lang="fr-FR" sz="2800" dirty="0"/>
            </a:br>
            <a:r>
              <a:rPr lang="fr-FR" sz="2800" dirty="0"/>
              <a:t>                                 </a:t>
            </a:r>
            <a:r>
              <a:rPr lang="fr-FR" sz="2800" dirty="0" smtClean="0"/>
              <a:t>	          </a:t>
            </a:r>
            <a:r>
              <a:rPr lang="fr-FR" sz="2800" dirty="0" smtClean="0">
                <a:latin typeface="Cambria" panose="02040503050406030204" pitchFamily="18" charset="0"/>
              </a:rPr>
              <a:t>R</a:t>
            </a:r>
            <a:r>
              <a:rPr lang="fr-FR" sz="2800" dirty="0" smtClean="0"/>
              <a:t> </a:t>
            </a:r>
            <a:r>
              <a:rPr lang="fr-FR" sz="2800" dirty="0"/>
              <a:t>: « la carte est rouge »</a:t>
            </a:r>
            <a:br>
              <a:rPr lang="fr-FR" sz="2800" dirty="0"/>
            </a:br>
            <a:r>
              <a:rPr lang="fr-FR" sz="2800" dirty="0"/>
              <a:t>				       </a:t>
            </a:r>
            <a:r>
              <a:rPr lang="fr-FR" sz="2800" dirty="0">
                <a:latin typeface="Cambria" panose="02040503050406030204" pitchFamily="18" charset="0"/>
              </a:rPr>
              <a:t>K </a:t>
            </a:r>
            <a:r>
              <a:rPr lang="fr-FR" sz="2800" dirty="0"/>
              <a:t>: « la carte est un carreau »</a:t>
            </a:r>
            <a:br>
              <a:rPr lang="fr-FR" sz="2800" dirty="0"/>
            </a:br>
            <a:r>
              <a:rPr lang="fr-FR" sz="2800" dirty="0"/>
              <a:t>				      </a:t>
            </a:r>
            <a:r>
              <a:rPr lang="fr-FR" sz="2800" dirty="0">
                <a:latin typeface="Cambria" panose="02040503050406030204" pitchFamily="18" charset="0"/>
              </a:rPr>
              <a:t>F</a:t>
            </a:r>
            <a:r>
              <a:rPr lang="fr-FR" sz="2800" dirty="0"/>
              <a:t> : « la carte est une figure »</a:t>
            </a:r>
            <a:br>
              <a:rPr lang="fr-FR" sz="2800" dirty="0"/>
            </a:br>
            <a:r>
              <a:rPr lang="fr-FR" sz="2800" dirty="0"/>
              <a:t/>
            </a:r>
            <a:br>
              <a:rPr lang="fr-FR" sz="2800" dirty="0"/>
            </a:br>
            <a:r>
              <a:rPr lang="fr-FR" sz="2700" dirty="0"/>
              <a:t/>
            </a:r>
            <a:br>
              <a:rPr lang="fr-FR" sz="2700" dirty="0"/>
            </a:br>
            <a:r>
              <a:rPr lang="fr-FR" sz="2700" dirty="0" smtClean="0"/>
              <a:t/>
            </a:r>
            <a:br>
              <a:rPr lang="fr-FR" sz="2700" dirty="0" smtClean="0"/>
            </a:br>
            <a:r>
              <a:rPr lang="fr-FR" sz="2800" i="1" dirty="0"/>
              <a:t>L</a:t>
            </a:r>
            <a:r>
              <a:rPr lang="fr-FR" sz="2800" i="1" dirty="0" smtClean="0"/>
              <a:t>es </a:t>
            </a:r>
            <a:r>
              <a:rPr lang="fr-FR" sz="2800" i="1" dirty="0"/>
              <a:t>as ne sont pas considérés comme des </a:t>
            </a:r>
            <a:r>
              <a:rPr lang="fr-FR" sz="2800" i="1" dirty="0" smtClean="0"/>
              <a:t>figures.</a:t>
            </a:r>
            <a:r>
              <a:rPr lang="fr-FR" sz="2800" i="1" dirty="0"/>
              <a:t/>
            </a:r>
            <a:br>
              <a:rPr lang="fr-FR" sz="2800" i="1" dirty="0"/>
            </a:br>
            <a:r>
              <a:rPr lang="fr-FR" sz="2400" i="1" dirty="0"/>
              <a:t/>
            </a:r>
            <a:br>
              <a:rPr lang="fr-FR" sz="2400" i="1" dirty="0"/>
            </a:br>
            <a:r>
              <a:rPr lang="fr-FR" sz="4500" dirty="0"/>
              <a:t/>
            </a:r>
            <a:br>
              <a:rPr lang="fr-FR" sz="4500" dirty="0"/>
            </a:br>
            <a:r>
              <a:rPr lang="fr-FR" sz="4500" dirty="0"/>
              <a:t/>
            </a:r>
            <a:br>
              <a:rPr lang="fr-FR" sz="4500" dirty="0"/>
            </a:br>
            <a:r>
              <a:rPr lang="fr-FR" sz="4500" dirty="0"/>
              <a:t/>
            </a:r>
            <a:br>
              <a:rPr lang="fr-FR" sz="4500" dirty="0"/>
            </a:br>
            <a:endParaRPr lang="fr-FR" sz="4500" dirty="0"/>
          </a:p>
        </p:txBody>
      </p:sp>
      <p:pic>
        <p:nvPicPr>
          <p:cNvPr id="3" name="Image 2"/>
          <p:cNvPicPr/>
          <p:nvPr/>
        </p:nvPicPr>
        <p:blipFill>
          <a:blip r:embed="rId3"/>
          <a:srcRect l="11896" t="26563" r="25830" b="9028"/>
          <a:stretch>
            <a:fillRect/>
          </a:stretch>
        </p:blipFill>
        <p:spPr bwMode="auto">
          <a:xfrm>
            <a:off x="275225" y="2125641"/>
            <a:ext cx="4003698" cy="2915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7818530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/>
          <a:lstStyle/>
          <a:p>
            <a:r>
              <a:rPr lang="fr-FR" sz="4050" b="1" u="sng" dirty="0" smtClean="0">
                <a:latin typeface="Times New Roman" pitchFamily="18" charset="0"/>
                <a:cs typeface="Times New Roman" pitchFamily="18" charset="0"/>
              </a:rPr>
              <a:t>QUESTION N°7</a:t>
            </a:r>
            <a:endParaRPr lang="fr-FR" sz="405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0" y="1557997"/>
                <a:ext cx="9144000" cy="3746397"/>
              </a:xfrm>
            </p:spPr>
            <p:txBody>
              <a:bodyPr/>
              <a:lstStyle/>
              <a:p>
                <a:pPr algn="ctr">
                  <a:buNone/>
                </a:pPr>
                <a:r>
                  <a:rPr lang="fr-FR" sz="3600" dirty="0"/>
                  <a:t>Déterminer P(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fr-FR" sz="3600" i="1">
                            <a:latin typeface="Cambria Math"/>
                          </a:rPr>
                        </m:ctrlPr>
                      </m:barPr>
                      <m:e>
                        <m:r>
                          <m:rPr>
                            <m:sty m:val="p"/>
                          </m:rPr>
                          <a:rPr lang="fr-FR" sz="3600">
                            <a:latin typeface="Cambria Math" panose="02040503050406030204" pitchFamily="18" charset="0"/>
                          </a:rPr>
                          <m:t>A</m:t>
                        </m:r>
                      </m:e>
                    </m:bar>
                  </m:oMath>
                </a14:m>
                <a:r>
                  <a:rPr lang="fr-FR" sz="3600" dirty="0"/>
                  <a:t>).</a:t>
                </a:r>
              </a:p>
              <a:p>
                <a:pPr algn="ctr">
                  <a:spcBef>
                    <a:spcPts val="450"/>
                  </a:spcBef>
                  <a:buNone/>
                </a:pPr>
                <a:r>
                  <a:rPr lang="fr-FR" sz="3600" dirty="0">
                    <a:solidFill>
                      <a:srgbClr val="00B050"/>
                    </a:solidFill>
                  </a:rPr>
                  <a:t>C’est la probabilité de tirer une carte qui ne soit pas un as. </a:t>
                </a:r>
              </a:p>
              <a:p>
                <a:pPr algn="ctr">
                  <a:spcBef>
                    <a:spcPts val="3150"/>
                  </a:spcBef>
                  <a:buNone/>
                </a:pPr>
                <a:r>
                  <a:rPr lang="fr-FR" sz="4000" dirty="0">
                    <a:solidFill>
                      <a:srgbClr val="00B050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4000" i="1">
                            <a:solidFill>
                              <a:srgbClr val="00B05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fr-FR" sz="40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28</m:t>
                        </m:r>
                      </m:num>
                      <m:den>
                        <m:r>
                          <a:rPr lang="fr-FR" sz="40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32</m:t>
                        </m:r>
                      </m:den>
                    </m:f>
                  </m:oMath>
                </a14:m>
                <a:r>
                  <a:rPr lang="fr-FR" sz="4000" dirty="0">
                    <a:solidFill>
                      <a:srgbClr val="00B050"/>
                    </a:solidFill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4000" i="1" dirty="0">
                            <a:solidFill>
                              <a:srgbClr val="00B05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fr-FR" sz="4000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fr-FR" sz="4000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endParaRPr lang="fr-FR" sz="40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557997"/>
                <a:ext cx="9144000" cy="3746397"/>
              </a:xfrm>
              <a:blipFill rotWithShape="1">
                <a:blip r:embed="rId2"/>
                <a:stretch>
                  <a:fillRect l="-1200" t="-651" r="-233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age 3"/>
          <p:cNvPicPr/>
          <p:nvPr/>
        </p:nvPicPr>
        <p:blipFill rotWithShape="1">
          <a:blip r:embed="rId3"/>
          <a:srcRect l="20403" t="26563" r="25830" b="9028"/>
          <a:stretch/>
        </p:blipFill>
        <p:spPr bwMode="auto">
          <a:xfrm>
            <a:off x="781050" y="3476625"/>
            <a:ext cx="2808272" cy="21182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mage 5"/>
          <p:cNvPicPr/>
          <p:nvPr/>
        </p:nvPicPr>
        <p:blipFill>
          <a:blip r:embed="rId3"/>
          <a:srcRect l="11896" t="26563" r="25830" b="9028"/>
          <a:stretch>
            <a:fillRect/>
          </a:stretch>
        </p:blipFill>
        <p:spPr bwMode="auto">
          <a:xfrm>
            <a:off x="342900" y="3463528"/>
            <a:ext cx="3274997" cy="2213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59422588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1.85185E-6 L 0.55 -0.00718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500" y="-3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2" name="Imag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21" t="20573" r="65126" b="53867"/>
          <a:stretch>
            <a:fillRect/>
          </a:stretch>
        </p:blipFill>
        <p:spPr bwMode="auto">
          <a:xfrm>
            <a:off x="878681" y="3689256"/>
            <a:ext cx="333602" cy="996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1" name="Imag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21" t="46913" r="28011" b="26901"/>
          <a:stretch>
            <a:fillRect/>
          </a:stretch>
        </p:blipFill>
        <p:spPr bwMode="auto">
          <a:xfrm>
            <a:off x="878682" y="4389714"/>
            <a:ext cx="2850170" cy="1093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5" name="Rectangle 8"/>
          <p:cNvSpPr>
            <a:spLocks noChangeArrowheads="1"/>
          </p:cNvSpPr>
          <p:nvPr/>
        </p:nvSpPr>
        <p:spPr bwMode="auto">
          <a:xfrm>
            <a:off x="1143001" y="707209"/>
            <a:ext cx="184731" cy="30008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 sz="1350"/>
          </a:p>
        </p:txBody>
      </p:sp>
      <p:sp>
        <p:nvSpPr>
          <p:cNvPr id="2056" name="Rectangle 10"/>
          <p:cNvSpPr>
            <a:spLocks noChangeArrowheads="1"/>
          </p:cNvSpPr>
          <p:nvPr/>
        </p:nvSpPr>
        <p:spPr bwMode="auto">
          <a:xfrm>
            <a:off x="1143001" y="707209"/>
            <a:ext cx="184731" cy="30008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 sz="135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0" y="1654955"/>
                <a:ext cx="9143999" cy="175432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fr-FR" sz="3600" dirty="0" smtClean="0"/>
                  <a:t>Déterminer </a:t>
                </a:r>
                <a:r>
                  <a:rPr lang="fr-FR" sz="3600" dirty="0"/>
                  <a:t>P(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36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R</m:t>
                    </m:r>
                    <m:r>
                      <a:rPr lang="fr-FR" sz="3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∪</m:t>
                    </m:r>
                    <m:r>
                      <m:rPr>
                        <m:sty m:val="p"/>
                      </m:rPr>
                      <a:rPr lang="fr-FR" sz="36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A</m:t>
                    </m:r>
                  </m:oMath>
                </a14:m>
                <a:r>
                  <a:rPr lang="fr-FR" sz="3600" dirty="0"/>
                  <a:t>).</a:t>
                </a:r>
              </a:p>
              <a:p>
                <a:pPr algn="ctr"/>
                <a:r>
                  <a:rPr lang="fr-FR" sz="3600" dirty="0">
                    <a:solidFill>
                      <a:srgbClr val="00B050"/>
                    </a:solidFill>
                  </a:rPr>
                  <a:t>C’est la probabilité de tirer une carte </a:t>
                </a:r>
                <a:r>
                  <a:rPr lang="fr-FR" sz="3600" dirty="0" smtClean="0">
                    <a:solidFill>
                      <a:srgbClr val="00B050"/>
                    </a:solidFill>
                  </a:rPr>
                  <a:t>rouge</a:t>
                </a:r>
              </a:p>
              <a:p>
                <a:pPr algn="ctr"/>
                <a:r>
                  <a:rPr lang="fr-FR" sz="3600" dirty="0" smtClean="0">
                    <a:solidFill>
                      <a:srgbClr val="00B050"/>
                    </a:solidFill>
                  </a:rPr>
                  <a:t> </a:t>
                </a:r>
                <a:r>
                  <a:rPr lang="fr-FR" sz="3600" dirty="0">
                    <a:solidFill>
                      <a:srgbClr val="00B050"/>
                    </a:solidFill>
                  </a:rPr>
                  <a:t>ou un as.</a:t>
                </a:r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54955"/>
                <a:ext cx="9143999" cy="1754326"/>
              </a:xfrm>
              <a:prstGeom prst="rect">
                <a:avLst/>
              </a:prstGeom>
              <a:blipFill rotWithShape="1">
                <a:blip r:embed="rId5"/>
                <a:stretch>
                  <a:fillRect t="-5208" b="-1215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9" name="Image 50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9994106"/>
            <a:ext cx="700088" cy="1042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Image 6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1" y="11037094"/>
            <a:ext cx="707231" cy="1042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Image 44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2422981"/>
            <a:ext cx="700088" cy="1035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Image 56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1" y="13458825"/>
            <a:ext cx="721519" cy="1035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Image 68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4494669"/>
            <a:ext cx="700088" cy="1007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3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/>
          </a:p>
        </p:txBody>
      </p:sp>
      <p:sp>
        <p:nvSpPr>
          <p:cNvPr id="3" name="Rectangle 14"/>
          <p:cNvSpPr>
            <a:spLocks noChangeArrowheads="1"/>
          </p:cNvSpPr>
          <p:nvPr/>
        </p:nvSpPr>
        <p:spPr bwMode="auto">
          <a:xfrm>
            <a:off x="1143001" y="4333489"/>
            <a:ext cx="13856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/>
          </a:p>
        </p:txBody>
      </p:sp>
      <p:sp>
        <p:nvSpPr>
          <p:cNvPr id="4" name="Rectangle 15"/>
          <p:cNvSpPr>
            <a:spLocks noChangeArrowheads="1"/>
          </p:cNvSpPr>
          <p:nvPr/>
        </p:nvSpPr>
        <p:spPr bwMode="auto">
          <a:xfrm>
            <a:off x="1143001" y="8655458"/>
            <a:ext cx="13856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/>
          </a:p>
        </p:txBody>
      </p:sp>
      <p:sp>
        <p:nvSpPr>
          <p:cNvPr id="5" name="Rectangle 16"/>
          <p:cNvSpPr>
            <a:spLocks noChangeArrowheads="1"/>
          </p:cNvSpPr>
          <p:nvPr/>
        </p:nvSpPr>
        <p:spPr bwMode="auto">
          <a:xfrm>
            <a:off x="1143001" y="12113033"/>
            <a:ext cx="13856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/>
          </a:p>
        </p:txBody>
      </p:sp>
      <p:sp>
        <p:nvSpPr>
          <p:cNvPr id="21" name="Rectangle 29"/>
          <p:cNvSpPr>
            <a:spLocks noChangeArrowheads="1"/>
          </p:cNvSpPr>
          <p:nvPr/>
        </p:nvSpPr>
        <p:spPr bwMode="auto">
          <a:xfrm>
            <a:off x="1598394" y="2922387"/>
            <a:ext cx="162545" cy="196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fr-FR" sz="825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fr-FR" altLang="fr-FR" sz="1350">
              <a:latin typeface="Arial" panose="020B0604020202020204" pitchFamily="34" charset="0"/>
            </a:endParaRPr>
          </a:p>
        </p:txBody>
      </p:sp>
      <p:sp>
        <p:nvSpPr>
          <p:cNvPr id="22" name="Rectangle 30"/>
          <p:cNvSpPr>
            <a:spLocks noChangeArrowheads="1"/>
          </p:cNvSpPr>
          <p:nvPr/>
        </p:nvSpPr>
        <p:spPr bwMode="auto">
          <a:xfrm>
            <a:off x="1598394" y="4302908"/>
            <a:ext cx="13856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2"/>
              <p:cNvSpPr/>
              <p:nvPr/>
            </p:nvSpPr>
            <p:spPr>
              <a:xfrm>
                <a:off x="4092301" y="4123028"/>
                <a:ext cx="1829528" cy="9666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fr-FR" sz="4000" i="1">
                            <a:solidFill>
                              <a:srgbClr val="00B05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fr-FR" sz="40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18</m:t>
                        </m:r>
                      </m:num>
                      <m:den>
                        <m:r>
                          <a:rPr lang="fr-FR" sz="40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32</m:t>
                        </m:r>
                      </m:den>
                    </m:f>
                  </m:oMath>
                </a14:m>
                <a:r>
                  <a:rPr lang="fr-FR" sz="4000" dirty="0">
                    <a:solidFill>
                      <a:srgbClr val="00B050"/>
                    </a:solidFill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4000" i="1" dirty="0">
                            <a:solidFill>
                              <a:srgbClr val="00B05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fr-FR" sz="4000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9</m:t>
                        </m:r>
                      </m:num>
                      <m:den>
                        <m:r>
                          <a:rPr lang="fr-FR" sz="4000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16</m:t>
                        </m:r>
                      </m:den>
                    </m:f>
                  </m:oMath>
                </a14:m>
                <a:endParaRPr lang="fr-FR" sz="4000" dirty="0"/>
              </a:p>
            </p:txBody>
          </p:sp>
        </mc:Choice>
        <mc:Fallback xmlns="">
          <p:sp>
            <p:nvSpPr>
              <p:cNvPr id="23" name="Rectangle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92301" y="4123028"/>
                <a:ext cx="1829528" cy="966675"/>
              </a:xfrm>
              <a:prstGeom prst="rect">
                <a:avLst/>
              </a:prstGeom>
              <a:blipFill rotWithShape="1">
                <a:blip r:embed="rId11"/>
                <a:stretch>
                  <a:fillRect b="-1320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" name="Image 19"/>
          <p:cNvPicPr/>
          <p:nvPr/>
        </p:nvPicPr>
        <p:blipFill>
          <a:blip r:embed="rId12"/>
          <a:srcRect l="11896" t="26563" r="25830" b="9028"/>
          <a:stretch>
            <a:fillRect/>
          </a:stretch>
        </p:blipFill>
        <p:spPr bwMode="auto">
          <a:xfrm>
            <a:off x="475647" y="3496903"/>
            <a:ext cx="3265082" cy="2357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/>
          <a:lstStyle/>
          <a:p>
            <a:r>
              <a:rPr lang="fr-FR" sz="4050" b="1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fr-FR" sz="4050" b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fr-FR" sz="4050" b="1" u="sng" dirty="0" smtClean="0">
                <a:latin typeface="Times New Roman" pitchFamily="18" charset="0"/>
                <a:cs typeface="Times New Roman" pitchFamily="18" charset="0"/>
              </a:rPr>
              <a:t>QUESTION </a:t>
            </a:r>
            <a:r>
              <a:rPr lang="fr-FR" sz="4050" b="1" u="sng" dirty="0">
                <a:latin typeface="Times New Roman" pitchFamily="18" charset="0"/>
                <a:cs typeface="Times New Roman" pitchFamily="18" charset="0"/>
              </a:rPr>
              <a:t>N°8</a:t>
            </a:r>
            <a:r>
              <a:rPr lang="fr-FR" sz="4050" dirty="0"/>
              <a:t/>
            </a:r>
            <a:br>
              <a:rPr lang="fr-FR" sz="4050" dirty="0"/>
            </a:br>
            <a:endParaRPr lang="fr-FR" sz="4050" dirty="0"/>
          </a:p>
        </p:txBody>
      </p:sp>
    </p:spTree>
    <p:extLst>
      <p:ext uri="{BB962C8B-B14F-4D97-AF65-F5344CB8AC3E}">
        <p14:creationId xmlns:p14="http://schemas.microsoft.com/office/powerpoint/2010/main" val="2261366205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826 0.04348 L 0.55156 0.03793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0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983" y="-278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2 -3.25624E-6 L 0.55104 -0.00601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0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292" y="-3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Image 23"/>
          <p:cNvPicPr/>
          <p:nvPr/>
        </p:nvPicPr>
        <p:blipFill rotWithShape="1">
          <a:blip r:embed="rId3"/>
          <a:srcRect l="22893" t="23379" r="50415" b="64152"/>
          <a:stretch/>
        </p:blipFill>
        <p:spPr bwMode="auto">
          <a:xfrm>
            <a:off x="1143000" y="4215740"/>
            <a:ext cx="2027712" cy="59840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055" name="Rectangle 8"/>
          <p:cNvSpPr>
            <a:spLocks noChangeArrowheads="1"/>
          </p:cNvSpPr>
          <p:nvPr/>
        </p:nvSpPr>
        <p:spPr bwMode="auto">
          <a:xfrm>
            <a:off x="1143001" y="707209"/>
            <a:ext cx="184731" cy="30008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 sz="1350"/>
          </a:p>
        </p:txBody>
      </p:sp>
      <p:sp>
        <p:nvSpPr>
          <p:cNvPr id="2056" name="Rectangle 10"/>
          <p:cNvSpPr>
            <a:spLocks noChangeArrowheads="1"/>
          </p:cNvSpPr>
          <p:nvPr/>
        </p:nvSpPr>
        <p:spPr bwMode="auto">
          <a:xfrm>
            <a:off x="1143001" y="707209"/>
            <a:ext cx="184731" cy="30008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 sz="135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0" y="1514848"/>
                <a:ext cx="9144000" cy="237007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buNone/>
                </a:pPr>
                <a:r>
                  <a:rPr lang="fr-FR" sz="3600" dirty="0" smtClean="0"/>
                  <a:t>Déterminer </a:t>
                </a:r>
                <a:r>
                  <a:rPr lang="fr-FR" sz="3600" dirty="0"/>
                  <a:t>P(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fr-FR" sz="3600" i="1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barPr>
                      <m:e>
                        <m:r>
                          <m:rPr>
                            <m:sty m:val="p"/>
                          </m:rPr>
                          <a:rPr lang="fr-FR" sz="36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F</m:t>
                        </m:r>
                      </m:e>
                    </m:bar>
                    <m:r>
                      <a:rPr lang="fr-FR" sz="3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∩</m:t>
                    </m:r>
                    <m:r>
                      <m:rPr>
                        <m:sty m:val="p"/>
                      </m:rPr>
                      <a:rPr lang="fr-FR" sz="36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K</m:t>
                    </m:r>
                  </m:oMath>
                </a14:m>
                <a:r>
                  <a:rPr lang="fr-FR" sz="3600" dirty="0"/>
                  <a:t>).</a:t>
                </a:r>
              </a:p>
              <a:p>
                <a:pPr algn="ctr">
                  <a:buNone/>
                </a:pPr>
                <a:r>
                  <a:rPr lang="fr-FR" sz="3600" dirty="0">
                    <a:solidFill>
                      <a:srgbClr val="00B050"/>
                    </a:solidFill>
                  </a:rPr>
                  <a:t>C’est la probabilité de tirer un carreau qui ne soit pas une figure.</a:t>
                </a:r>
              </a:p>
              <a:p>
                <a:pPr algn="ctr"/>
                <a:endParaRPr lang="fr-FR" sz="3600" dirty="0"/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514848"/>
                <a:ext cx="9144000" cy="2370072"/>
              </a:xfrm>
              <a:prstGeom prst="rect">
                <a:avLst/>
              </a:prstGeom>
              <a:blipFill rotWithShape="0">
                <a:blip r:embed="rId4"/>
                <a:stretch>
                  <a:fillRect t="-102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3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/>
          </a:p>
        </p:txBody>
      </p:sp>
      <p:sp>
        <p:nvSpPr>
          <p:cNvPr id="3" name="Rectangle 14"/>
          <p:cNvSpPr>
            <a:spLocks noChangeArrowheads="1"/>
          </p:cNvSpPr>
          <p:nvPr/>
        </p:nvSpPr>
        <p:spPr bwMode="auto">
          <a:xfrm>
            <a:off x="1143001" y="4333489"/>
            <a:ext cx="13856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/>
          </a:p>
        </p:txBody>
      </p:sp>
      <p:sp>
        <p:nvSpPr>
          <p:cNvPr id="4" name="Rectangle 15"/>
          <p:cNvSpPr>
            <a:spLocks noChangeArrowheads="1"/>
          </p:cNvSpPr>
          <p:nvPr/>
        </p:nvSpPr>
        <p:spPr bwMode="auto">
          <a:xfrm>
            <a:off x="1143001" y="8655458"/>
            <a:ext cx="13856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/>
          </a:p>
        </p:txBody>
      </p:sp>
      <p:sp>
        <p:nvSpPr>
          <p:cNvPr id="5" name="Rectangle 16"/>
          <p:cNvSpPr>
            <a:spLocks noChangeArrowheads="1"/>
          </p:cNvSpPr>
          <p:nvPr/>
        </p:nvSpPr>
        <p:spPr bwMode="auto">
          <a:xfrm>
            <a:off x="1143001" y="12113033"/>
            <a:ext cx="13856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/>
          </a:p>
        </p:txBody>
      </p:sp>
      <p:sp>
        <p:nvSpPr>
          <p:cNvPr id="21" name="Rectangle 29"/>
          <p:cNvSpPr>
            <a:spLocks noChangeArrowheads="1"/>
          </p:cNvSpPr>
          <p:nvPr/>
        </p:nvSpPr>
        <p:spPr bwMode="auto">
          <a:xfrm>
            <a:off x="1598394" y="2922387"/>
            <a:ext cx="162545" cy="196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fr-FR" sz="825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fr-FR" altLang="fr-FR" sz="1350">
              <a:latin typeface="Arial" panose="020B0604020202020204" pitchFamily="34" charset="0"/>
            </a:endParaRPr>
          </a:p>
        </p:txBody>
      </p:sp>
      <p:sp>
        <p:nvSpPr>
          <p:cNvPr id="22" name="Rectangle 30"/>
          <p:cNvSpPr>
            <a:spLocks noChangeArrowheads="1"/>
          </p:cNvSpPr>
          <p:nvPr/>
        </p:nvSpPr>
        <p:spPr bwMode="auto">
          <a:xfrm>
            <a:off x="1598394" y="4302908"/>
            <a:ext cx="13856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2"/>
              <p:cNvSpPr/>
              <p:nvPr/>
            </p:nvSpPr>
            <p:spPr>
              <a:xfrm>
                <a:off x="3838301" y="4074947"/>
                <a:ext cx="2282280" cy="126130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000" i="1">
                              <a:solidFill>
                                <a:srgbClr val="00B05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40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fr-FR" sz="40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32</m:t>
                          </m:r>
                        </m:den>
                      </m:f>
                    </m:oMath>
                  </m:oMathPara>
                </a14:m>
                <a:endParaRPr lang="fr-FR" sz="4000" dirty="0"/>
              </a:p>
            </p:txBody>
          </p:sp>
        </mc:Choice>
        <mc:Fallback xmlns="">
          <p:sp>
            <p:nvSpPr>
              <p:cNvPr id="23" name="Rectangle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38301" y="4074947"/>
                <a:ext cx="2282280" cy="1261307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/>
          <a:lstStyle/>
          <a:p>
            <a:r>
              <a:rPr lang="fr-FR" sz="4050" b="1" u="sng" dirty="0" smtClean="0">
                <a:latin typeface="Times New Roman" pitchFamily="18" charset="0"/>
                <a:cs typeface="Times New Roman" pitchFamily="18" charset="0"/>
              </a:rPr>
              <a:t>QUESTION N°9</a:t>
            </a:r>
            <a:endParaRPr lang="fr-FR" dirty="0"/>
          </a:p>
        </p:txBody>
      </p:sp>
      <p:pic>
        <p:nvPicPr>
          <p:cNvPr id="17" name="Image 16"/>
          <p:cNvPicPr/>
          <p:nvPr/>
        </p:nvPicPr>
        <p:blipFill>
          <a:blip r:embed="rId6"/>
          <a:srcRect l="11896" t="26563" r="25830" b="9028"/>
          <a:stretch>
            <a:fillRect/>
          </a:stretch>
        </p:blipFill>
        <p:spPr bwMode="auto">
          <a:xfrm>
            <a:off x="475647" y="3496903"/>
            <a:ext cx="3265082" cy="2357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09999143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3.7037E-7 L 0.54766 3.7037E-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38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itre 1"/>
              <p:cNvSpPr txBox="1">
                <a:spLocks/>
              </p:cNvSpPr>
              <p:nvPr/>
            </p:nvSpPr>
            <p:spPr bwMode="auto">
              <a:xfrm>
                <a:off x="-1" y="1422400"/>
                <a:ext cx="9144000" cy="54356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>
                  <a:defRPr/>
                </a:pPr>
                <a:endParaRPr lang="fr-FR" sz="4050" b="1" u="sng" dirty="0">
                  <a:latin typeface="Times New Roman" pitchFamily="18" charset="0"/>
                  <a:ea typeface="+mj-ea"/>
                  <a:cs typeface="Times New Roman" pitchFamily="18" charset="0"/>
                </a:endParaRPr>
              </a:p>
              <a:p>
                <a:pPr algn="ctr">
                  <a:defRPr/>
                </a:pPr>
                <a:endParaRPr lang="fr-FR" sz="4050" b="1" u="sng" dirty="0">
                  <a:latin typeface="Times New Roman" pitchFamily="18" charset="0"/>
                  <a:ea typeface="+mj-ea"/>
                  <a:cs typeface="Times New Roman" pitchFamily="18" charset="0"/>
                </a:endParaRPr>
              </a:p>
              <a:p>
                <a:pPr algn="ctr">
                  <a:defRPr/>
                </a:pPr>
                <a:endParaRPr lang="fr-FR" sz="4050" b="1" u="sng" dirty="0">
                  <a:latin typeface="Times New Roman" pitchFamily="18" charset="0"/>
                  <a:ea typeface="+mj-ea"/>
                  <a:cs typeface="Times New Roman" pitchFamily="18" charset="0"/>
                </a:endParaRPr>
              </a:p>
              <a:p>
                <a:pPr algn="ctr">
                  <a:defRPr/>
                </a:pPr>
                <a:endParaRPr lang="fr-FR" sz="4050" b="1" u="sng" dirty="0">
                  <a:latin typeface="Times New Roman" pitchFamily="18" charset="0"/>
                  <a:ea typeface="+mj-ea"/>
                  <a:cs typeface="Times New Roman" pitchFamily="18" charset="0"/>
                </a:endParaRPr>
              </a:p>
              <a:p>
                <a:pPr algn="ctr">
                  <a:defRPr/>
                </a:pPr>
                <a:r>
                  <a:rPr lang="fr-FR" sz="4050" b="1" dirty="0" smtClean="0">
                    <a:solidFill>
                      <a:srgbClr val="00B050"/>
                    </a:solidFill>
                    <a:ea typeface="+mj-ea"/>
                    <a:cs typeface="Times New Roman" pitchFamily="18" charset="0"/>
                  </a:rPr>
                  <a:t>   </a:t>
                </a:r>
                <a:endParaRPr lang="fr-FR" sz="4050" b="1" i="1" dirty="0">
                  <a:solidFill>
                    <a:srgbClr val="00B050"/>
                  </a:solidFill>
                  <a:latin typeface="Cambria Math" panose="02040503050406030204" pitchFamily="18" charset="0"/>
                  <a:ea typeface="+mj-ea"/>
                  <a:cs typeface="Times New Roman" pitchFamily="18" charset="0"/>
                </a:endParaRPr>
              </a:p>
              <a:p>
                <a:pPr algn="ctr">
                  <a:spcAft>
                    <a:spcPts val="3150"/>
                  </a:spcAft>
                  <a:defRPr/>
                </a:pPr>
                <a:r>
                  <a:rPr lang="fr-FR" sz="3600" dirty="0" smtClean="0">
                    <a:solidFill>
                      <a:srgbClr val="00B050"/>
                    </a:solidFill>
                    <a:ea typeface="+mj-ea"/>
                    <a:cs typeface="Times New Roman" pitchFamily="18" charset="0"/>
                  </a:rPr>
                  <a:t>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4000" i="1">
                            <a:solidFill>
                              <a:srgbClr val="00B050"/>
                            </a:solidFill>
                            <a:latin typeface="Cambria Math"/>
                            <a:ea typeface="+mj-ea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fr-FR" sz="40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+mj-ea"/>
                            <a:cs typeface="Times New Roman" pitchFamily="18" charset="0"/>
                          </a:rPr>
                          <m:t>26</m:t>
                        </m:r>
                      </m:num>
                      <m:den>
                        <m:r>
                          <a:rPr lang="fr-FR" sz="40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+mj-ea"/>
                            <a:cs typeface="Times New Roman" pitchFamily="18" charset="0"/>
                          </a:rPr>
                          <m:t>32</m:t>
                        </m:r>
                      </m:den>
                    </m:f>
                  </m:oMath>
                </a14:m>
                <a:r>
                  <a:rPr lang="fr-FR" sz="4000" dirty="0">
                    <a:solidFill>
                      <a:srgbClr val="00B050"/>
                    </a:solidFill>
                    <a:latin typeface="Times New Roman" pitchFamily="18" charset="0"/>
                    <a:ea typeface="+mj-ea"/>
                    <a:cs typeface="Times New Roman" pitchFamily="18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4000" i="1" dirty="0">
                            <a:solidFill>
                              <a:srgbClr val="00B050"/>
                            </a:solidFill>
                            <a:latin typeface="Cambria Math"/>
                            <a:ea typeface="+mj-ea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fr-FR" sz="4000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+mj-ea"/>
                            <a:cs typeface="Times New Roman" pitchFamily="18" charset="0"/>
                          </a:rPr>
                          <m:t>13</m:t>
                        </m:r>
                      </m:num>
                      <m:den>
                        <m:r>
                          <a:rPr lang="fr-FR" sz="4000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+mj-ea"/>
                            <a:cs typeface="Times New Roman" pitchFamily="18" charset="0"/>
                          </a:rPr>
                          <m:t>16</m:t>
                        </m:r>
                      </m:den>
                    </m:f>
                  </m:oMath>
                </a14:m>
                <a:endParaRPr lang="fr-FR" sz="4000" dirty="0">
                  <a:latin typeface="Times New Roman" pitchFamily="18" charset="0"/>
                  <a:ea typeface="+mj-ea"/>
                  <a:cs typeface="Times New Roman" pitchFamily="18" charset="0"/>
                </a:endParaRPr>
              </a:p>
              <a:p>
                <a:pPr algn="ctr">
                  <a:defRPr/>
                </a:pPr>
                <a:endParaRPr lang="fr-FR" sz="4050" b="1" u="sng" dirty="0">
                  <a:latin typeface="Times New Roman" pitchFamily="18" charset="0"/>
                  <a:ea typeface="+mj-ea"/>
                  <a:cs typeface="Times New Roman" pitchFamily="18" charset="0"/>
                </a:endParaRPr>
              </a:p>
              <a:p>
                <a:pPr algn="ctr">
                  <a:defRPr/>
                </a:pPr>
                <a:endParaRPr lang="fr-FR" sz="4050" b="1" u="sng" dirty="0">
                  <a:latin typeface="Times New Roman" pitchFamily="18" charset="0"/>
                  <a:ea typeface="+mj-ea"/>
                  <a:cs typeface="Times New Roman" pitchFamily="18" charset="0"/>
                </a:endParaRPr>
              </a:p>
              <a:p>
                <a:pPr algn="ctr">
                  <a:defRPr/>
                </a:pPr>
                <a:endParaRPr lang="fr-FR" sz="4050" b="1" u="sng" dirty="0">
                  <a:latin typeface="Times New Roman" pitchFamily="18" charset="0"/>
                  <a:ea typeface="+mj-ea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11" name="Titr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1" y="1422400"/>
                <a:ext cx="9144000" cy="543560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07" t="26563" r="79202" b="40520"/>
          <a:stretch>
            <a:fillRect/>
          </a:stretch>
        </p:blipFill>
        <p:spPr bwMode="auto">
          <a:xfrm>
            <a:off x="566672" y="3681351"/>
            <a:ext cx="454573" cy="1108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9" name="Imag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96" t="58356" r="25830" b="9029"/>
          <a:stretch>
            <a:fillRect/>
          </a:stretch>
        </p:blipFill>
        <p:spPr bwMode="auto">
          <a:xfrm>
            <a:off x="581027" y="4747135"/>
            <a:ext cx="2939142" cy="1036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83" t="26563" r="25830" b="40520"/>
          <a:stretch>
            <a:fillRect/>
          </a:stretch>
        </p:blipFill>
        <p:spPr bwMode="auto">
          <a:xfrm>
            <a:off x="1944570" y="3686961"/>
            <a:ext cx="1566165" cy="1097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5" name="Rectangle 8"/>
          <p:cNvSpPr>
            <a:spLocks noChangeArrowheads="1"/>
          </p:cNvSpPr>
          <p:nvPr/>
        </p:nvSpPr>
        <p:spPr bwMode="auto">
          <a:xfrm>
            <a:off x="1143001" y="707209"/>
            <a:ext cx="184731" cy="30008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 sz="1350"/>
          </a:p>
        </p:txBody>
      </p:sp>
      <p:sp>
        <p:nvSpPr>
          <p:cNvPr id="2056" name="Rectangle 10"/>
          <p:cNvSpPr>
            <a:spLocks noChangeArrowheads="1"/>
          </p:cNvSpPr>
          <p:nvPr/>
        </p:nvSpPr>
        <p:spPr bwMode="auto">
          <a:xfrm>
            <a:off x="1143001" y="707209"/>
            <a:ext cx="184731" cy="30008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 sz="135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0" y="1596738"/>
                <a:ext cx="9143999" cy="18160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fr-FR" sz="3600" dirty="0"/>
                  <a:t>Déterminer P(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fr-FR" sz="3600" i="1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barPr>
                      <m:e>
                        <m:r>
                          <m:rPr>
                            <m:sty m:val="p"/>
                          </m:rPr>
                          <a:rPr lang="fr-FR" sz="36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F</m:t>
                        </m:r>
                      </m:e>
                    </m:bar>
                    <m:r>
                      <a:rPr lang="fr-FR" sz="3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∪</m:t>
                    </m:r>
                    <m:r>
                      <m:rPr>
                        <m:sty m:val="p"/>
                      </m:rPr>
                      <a:rPr lang="fr-FR" sz="36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R</m:t>
                    </m:r>
                  </m:oMath>
                </a14:m>
                <a:r>
                  <a:rPr lang="fr-FR" sz="3600" dirty="0"/>
                  <a:t>).</a:t>
                </a:r>
              </a:p>
              <a:p>
                <a:pPr algn="ctr"/>
                <a:r>
                  <a:rPr lang="fr-FR" sz="3600" dirty="0">
                    <a:solidFill>
                      <a:srgbClr val="00B050"/>
                    </a:solidFill>
                  </a:rPr>
                  <a:t>C’est la probabilité de tirer une carte rouge ou une carte qui ne soit pas une figure.</a:t>
                </a:r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596738"/>
                <a:ext cx="9143999" cy="1816075"/>
              </a:xfrm>
              <a:prstGeom prst="rect">
                <a:avLst/>
              </a:prstGeom>
              <a:blipFill rotWithShape="0">
                <a:blip r:embed="rId6"/>
                <a:stretch>
                  <a:fillRect t="-1678" r="-867" b="-1174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1" y="848887"/>
            <a:ext cx="13856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/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1" y="2863425"/>
            <a:ext cx="13856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35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1" y="0"/>
            <a:ext cx="9143999" cy="1417638"/>
          </a:xfrm>
        </p:spPr>
        <p:txBody>
          <a:bodyPr/>
          <a:lstStyle/>
          <a:p>
            <a:r>
              <a:rPr lang="fr-FR" sz="4050" b="1" u="sng" dirty="0">
                <a:latin typeface="Times New Roman" pitchFamily="18" charset="0"/>
                <a:cs typeface="Times New Roman" pitchFamily="18" charset="0"/>
              </a:rPr>
              <a:t>QUESTION</a:t>
            </a:r>
            <a:r>
              <a:rPr lang="fr-FR" sz="3600" b="1" u="sng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4050" b="1" u="sng" dirty="0" smtClean="0">
                <a:latin typeface="Times New Roman" pitchFamily="18" charset="0"/>
                <a:cs typeface="Times New Roman" pitchFamily="18" charset="0"/>
              </a:rPr>
              <a:t>N°10</a:t>
            </a:r>
            <a:endParaRPr lang="fr-FR" sz="4050" dirty="0"/>
          </a:p>
        </p:txBody>
      </p:sp>
      <p:pic>
        <p:nvPicPr>
          <p:cNvPr id="13" name="Image 12"/>
          <p:cNvPicPr/>
          <p:nvPr/>
        </p:nvPicPr>
        <p:blipFill>
          <a:blip r:embed="rId7"/>
          <a:srcRect l="11896" t="26563" r="25830" b="9028"/>
          <a:stretch>
            <a:fillRect/>
          </a:stretch>
        </p:blipFill>
        <p:spPr bwMode="auto">
          <a:xfrm>
            <a:off x="475697" y="3496903"/>
            <a:ext cx="3265082" cy="2357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881402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556E-17 1.11111E-6 L 0.5888 0.00278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440" y="139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7 1.11111E-6 L 0.58737 -0.00162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362" y="-93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1.11111E-6 L 0.59011 0.00278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505" y="1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 txBox="1">
            <a:spLocks/>
          </p:cNvSpPr>
          <p:nvPr/>
        </p:nvSpPr>
        <p:spPr bwMode="auto">
          <a:xfrm>
            <a:off x="0" y="2714625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fr-FR" sz="8000" cap="small" dirty="0">
                <a:solidFill>
                  <a:srgbClr val="FF0000"/>
                </a:solidFill>
                <a:latin typeface="Georgia" pitchFamily="18" charset="0"/>
                <a:cs typeface="Arial" pitchFamily="34" charset="0"/>
              </a:rPr>
              <a:t>F</a:t>
            </a:r>
            <a:r>
              <a:rPr lang="fr-FR" sz="8000" cap="small" dirty="0" smtClean="0">
                <a:solidFill>
                  <a:srgbClr val="FF0000"/>
                </a:solidFill>
                <a:latin typeface="Georgia" pitchFamily="18" charset="0"/>
                <a:cs typeface="Arial" pitchFamily="34" charset="0"/>
              </a:rPr>
              <a:t>in</a:t>
            </a:r>
            <a:endParaRPr lang="fr-FR" sz="8000" cap="small" dirty="0">
              <a:solidFill>
                <a:srgbClr val="FF0000"/>
              </a:solidFill>
              <a:latin typeface="Georgia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88527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fr-FR" sz="4050" b="1" u="sng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defRPr/>
            </a:pPr>
            <a:r>
              <a:rPr lang="fr-FR" sz="4050" b="1" u="sng" dirty="0">
                <a:latin typeface="Times New Roman" pitchFamily="18" charset="0"/>
                <a:ea typeface="+mj-ea"/>
                <a:cs typeface="Times New Roman" pitchFamily="18" charset="0"/>
              </a:rPr>
              <a:t>QUESTION N°1</a:t>
            </a:r>
          </a:p>
          <a:p>
            <a:pPr algn="ctr">
              <a:defRPr/>
            </a:pPr>
            <a:endParaRPr lang="fr-FR" sz="3600" dirty="0"/>
          </a:p>
          <a:p>
            <a:pPr algn="ctr">
              <a:defRPr/>
            </a:pPr>
            <a:endParaRPr lang="fr-FR" sz="3600" b="1" u="sng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defRPr/>
            </a:pPr>
            <a:endParaRPr lang="fr-FR" sz="4050" b="1" u="sng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defRPr/>
            </a:pPr>
            <a:endParaRPr lang="fr-FR" sz="4050" b="1" u="sng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defRPr/>
            </a:pPr>
            <a:endParaRPr lang="fr-FR" sz="4050" b="1" u="sng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defRPr/>
            </a:pPr>
            <a:endParaRPr lang="fr-FR" sz="4050" b="1" u="sng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defRPr/>
            </a:pPr>
            <a:endParaRPr lang="fr-FR" sz="4050" b="1" u="sng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2055" name="Rectangle 8"/>
          <p:cNvSpPr>
            <a:spLocks noChangeArrowheads="1"/>
          </p:cNvSpPr>
          <p:nvPr/>
        </p:nvSpPr>
        <p:spPr bwMode="auto">
          <a:xfrm>
            <a:off x="1143002" y="707208"/>
            <a:ext cx="184731" cy="30008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 sz="1350"/>
          </a:p>
        </p:txBody>
      </p:sp>
      <p:sp>
        <p:nvSpPr>
          <p:cNvPr id="2056" name="Rectangle 10"/>
          <p:cNvSpPr>
            <a:spLocks noChangeArrowheads="1"/>
          </p:cNvSpPr>
          <p:nvPr/>
        </p:nvSpPr>
        <p:spPr bwMode="auto">
          <a:xfrm>
            <a:off x="1143002" y="707208"/>
            <a:ext cx="184731" cy="30008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 sz="1350"/>
          </a:p>
        </p:txBody>
      </p:sp>
      <p:sp>
        <p:nvSpPr>
          <p:cNvPr id="12" name="Rectangle 11"/>
          <p:cNvSpPr/>
          <p:nvPr/>
        </p:nvSpPr>
        <p:spPr>
          <a:xfrm>
            <a:off x="0" y="2717988"/>
            <a:ext cx="9144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3600" dirty="0"/>
              <a:t>Définir par une phrase</a:t>
            </a:r>
          </a:p>
          <a:p>
            <a:pPr algn="ctr"/>
            <a:r>
              <a:rPr lang="fr-FR" sz="3600" dirty="0"/>
              <a:t>l’événement contraire de</a:t>
            </a:r>
          </a:p>
          <a:p>
            <a:pPr algn="ctr"/>
            <a:r>
              <a:rPr lang="fr-FR" sz="3600" dirty="0"/>
              <a:t>l’événement </a:t>
            </a:r>
            <a:r>
              <a:rPr lang="fr-FR" sz="3600" dirty="0">
                <a:latin typeface="Cambria" panose="02040503050406030204" pitchFamily="18" charset="0"/>
              </a:rPr>
              <a:t>R</a:t>
            </a:r>
            <a:r>
              <a:rPr lang="fr-FR" sz="3600" dirty="0"/>
              <a:t>.</a:t>
            </a:r>
          </a:p>
        </p:txBody>
      </p:sp>
      <p:sp>
        <p:nvSpPr>
          <p:cNvPr id="7" name="Rectangle 6"/>
          <p:cNvSpPr/>
          <p:nvPr/>
        </p:nvSpPr>
        <p:spPr>
          <a:xfrm>
            <a:off x="139483" y="4578920"/>
            <a:ext cx="360335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350" dirty="0"/>
              <a:t> </a:t>
            </a:r>
            <a:r>
              <a:rPr lang="fr-FR" sz="2000" dirty="0">
                <a:solidFill>
                  <a:srgbClr val="FF0000"/>
                </a:solidFill>
                <a:latin typeface="Cambria" panose="02040503050406030204" pitchFamily="18" charset="0"/>
              </a:rPr>
              <a:t>A</a:t>
            </a:r>
            <a:r>
              <a:rPr lang="fr-FR" sz="2000" dirty="0">
                <a:solidFill>
                  <a:srgbClr val="FF0000"/>
                </a:solidFill>
              </a:rPr>
              <a:t> : « la carte est un as » </a:t>
            </a:r>
          </a:p>
          <a:p>
            <a:r>
              <a:rPr lang="fr-FR" sz="2000" dirty="0">
                <a:solidFill>
                  <a:srgbClr val="FF0000"/>
                </a:solidFill>
                <a:latin typeface="Cambria" panose="02040503050406030204" pitchFamily="18" charset="0"/>
              </a:rPr>
              <a:t> R</a:t>
            </a:r>
            <a:r>
              <a:rPr lang="fr-FR" sz="2000" dirty="0">
                <a:solidFill>
                  <a:srgbClr val="FF0000"/>
                </a:solidFill>
              </a:rPr>
              <a:t> : « la carte est rouge »</a:t>
            </a:r>
          </a:p>
          <a:p>
            <a:r>
              <a:rPr lang="fr-FR" sz="2000" dirty="0">
                <a:solidFill>
                  <a:srgbClr val="FF0000"/>
                </a:solidFill>
              </a:rPr>
              <a:t> </a:t>
            </a:r>
            <a:r>
              <a:rPr lang="fr-FR" sz="2000" dirty="0">
                <a:solidFill>
                  <a:srgbClr val="FF0000"/>
                </a:solidFill>
                <a:latin typeface="Cambria" panose="02040503050406030204" pitchFamily="18" charset="0"/>
              </a:rPr>
              <a:t>K </a:t>
            </a:r>
            <a:r>
              <a:rPr lang="fr-FR" sz="2000" dirty="0">
                <a:solidFill>
                  <a:srgbClr val="FF0000"/>
                </a:solidFill>
              </a:rPr>
              <a:t>: « la carte est un carreau » </a:t>
            </a:r>
          </a:p>
          <a:p>
            <a:r>
              <a:rPr lang="fr-FR" sz="2000" dirty="0">
                <a:solidFill>
                  <a:srgbClr val="FF0000"/>
                </a:solidFill>
                <a:latin typeface="Cambria" panose="02040503050406030204" pitchFamily="18" charset="0"/>
              </a:rPr>
              <a:t> F</a:t>
            </a:r>
            <a:r>
              <a:rPr lang="fr-FR" sz="2000" dirty="0">
                <a:solidFill>
                  <a:srgbClr val="FF0000"/>
                </a:solidFill>
              </a:rPr>
              <a:t> : « la carte est une figure »</a:t>
            </a:r>
            <a:br>
              <a:rPr lang="fr-FR" sz="2000" dirty="0">
                <a:solidFill>
                  <a:srgbClr val="FF0000"/>
                </a:solidFill>
              </a:rPr>
            </a:br>
            <a:endParaRPr lang="fr-FR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046648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fr-FR" sz="4050" b="1" u="sng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defRPr/>
            </a:pPr>
            <a:r>
              <a:rPr lang="fr-FR" sz="4050" b="1" u="sng" dirty="0">
                <a:latin typeface="Times New Roman" pitchFamily="18" charset="0"/>
                <a:ea typeface="+mj-ea"/>
                <a:cs typeface="Times New Roman" pitchFamily="18" charset="0"/>
              </a:rPr>
              <a:t>QUESTION N°2</a:t>
            </a:r>
          </a:p>
          <a:p>
            <a:pPr algn="ctr">
              <a:defRPr/>
            </a:pPr>
            <a:endParaRPr lang="fr-FR" sz="3600" dirty="0"/>
          </a:p>
          <a:p>
            <a:pPr algn="ctr">
              <a:defRPr/>
            </a:pPr>
            <a:endParaRPr lang="fr-FR" sz="3600" b="1" u="sng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defRPr/>
            </a:pPr>
            <a:endParaRPr lang="fr-FR" sz="4050" b="1" u="sng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defRPr/>
            </a:pPr>
            <a:endParaRPr lang="fr-FR" sz="4050" b="1" u="sng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defRPr/>
            </a:pPr>
            <a:endParaRPr lang="fr-FR" sz="4050" b="1" u="sng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defRPr/>
            </a:pPr>
            <a:endParaRPr lang="fr-FR" sz="4050" b="1" u="sng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defRPr/>
            </a:pPr>
            <a:endParaRPr lang="fr-FR" sz="4050" b="1" u="sng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2055" name="Rectangle 8"/>
          <p:cNvSpPr>
            <a:spLocks noChangeArrowheads="1"/>
          </p:cNvSpPr>
          <p:nvPr/>
        </p:nvSpPr>
        <p:spPr bwMode="auto">
          <a:xfrm>
            <a:off x="1143002" y="707208"/>
            <a:ext cx="184731" cy="30008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 sz="1350"/>
          </a:p>
        </p:txBody>
      </p:sp>
      <p:sp>
        <p:nvSpPr>
          <p:cNvPr id="2056" name="Rectangle 10"/>
          <p:cNvSpPr>
            <a:spLocks noChangeArrowheads="1"/>
          </p:cNvSpPr>
          <p:nvPr/>
        </p:nvSpPr>
        <p:spPr bwMode="auto">
          <a:xfrm>
            <a:off x="1143002" y="707208"/>
            <a:ext cx="184731" cy="30008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 sz="135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0" y="2717988"/>
                <a:ext cx="9144000" cy="12003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fr-FR" sz="3600" dirty="0" smtClean="0"/>
                  <a:t>Définir par une phrase</a:t>
                </a:r>
              </a:p>
              <a:p>
                <a:pPr algn="ctr"/>
                <a:r>
                  <a:rPr lang="fr-FR" sz="3600" dirty="0"/>
                  <a:t>l’événement </a:t>
                </a:r>
                <a:r>
                  <a:rPr lang="fr-FR" sz="3600" dirty="0">
                    <a:latin typeface="Cambria" panose="02040503050406030204" pitchFamily="18" charset="0"/>
                  </a:rPr>
                  <a:t>K</a:t>
                </a:r>
                <a:r>
                  <a:rPr lang="fr-FR" sz="3600" dirty="0" smtClean="0">
                    <a:latin typeface="Cambria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fr-FR" sz="3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∩</m:t>
                    </m:r>
                    <m:r>
                      <a:rPr lang="fr-FR" sz="3600" b="0" i="1" smtClean="0">
                        <a:latin typeface="Cambria Math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sz="3600" dirty="0">
                    <a:latin typeface="Cambria" panose="02040503050406030204" pitchFamily="18" charset="0"/>
                  </a:rPr>
                  <a:t>F</a:t>
                </a:r>
                <a:r>
                  <a:rPr lang="fr-FR" sz="3600" dirty="0"/>
                  <a:t>.</a:t>
                </a:r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717988"/>
                <a:ext cx="9144000" cy="1200329"/>
              </a:xfrm>
              <a:prstGeom prst="rect">
                <a:avLst/>
              </a:prstGeom>
              <a:blipFill rotWithShape="1">
                <a:blip r:embed="rId3"/>
                <a:stretch>
                  <a:fillRect t="-7614" b="-1878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/>
          <p:cNvSpPr/>
          <p:nvPr/>
        </p:nvSpPr>
        <p:spPr>
          <a:xfrm>
            <a:off x="139483" y="4578920"/>
            <a:ext cx="360335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350" dirty="0"/>
              <a:t> </a:t>
            </a:r>
            <a:r>
              <a:rPr lang="fr-FR" sz="2000" dirty="0">
                <a:solidFill>
                  <a:srgbClr val="FF0000"/>
                </a:solidFill>
                <a:latin typeface="Cambria" panose="02040503050406030204" pitchFamily="18" charset="0"/>
              </a:rPr>
              <a:t>A</a:t>
            </a:r>
            <a:r>
              <a:rPr lang="fr-FR" sz="2000" dirty="0">
                <a:solidFill>
                  <a:srgbClr val="FF0000"/>
                </a:solidFill>
              </a:rPr>
              <a:t> : « la carte est un as » </a:t>
            </a:r>
          </a:p>
          <a:p>
            <a:r>
              <a:rPr lang="fr-FR" sz="2000" dirty="0">
                <a:solidFill>
                  <a:srgbClr val="FF0000"/>
                </a:solidFill>
                <a:latin typeface="Cambria" panose="02040503050406030204" pitchFamily="18" charset="0"/>
              </a:rPr>
              <a:t> R</a:t>
            </a:r>
            <a:r>
              <a:rPr lang="fr-FR" sz="2000" dirty="0">
                <a:solidFill>
                  <a:srgbClr val="FF0000"/>
                </a:solidFill>
              </a:rPr>
              <a:t> : « la carte est rouge »</a:t>
            </a:r>
          </a:p>
          <a:p>
            <a:r>
              <a:rPr lang="fr-FR" sz="2000" dirty="0">
                <a:solidFill>
                  <a:srgbClr val="FF0000"/>
                </a:solidFill>
              </a:rPr>
              <a:t> </a:t>
            </a:r>
            <a:r>
              <a:rPr lang="fr-FR" sz="2000" dirty="0">
                <a:solidFill>
                  <a:srgbClr val="FF0000"/>
                </a:solidFill>
                <a:latin typeface="Cambria" panose="02040503050406030204" pitchFamily="18" charset="0"/>
              </a:rPr>
              <a:t>K </a:t>
            </a:r>
            <a:r>
              <a:rPr lang="fr-FR" sz="2000" dirty="0">
                <a:solidFill>
                  <a:srgbClr val="FF0000"/>
                </a:solidFill>
              </a:rPr>
              <a:t>: « la carte est un carreau » </a:t>
            </a:r>
          </a:p>
          <a:p>
            <a:r>
              <a:rPr lang="fr-FR" sz="2000" dirty="0">
                <a:solidFill>
                  <a:srgbClr val="FF0000"/>
                </a:solidFill>
                <a:latin typeface="Cambria" panose="02040503050406030204" pitchFamily="18" charset="0"/>
              </a:rPr>
              <a:t> F</a:t>
            </a:r>
            <a:r>
              <a:rPr lang="fr-FR" sz="2000" dirty="0">
                <a:solidFill>
                  <a:srgbClr val="FF0000"/>
                </a:solidFill>
              </a:rPr>
              <a:t> : « la carte est une figure »</a:t>
            </a:r>
            <a:br>
              <a:rPr lang="fr-FR" sz="2000" dirty="0">
                <a:solidFill>
                  <a:srgbClr val="FF0000"/>
                </a:solidFill>
              </a:rPr>
            </a:br>
            <a:endParaRPr lang="fr-FR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079717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fr-FR" sz="4050" b="1" u="sng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defRPr/>
            </a:pPr>
            <a:r>
              <a:rPr lang="fr-FR" sz="4050" b="1" u="sng" dirty="0">
                <a:latin typeface="Times New Roman" pitchFamily="18" charset="0"/>
                <a:ea typeface="+mj-ea"/>
                <a:cs typeface="Times New Roman" pitchFamily="18" charset="0"/>
              </a:rPr>
              <a:t>QUESTION N°3</a:t>
            </a:r>
          </a:p>
          <a:p>
            <a:pPr algn="ctr">
              <a:defRPr/>
            </a:pPr>
            <a:endParaRPr lang="fr-FR" sz="3600" dirty="0"/>
          </a:p>
          <a:p>
            <a:pPr algn="ctr">
              <a:defRPr/>
            </a:pPr>
            <a:endParaRPr lang="fr-FR" sz="3600" b="1" u="sng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defRPr/>
            </a:pPr>
            <a:endParaRPr lang="fr-FR" sz="4050" b="1" u="sng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defRPr/>
            </a:pPr>
            <a:endParaRPr lang="fr-FR" sz="4050" b="1" u="sng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defRPr/>
            </a:pPr>
            <a:endParaRPr lang="fr-FR" sz="4050" b="1" u="sng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defRPr/>
            </a:pPr>
            <a:endParaRPr lang="fr-FR" sz="4050" b="1" u="sng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defRPr/>
            </a:pPr>
            <a:endParaRPr lang="fr-FR" sz="4050" b="1" u="sng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2055" name="Rectangle 8"/>
          <p:cNvSpPr>
            <a:spLocks noChangeArrowheads="1"/>
          </p:cNvSpPr>
          <p:nvPr/>
        </p:nvSpPr>
        <p:spPr bwMode="auto">
          <a:xfrm>
            <a:off x="1143002" y="707208"/>
            <a:ext cx="184731" cy="30008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 sz="1350"/>
          </a:p>
        </p:txBody>
      </p:sp>
      <p:sp>
        <p:nvSpPr>
          <p:cNvPr id="2056" name="Rectangle 10"/>
          <p:cNvSpPr>
            <a:spLocks noChangeArrowheads="1"/>
          </p:cNvSpPr>
          <p:nvPr/>
        </p:nvSpPr>
        <p:spPr bwMode="auto">
          <a:xfrm>
            <a:off x="1143002" y="707208"/>
            <a:ext cx="184731" cy="30008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 sz="135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0" y="2717988"/>
                <a:ext cx="9144000" cy="12003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fr-FR" sz="3600" dirty="0" smtClean="0"/>
                  <a:t>Définir par une phrase</a:t>
                </a:r>
              </a:p>
              <a:p>
                <a:pPr algn="ctr"/>
                <a:r>
                  <a:rPr lang="fr-FR" sz="3600" dirty="0"/>
                  <a:t>l’événement </a:t>
                </a:r>
                <a:r>
                  <a:rPr lang="fr-FR" sz="3600" dirty="0">
                    <a:latin typeface="Cambria" panose="02040503050406030204" pitchFamily="18" charset="0"/>
                  </a:rPr>
                  <a:t>K</a:t>
                </a:r>
                <a14:m>
                  <m:oMath xmlns:m="http://schemas.openxmlformats.org/officeDocument/2006/math">
                    <m:r>
                      <a:rPr lang="fr-FR" sz="3600" b="0" i="0" dirty="0" smtClean="0">
                        <a:latin typeface="Cambria Math"/>
                        <a:ea typeface="Cambria Math"/>
                      </a:rPr>
                      <m:t> </m:t>
                    </m:r>
                    <m:r>
                      <a:rPr lang="fr-FR" sz="3600" i="1" dirty="0">
                        <a:latin typeface="Cambria Math"/>
                        <a:ea typeface="Cambria Math"/>
                      </a:rPr>
                      <m:t>∪</m:t>
                    </m:r>
                    <m:r>
                      <a:rPr lang="fr-FR" sz="3600" b="0" i="1" dirty="0" smtClean="0"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r>
                  <a:rPr lang="fr-FR" sz="3600" dirty="0">
                    <a:latin typeface="Cambria" panose="02040503050406030204" pitchFamily="18" charset="0"/>
                  </a:rPr>
                  <a:t>F</a:t>
                </a:r>
                <a:r>
                  <a:rPr lang="fr-FR" sz="3600" dirty="0"/>
                  <a:t>.</a:t>
                </a:r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717988"/>
                <a:ext cx="9144000" cy="1200329"/>
              </a:xfrm>
              <a:prstGeom prst="rect">
                <a:avLst/>
              </a:prstGeom>
              <a:blipFill rotWithShape="1">
                <a:blip r:embed="rId3"/>
                <a:stretch>
                  <a:fillRect t="-7614" b="-1878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/>
          <p:cNvSpPr/>
          <p:nvPr/>
        </p:nvSpPr>
        <p:spPr>
          <a:xfrm>
            <a:off x="139483" y="4578920"/>
            <a:ext cx="360335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350" dirty="0"/>
              <a:t> </a:t>
            </a:r>
            <a:r>
              <a:rPr lang="fr-FR" sz="2000" dirty="0">
                <a:solidFill>
                  <a:srgbClr val="FF0000"/>
                </a:solidFill>
                <a:latin typeface="Cambria" panose="02040503050406030204" pitchFamily="18" charset="0"/>
              </a:rPr>
              <a:t>A</a:t>
            </a:r>
            <a:r>
              <a:rPr lang="fr-FR" sz="2000" dirty="0">
                <a:solidFill>
                  <a:srgbClr val="FF0000"/>
                </a:solidFill>
              </a:rPr>
              <a:t> : « la carte est un as » </a:t>
            </a:r>
          </a:p>
          <a:p>
            <a:r>
              <a:rPr lang="fr-FR" sz="2000" dirty="0">
                <a:solidFill>
                  <a:srgbClr val="FF0000"/>
                </a:solidFill>
                <a:latin typeface="Cambria" panose="02040503050406030204" pitchFamily="18" charset="0"/>
              </a:rPr>
              <a:t> R</a:t>
            </a:r>
            <a:r>
              <a:rPr lang="fr-FR" sz="2000" dirty="0">
                <a:solidFill>
                  <a:srgbClr val="FF0000"/>
                </a:solidFill>
              </a:rPr>
              <a:t> : « la carte est rouge »</a:t>
            </a:r>
          </a:p>
          <a:p>
            <a:r>
              <a:rPr lang="fr-FR" sz="2000" dirty="0">
                <a:solidFill>
                  <a:srgbClr val="FF0000"/>
                </a:solidFill>
              </a:rPr>
              <a:t> </a:t>
            </a:r>
            <a:r>
              <a:rPr lang="fr-FR" sz="2000" dirty="0">
                <a:solidFill>
                  <a:srgbClr val="FF0000"/>
                </a:solidFill>
                <a:latin typeface="Cambria" panose="02040503050406030204" pitchFamily="18" charset="0"/>
              </a:rPr>
              <a:t>K </a:t>
            </a:r>
            <a:r>
              <a:rPr lang="fr-FR" sz="2000" dirty="0">
                <a:solidFill>
                  <a:srgbClr val="FF0000"/>
                </a:solidFill>
              </a:rPr>
              <a:t>: « la carte est un carreau » </a:t>
            </a:r>
          </a:p>
          <a:p>
            <a:r>
              <a:rPr lang="fr-FR" sz="2000" dirty="0">
                <a:solidFill>
                  <a:srgbClr val="FF0000"/>
                </a:solidFill>
                <a:latin typeface="Cambria" panose="02040503050406030204" pitchFamily="18" charset="0"/>
              </a:rPr>
              <a:t> F</a:t>
            </a:r>
            <a:r>
              <a:rPr lang="fr-FR" sz="2000" dirty="0">
                <a:solidFill>
                  <a:srgbClr val="FF0000"/>
                </a:solidFill>
              </a:rPr>
              <a:t> : « la carte est une figure »</a:t>
            </a:r>
            <a:br>
              <a:rPr lang="fr-FR" sz="2000" dirty="0">
                <a:solidFill>
                  <a:srgbClr val="FF0000"/>
                </a:solidFill>
              </a:rPr>
            </a:br>
            <a:endParaRPr lang="fr-FR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424116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fr-FR" sz="4050" b="1" u="sng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defRPr/>
            </a:pPr>
            <a:r>
              <a:rPr lang="fr-FR" sz="4050" b="1" u="sng" dirty="0">
                <a:latin typeface="Times New Roman" pitchFamily="18" charset="0"/>
                <a:ea typeface="+mj-ea"/>
                <a:cs typeface="Times New Roman" pitchFamily="18" charset="0"/>
              </a:rPr>
              <a:t>QUESTION N°4</a:t>
            </a:r>
          </a:p>
          <a:p>
            <a:pPr algn="ctr">
              <a:defRPr/>
            </a:pPr>
            <a:endParaRPr lang="fr-FR" sz="3600" dirty="0"/>
          </a:p>
          <a:p>
            <a:pPr algn="ctr">
              <a:defRPr/>
            </a:pPr>
            <a:endParaRPr lang="fr-FR" sz="3600" b="1" u="sng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defRPr/>
            </a:pPr>
            <a:endParaRPr lang="fr-FR" sz="4050" b="1" u="sng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defRPr/>
            </a:pPr>
            <a:endParaRPr lang="fr-FR" sz="4050" b="1" u="sng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defRPr/>
            </a:pPr>
            <a:endParaRPr lang="fr-FR" sz="4050" b="1" u="sng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defRPr/>
            </a:pPr>
            <a:endParaRPr lang="fr-FR" sz="4050" b="1" u="sng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defRPr/>
            </a:pPr>
            <a:endParaRPr lang="fr-FR" sz="4050" b="1" u="sng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2055" name="Rectangle 8"/>
          <p:cNvSpPr>
            <a:spLocks noChangeArrowheads="1"/>
          </p:cNvSpPr>
          <p:nvPr/>
        </p:nvSpPr>
        <p:spPr bwMode="auto">
          <a:xfrm>
            <a:off x="1143002" y="707208"/>
            <a:ext cx="184731" cy="30008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 sz="1350"/>
          </a:p>
        </p:txBody>
      </p:sp>
      <p:sp>
        <p:nvSpPr>
          <p:cNvPr id="2056" name="Rectangle 10"/>
          <p:cNvSpPr>
            <a:spLocks noChangeArrowheads="1"/>
          </p:cNvSpPr>
          <p:nvPr/>
        </p:nvSpPr>
        <p:spPr bwMode="auto">
          <a:xfrm>
            <a:off x="1143002" y="707208"/>
            <a:ext cx="184731" cy="30008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 sz="1350"/>
          </a:p>
        </p:txBody>
      </p:sp>
      <p:sp>
        <p:nvSpPr>
          <p:cNvPr id="12" name="Rectangle 11"/>
          <p:cNvSpPr/>
          <p:nvPr/>
        </p:nvSpPr>
        <p:spPr>
          <a:xfrm>
            <a:off x="0" y="2717988"/>
            <a:ext cx="9144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3600" dirty="0"/>
              <a:t>Traduire en utilisant A et R,</a:t>
            </a:r>
          </a:p>
          <a:p>
            <a:pPr algn="ctr"/>
            <a:r>
              <a:rPr lang="fr-FR" sz="3600" dirty="0" smtClean="0"/>
              <a:t>l’événement </a:t>
            </a:r>
            <a:r>
              <a:rPr lang="fr-FR" sz="3600" dirty="0"/>
              <a:t>: </a:t>
            </a:r>
          </a:p>
          <a:p>
            <a:pPr algn="ctr"/>
            <a:r>
              <a:rPr lang="fr-FR" sz="3600" dirty="0"/>
              <a:t>« la carte est un as rouge ». </a:t>
            </a:r>
          </a:p>
        </p:txBody>
      </p:sp>
      <p:sp>
        <p:nvSpPr>
          <p:cNvPr id="7" name="Rectangle 6"/>
          <p:cNvSpPr/>
          <p:nvPr/>
        </p:nvSpPr>
        <p:spPr>
          <a:xfrm>
            <a:off x="139483" y="4578920"/>
            <a:ext cx="360335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350" dirty="0"/>
              <a:t> </a:t>
            </a:r>
            <a:r>
              <a:rPr lang="fr-FR" sz="2000" dirty="0">
                <a:solidFill>
                  <a:srgbClr val="FF0000"/>
                </a:solidFill>
                <a:latin typeface="Cambria" panose="02040503050406030204" pitchFamily="18" charset="0"/>
              </a:rPr>
              <a:t>A</a:t>
            </a:r>
            <a:r>
              <a:rPr lang="fr-FR" sz="2000" dirty="0">
                <a:solidFill>
                  <a:srgbClr val="FF0000"/>
                </a:solidFill>
              </a:rPr>
              <a:t> : « la carte est un as » </a:t>
            </a:r>
          </a:p>
          <a:p>
            <a:r>
              <a:rPr lang="fr-FR" sz="2000" dirty="0">
                <a:solidFill>
                  <a:srgbClr val="FF0000"/>
                </a:solidFill>
                <a:latin typeface="Cambria" panose="02040503050406030204" pitchFamily="18" charset="0"/>
              </a:rPr>
              <a:t> R</a:t>
            </a:r>
            <a:r>
              <a:rPr lang="fr-FR" sz="2000" dirty="0">
                <a:solidFill>
                  <a:srgbClr val="FF0000"/>
                </a:solidFill>
              </a:rPr>
              <a:t> : « la carte est rouge »</a:t>
            </a:r>
          </a:p>
          <a:p>
            <a:r>
              <a:rPr lang="fr-FR" sz="2000" dirty="0">
                <a:solidFill>
                  <a:srgbClr val="FF0000"/>
                </a:solidFill>
              </a:rPr>
              <a:t> </a:t>
            </a:r>
            <a:r>
              <a:rPr lang="fr-FR" sz="2000" dirty="0">
                <a:solidFill>
                  <a:srgbClr val="FF0000"/>
                </a:solidFill>
                <a:latin typeface="Cambria" panose="02040503050406030204" pitchFamily="18" charset="0"/>
              </a:rPr>
              <a:t>K </a:t>
            </a:r>
            <a:r>
              <a:rPr lang="fr-FR" sz="2000" dirty="0">
                <a:solidFill>
                  <a:srgbClr val="FF0000"/>
                </a:solidFill>
              </a:rPr>
              <a:t>: « la carte est un carreau » </a:t>
            </a:r>
          </a:p>
          <a:p>
            <a:r>
              <a:rPr lang="fr-FR" sz="2000" dirty="0">
                <a:solidFill>
                  <a:srgbClr val="FF0000"/>
                </a:solidFill>
                <a:latin typeface="Cambria" panose="02040503050406030204" pitchFamily="18" charset="0"/>
              </a:rPr>
              <a:t> F</a:t>
            </a:r>
            <a:r>
              <a:rPr lang="fr-FR" sz="2000" dirty="0">
                <a:solidFill>
                  <a:srgbClr val="FF0000"/>
                </a:solidFill>
              </a:rPr>
              <a:t> : « la carte est une figure »</a:t>
            </a:r>
            <a:br>
              <a:rPr lang="fr-FR" sz="2000" dirty="0">
                <a:solidFill>
                  <a:srgbClr val="FF0000"/>
                </a:solidFill>
              </a:rPr>
            </a:br>
            <a:endParaRPr lang="fr-FR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545977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fr-FR" sz="4050" b="1" u="sng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defRPr/>
            </a:pPr>
            <a:r>
              <a:rPr lang="fr-FR" sz="4050" b="1" u="sng" dirty="0">
                <a:latin typeface="Times New Roman" pitchFamily="18" charset="0"/>
                <a:ea typeface="+mj-ea"/>
                <a:cs typeface="Times New Roman" pitchFamily="18" charset="0"/>
              </a:rPr>
              <a:t>QUESTION N°5</a:t>
            </a:r>
          </a:p>
          <a:p>
            <a:pPr algn="ctr">
              <a:defRPr/>
            </a:pPr>
            <a:endParaRPr lang="fr-FR" sz="3600" dirty="0"/>
          </a:p>
          <a:p>
            <a:pPr algn="ctr">
              <a:defRPr/>
            </a:pPr>
            <a:endParaRPr lang="fr-FR" sz="3600" b="1" u="sng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defRPr/>
            </a:pPr>
            <a:endParaRPr lang="fr-FR" sz="4050" b="1" u="sng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defRPr/>
            </a:pPr>
            <a:endParaRPr lang="fr-FR" sz="4050" b="1" u="sng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defRPr/>
            </a:pPr>
            <a:endParaRPr lang="fr-FR" sz="4050" b="1" u="sng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defRPr/>
            </a:pPr>
            <a:endParaRPr lang="fr-FR" sz="4050" b="1" u="sng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defRPr/>
            </a:pPr>
            <a:endParaRPr lang="fr-FR" sz="4050" b="1" u="sng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2055" name="Rectangle 8"/>
          <p:cNvSpPr>
            <a:spLocks noChangeArrowheads="1"/>
          </p:cNvSpPr>
          <p:nvPr/>
        </p:nvSpPr>
        <p:spPr bwMode="auto">
          <a:xfrm>
            <a:off x="1143002" y="707208"/>
            <a:ext cx="184731" cy="30008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 sz="1350"/>
          </a:p>
        </p:txBody>
      </p:sp>
      <p:sp>
        <p:nvSpPr>
          <p:cNvPr id="2056" name="Rectangle 10"/>
          <p:cNvSpPr>
            <a:spLocks noChangeArrowheads="1"/>
          </p:cNvSpPr>
          <p:nvPr/>
        </p:nvSpPr>
        <p:spPr bwMode="auto">
          <a:xfrm>
            <a:off x="1143002" y="707208"/>
            <a:ext cx="184731" cy="30008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 sz="1350"/>
          </a:p>
        </p:txBody>
      </p:sp>
      <p:sp>
        <p:nvSpPr>
          <p:cNvPr id="12" name="Rectangle 11"/>
          <p:cNvSpPr/>
          <p:nvPr/>
        </p:nvSpPr>
        <p:spPr>
          <a:xfrm>
            <a:off x="0" y="2717988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3600" dirty="0"/>
              <a:t>Traduire </a:t>
            </a:r>
            <a:r>
              <a:rPr lang="fr-FR" sz="3600" dirty="0" smtClean="0"/>
              <a:t>l’événement </a:t>
            </a:r>
            <a:r>
              <a:rPr lang="fr-FR" sz="3600" dirty="0"/>
              <a:t>: </a:t>
            </a:r>
          </a:p>
          <a:p>
            <a:pPr algn="ctr"/>
            <a:r>
              <a:rPr lang="fr-FR" sz="3600" dirty="0"/>
              <a:t>« la carte est une figure noire ».</a:t>
            </a:r>
          </a:p>
        </p:txBody>
      </p:sp>
      <p:sp>
        <p:nvSpPr>
          <p:cNvPr id="7" name="Rectangle 6"/>
          <p:cNvSpPr/>
          <p:nvPr/>
        </p:nvSpPr>
        <p:spPr>
          <a:xfrm>
            <a:off x="139483" y="4578920"/>
            <a:ext cx="360335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350" dirty="0"/>
              <a:t> </a:t>
            </a:r>
            <a:r>
              <a:rPr lang="fr-FR" sz="2000" dirty="0">
                <a:solidFill>
                  <a:srgbClr val="FF0000"/>
                </a:solidFill>
                <a:latin typeface="Cambria" panose="02040503050406030204" pitchFamily="18" charset="0"/>
              </a:rPr>
              <a:t>A</a:t>
            </a:r>
            <a:r>
              <a:rPr lang="fr-FR" sz="2000" dirty="0">
                <a:solidFill>
                  <a:srgbClr val="FF0000"/>
                </a:solidFill>
              </a:rPr>
              <a:t> : « la carte est un as » </a:t>
            </a:r>
          </a:p>
          <a:p>
            <a:r>
              <a:rPr lang="fr-FR" sz="2000" dirty="0">
                <a:solidFill>
                  <a:srgbClr val="FF0000"/>
                </a:solidFill>
                <a:latin typeface="Cambria" panose="02040503050406030204" pitchFamily="18" charset="0"/>
              </a:rPr>
              <a:t> R</a:t>
            </a:r>
            <a:r>
              <a:rPr lang="fr-FR" sz="2000" dirty="0">
                <a:solidFill>
                  <a:srgbClr val="FF0000"/>
                </a:solidFill>
              </a:rPr>
              <a:t> : « la carte est rouge »</a:t>
            </a:r>
          </a:p>
          <a:p>
            <a:r>
              <a:rPr lang="fr-FR" sz="2000" dirty="0">
                <a:solidFill>
                  <a:srgbClr val="FF0000"/>
                </a:solidFill>
              </a:rPr>
              <a:t> </a:t>
            </a:r>
            <a:r>
              <a:rPr lang="fr-FR" sz="2000" dirty="0">
                <a:solidFill>
                  <a:srgbClr val="FF0000"/>
                </a:solidFill>
                <a:latin typeface="Cambria" panose="02040503050406030204" pitchFamily="18" charset="0"/>
              </a:rPr>
              <a:t>K </a:t>
            </a:r>
            <a:r>
              <a:rPr lang="fr-FR" sz="2000" dirty="0">
                <a:solidFill>
                  <a:srgbClr val="FF0000"/>
                </a:solidFill>
              </a:rPr>
              <a:t>: « la carte est un carreau » </a:t>
            </a:r>
          </a:p>
          <a:p>
            <a:r>
              <a:rPr lang="fr-FR" sz="2000" dirty="0">
                <a:solidFill>
                  <a:srgbClr val="FF0000"/>
                </a:solidFill>
                <a:latin typeface="Cambria" panose="02040503050406030204" pitchFamily="18" charset="0"/>
              </a:rPr>
              <a:t> F</a:t>
            </a:r>
            <a:r>
              <a:rPr lang="fr-FR" sz="2000" dirty="0">
                <a:solidFill>
                  <a:srgbClr val="FF0000"/>
                </a:solidFill>
              </a:rPr>
              <a:t> : « la carte est une figure »</a:t>
            </a:r>
            <a:br>
              <a:rPr lang="fr-FR" sz="2000" dirty="0">
                <a:solidFill>
                  <a:srgbClr val="FF0000"/>
                </a:solidFill>
              </a:rPr>
            </a:br>
            <a:endParaRPr lang="fr-FR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170130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fr-FR" sz="4050" b="1" u="sng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defRPr/>
            </a:pPr>
            <a:r>
              <a:rPr lang="fr-FR" sz="4050" b="1" u="sng" dirty="0">
                <a:latin typeface="Times New Roman" pitchFamily="18" charset="0"/>
                <a:ea typeface="+mj-ea"/>
                <a:cs typeface="Times New Roman" pitchFamily="18" charset="0"/>
              </a:rPr>
              <a:t>QUESTION </a:t>
            </a:r>
            <a:r>
              <a:rPr lang="fr-FR" sz="4050" b="1" u="sng" dirty="0" smtClean="0">
                <a:latin typeface="Times New Roman" pitchFamily="18" charset="0"/>
                <a:ea typeface="+mj-ea"/>
                <a:cs typeface="Times New Roman" pitchFamily="18" charset="0"/>
              </a:rPr>
              <a:t>N°6</a:t>
            </a:r>
            <a:endParaRPr lang="fr-FR" sz="4050" b="1" u="sng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defRPr/>
            </a:pPr>
            <a:endParaRPr lang="fr-FR" sz="3600" dirty="0"/>
          </a:p>
          <a:p>
            <a:pPr algn="ctr">
              <a:defRPr/>
            </a:pPr>
            <a:endParaRPr lang="fr-FR" sz="3600" b="1" u="sng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defRPr/>
            </a:pPr>
            <a:endParaRPr lang="fr-FR" sz="4050" b="1" u="sng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defRPr/>
            </a:pPr>
            <a:endParaRPr lang="fr-FR" sz="4050" b="1" u="sng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defRPr/>
            </a:pPr>
            <a:endParaRPr lang="fr-FR" sz="4050" b="1" u="sng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defRPr/>
            </a:pPr>
            <a:endParaRPr lang="fr-FR" sz="4050" b="1" u="sng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defRPr/>
            </a:pPr>
            <a:endParaRPr lang="fr-FR" sz="4050" b="1" u="sng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2055" name="Rectangle 8"/>
          <p:cNvSpPr>
            <a:spLocks noChangeArrowheads="1"/>
          </p:cNvSpPr>
          <p:nvPr/>
        </p:nvSpPr>
        <p:spPr bwMode="auto">
          <a:xfrm>
            <a:off x="1143002" y="707208"/>
            <a:ext cx="184731" cy="30008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 sz="1350"/>
          </a:p>
        </p:txBody>
      </p:sp>
      <p:sp>
        <p:nvSpPr>
          <p:cNvPr id="2056" name="Rectangle 10"/>
          <p:cNvSpPr>
            <a:spLocks noChangeArrowheads="1"/>
          </p:cNvSpPr>
          <p:nvPr/>
        </p:nvSpPr>
        <p:spPr bwMode="auto">
          <a:xfrm>
            <a:off x="1143002" y="707208"/>
            <a:ext cx="184731" cy="30008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 sz="135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0" y="3305818"/>
                <a:ext cx="9144000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fr-FR" sz="3600" dirty="0" smtClean="0"/>
                  <a:t>Calculer </a:t>
                </a:r>
                <a:r>
                  <a:rPr lang="fr-FR" sz="3600" dirty="0">
                    <a:latin typeface="Calibri" panose="020F0502020204030204" pitchFamily="34" charset="0"/>
                  </a:rPr>
                  <a:t>P</a:t>
                </a:r>
                <a:r>
                  <a:rPr lang="fr-FR" sz="3600" dirty="0" smtClean="0">
                    <a:latin typeface="Calibri" panose="020F0502020204030204" pitchFamily="34" charset="0"/>
                  </a:rPr>
                  <a:t>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3600" b="0" i="0" smtClean="0">
                        <a:latin typeface="Cambria Math"/>
                        <a:ea typeface="Cambria Math" panose="02040503050406030204" pitchFamily="18" charset="0"/>
                      </a:rPr>
                      <m:t>R</m:t>
                    </m:r>
                    <m:r>
                      <a:rPr lang="fr-FR" sz="3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∩</m:t>
                    </m:r>
                    <m:r>
                      <m:rPr>
                        <m:sty m:val="p"/>
                      </m:rPr>
                      <a:rPr lang="fr-FR" sz="36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A</m:t>
                    </m:r>
                  </m:oMath>
                </a14:m>
                <a:r>
                  <a:rPr lang="fr-FR" sz="3600" dirty="0"/>
                  <a:t>). </a:t>
                </a:r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305818"/>
                <a:ext cx="9144000" cy="646331"/>
              </a:xfrm>
              <a:prstGeom prst="rect">
                <a:avLst/>
              </a:prstGeom>
              <a:blipFill rotWithShape="1">
                <a:blip r:embed="rId3"/>
                <a:stretch>
                  <a:fillRect t="-14151" b="-3490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/>
          <p:cNvSpPr/>
          <p:nvPr/>
        </p:nvSpPr>
        <p:spPr>
          <a:xfrm>
            <a:off x="139483" y="4578920"/>
            <a:ext cx="3603356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350" dirty="0"/>
              <a:t> 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39483" y="4578920"/>
            <a:ext cx="360335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350" dirty="0"/>
              <a:t> </a:t>
            </a:r>
            <a:r>
              <a:rPr lang="fr-FR" sz="2000" dirty="0">
                <a:solidFill>
                  <a:srgbClr val="FF0000"/>
                </a:solidFill>
                <a:latin typeface="Cambria" panose="02040503050406030204" pitchFamily="18" charset="0"/>
              </a:rPr>
              <a:t>A</a:t>
            </a:r>
            <a:r>
              <a:rPr lang="fr-FR" sz="2000" dirty="0">
                <a:solidFill>
                  <a:srgbClr val="FF0000"/>
                </a:solidFill>
              </a:rPr>
              <a:t> : « la carte est un as » </a:t>
            </a:r>
          </a:p>
          <a:p>
            <a:r>
              <a:rPr lang="fr-FR" sz="2000" dirty="0">
                <a:solidFill>
                  <a:srgbClr val="FF0000"/>
                </a:solidFill>
                <a:latin typeface="Cambria" panose="02040503050406030204" pitchFamily="18" charset="0"/>
              </a:rPr>
              <a:t> R</a:t>
            </a:r>
            <a:r>
              <a:rPr lang="fr-FR" sz="2000" dirty="0">
                <a:solidFill>
                  <a:srgbClr val="FF0000"/>
                </a:solidFill>
              </a:rPr>
              <a:t> : « la carte est rouge »</a:t>
            </a:r>
          </a:p>
          <a:p>
            <a:r>
              <a:rPr lang="fr-FR" sz="2000" dirty="0">
                <a:solidFill>
                  <a:srgbClr val="FF0000"/>
                </a:solidFill>
              </a:rPr>
              <a:t> </a:t>
            </a:r>
            <a:r>
              <a:rPr lang="fr-FR" sz="2000" dirty="0">
                <a:solidFill>
                  <a:srgbClr val="FF0000"/>
                </a:solidFill>
                <a:latin typeface="Cambria" panose="02040503050406030204" pitchFamily="18" charset="0"/>
              </a:rPr>
              <a:t>K </a:t>
            </a:r>
            <a:r>
              <a:rPr lang="fr-FR" sz="2000" dirty="0">
                <a:solidFill>
                  <a:srgbClr val="FF0000"/>
                </a:solidFill>
              </a:rPr>
              <a:t>: « la carte est un carreau » </a:t>
            </a:r>
          </a:p>
          <a:p>
            <a:r>
              <a:rPr lang="fr-FR" sz="2000" dirty="0">
                <a:solidFill>
                  <a:srgbClr val="FF0000"/>
                </a:solidFill>
                <a:latin typeface="Cambria" panose="02040503050406030204" pitchFamily="18" charset="0"/>
              </a:rPr>
              <a:t> F</a:t>
            </a:r>
            <a:r>
              <a:rPr lang="fr-FR" sz="2000" dirty="0">
                <a:solidFill>
                  <a:srgbClr val="FF0000"/>
                </a:solidFill>
              </a:rPr>
              <a:t> : « la carte est une figure »</a:t>
            </a:r>
            <a:br>
              <a:rPr lang="fr-FR" sz="2000" dirty="0">
                <a:solidFill>
                  <a:srgbClr val="FF0000"/>
                </a:solidFill>
              </a:rPr>
            </a:br>
            <a:endParaRPr lang="fr-FR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321492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fr-FR" sz="4050" b="1" u="sng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defRPr/>
            </a:pPr>
            <a:r>
              <a:rPr lang="fr-FR" sz="4050" b="1" u="sng" dirty="0">
                <a:latin typeface="Times New Roman" pitchFamily="18" charset="0"/>
                <a:ea typeface="+mj-ea"/>
                <a:cs typeface="Times New Roman" pitchFamily="18" charset="0"/>
              </a:rPr>
              <a:t>QUESTION </a:t>
            </a:r>
            <a:r>
              <a:rPr lang="fr-FR" sz="4050" b="1" u="sng" dirty="0" smtClean="0">
                <a:latin typeface="Times New Roman" pitchFamily="18" charset="0"/>
                <a:ea typeface="+mj-ea"/>
                <a:cs typeface="Times New Roman" pitchFamily="18" charset="0"/>
              </a:rPr>
              <a:t>N°7</a:t>
            </a:r>
            <a:endParaRPr lang="fr-FR" sz="4050" b="1" u="sng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defRPr/>
            </a:pPr>
            <a:endParaRPr lang="fr-FR" sz="3600" dirty="0"/>
          </a:p>
          <a:p>
            <a:pPr algn="ctr">
              <a:defRPr/>
            </a:pPr>
            <a:endParaRPr lang="fr-FR" sz="3600" b="1" u="sng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defRPr/>
            </a:pPr>
            <a:endParaRPr lang="fr-FR" sz="4050" b="1" u="sng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defRPr/>
            </a:pPr>
            <a:endParaRPr lang="fr-FR" sz="4050" b="1" u="sng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defRPr/>
            </a:pPr>
            <a:endParaRPr lang="fr-FR" sz="4050" b="1" u="sng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defRPr/>
            </a:pPr>
            <a:endParaRPr lang="fr-FR" sz="4050" b="1" u="sng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defRPr/>
            </a:pPr>
            <a:endParaRPr lang="fr-FR" sz="4050" b="1" u="sng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2055" name="Rectangle 8"/>
          <p:cNvSpPr>
            <a:spLocks noChangeArrowheads="1"/>
          </p:cNvSpPr>
          <p:nvPr/>
        </p:nvSpPr>
        <p:spPr bwMode="auto">
          <a:xfrm>
            <a:off x="1143002" y="707208"/>
            <a:ext cx="184731" cy="30008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 sz="1350"/>
          </a:p>
        </p:txBody>
      </p:sp>
      <p:sp>
        <p:nvSpPr>
          <p:cNvPr id="2056" name="Rectangle 10"/>
          <p:cNvSpPr>
            <a:spLocks noChangeArrowheads="1"/>
          </p:cNvSpPr>
          <p:nvPr/>
        </p:nvSpPr>
        <p:spPr bwMode="auto">
          <a:xfrm>
            <a:off x="1143002" y="707208"/>
            <a:ext cx="184731" cy="30008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 sz="1350"/>
          </a:p>
        </p:txBody>
      </p:sp>
      <p:sp>
        <p:nvSpPr>
          <p:cNvPr id="2" name="Rectangle 1"/>
          <p:cNvSpPr/>
          <p:nvPr/>
        </p:nvSpPr>
        <p:spPr>
          <a:xfrm>
            <a:off x="139483" y="4578920"/>
            <a:ext cx="3603356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350" dirty="0"/>
              <a:t> 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39483" y="4578920"/>
            <a:ext cx="360335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350" dirty="0"/>
              <a:t> </a:t>
            </a:r>
            <a:r>
              <a:rPr lang="fr-FR" sz="2000" dirty="0">
                <a:solidFill>
                  <a:srgbClr val="FF0000"/>
                </a:solidFill>
                <a:latin typeface="Cambria" panose="02040503050406030204" pitchFamily="18" charset="0"/>
              </a:rPr>
              <a:t>A</a:t>
            </a:r>
            <a:r>
              <a:rPr lang="fr-FR" sz="2000" dirty="0">
                <a:solidFill>
                  <a:srgbClr val="FF0000"/>
                </a:solidFill>
              </a:rPr>
              <a:t> : « la carte est un as » </a:t>
            </a:r>
          </a:p>
          <a:p>
            <a:r>
              <a:rPr lang="fr-FR" sz="2000" dirty="0">
                <a:solidFill>
                  <a:srgbClr val="FF0000"/>
                </a:solidFill>
                <a:latin typeface="Cambria" panose="02040503050406030204" pitchFamily="18" charset="0"/>
              </a:rPr>
              <a:t> R</a:t>
            </a:r>
            <a:r>
              <a:rPr lang="fr-FR" sz="2000" dirty="0">
                <a:solidFill>
                  <a:srgbClr val="FF0000"/>
                </a:solidFill>
              </a:rPr>
              <a:t> : « la carte est rouge »</a:t>
            </a:r>
          </a:p>
          <a:p>
            <a:r>
              <a:rPr lang="fr-FR" sz="2000" dirty="0">
                <a:solidFill>
                  <a:srgbClr val="FF0000"/>
                </a:solidFill>
              </a:rPr>
              <a:t> </a:t>
            </a:r>
            <a:r>
              <a:rPr lang="fr-FR" sz="2000" dirty="0">
                <a:solidFill>
                  <a:srgbClr val="FF0000"/>
                </a:solidFill>
                <a:latin typeface="Cambria" panose="02040503050406030204" pitchFamily="18" charset="0"/>
              </a:rPr>
              <a:t>K </a:t>
            </a:r>
            <a:r>
              <a:rPr lang="fr-FR" sz="2000" dirty="0">
                <a:solidFill>
                  <a:srgbClr val="FF0000"/>
                </a:solidFill>
              </a:rPr>
              <a:t>: « la carte est un carreau » </a:t>
            </a:r>
          </a:p>
          <a:p>
            <a:r>
              <a:rPr lang="fr-FR" sz="2000" dirty="0">
                <a:solidFill>
                  <a:srgbClr val="FF0000"/>
                </a:solidFill>
                <a:latin typeface="Cambria" panose="02040503050406030204" pitchFamily="18" charset="0"/>
              </a:rPr>
              <a:t> F</a:t>
            </a:r>
            <a:r>
              <a:rPr lang="fr-FR" sz="2000" dirty="0">
                <a:solidFill>
                  <a:srgbClr val="FF0000"/>
                </a:solidFill>
              </a:rPr>
              <a:t> : « la carte est une figure »</a:t>
            </a:r>
            <a:br>
              <a:rPr lang="fr-FR" sz="2000" dirty="0">
                <a:solidFill>
                  <a:srgbClr val="FF0000"/>
                </a:solidFill>
              </a:rPr>
            </a:br>
            <a:endParaRPr lang="fr-FR" sz="20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0" y="3305818"/>
                <a:ext cx="9144000" cy="64761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fr-FR" sz="3600" dirty="0" smtClean="0"/>
                  <a:t>Calculer </a:t>
                </a:r>
                <a:r>
                  <a:rPr lang="fr-FR" sz="3600" dirty="0" smtClean="0">
                    <a:latin typeface="Calibri" panose="020F0502020204030204" pitchFamily="34" charset="0"/>
                  </a:rPr>
                  <a:t>P(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fr-FR" sz="3600" i="1" smtClean="0">
                            <a:latin typeface="Cambria Math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sz="3600" b="0" i="0" smtClean="0">
                            <a:latin typeface="Cambria Math"/>
                          </a:rPr>
                          <m:t>A</m:t>
                        </m:r>
                      </m:e>
                    </m:acc>
                  </m:oMath>
                </a14:m>
                <a:r>
                  <a:rPr lang="fr-FR" sz="3600" dirty="0" smtClean="0"/>
                  <a:t>). </a:t>
                </a:r>
                <a:endParaRPr lang="fr-FR" sz="3600" dirty="0"/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305818"/>
                <a:ext cx="9144000" cy="647613"/>
              </a:xfrm>
              <a:prstGeom prst="rect">
                <a:avLst/>
              </a:prstGeom>
              <a:blipFill rotWithShape="1">
                <a:blip r:embed="rId3"/>
                <a:stretch>
                  <a:fillRect t="-13084" b="-3457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1437606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Thème Office">
  <a:themeElements>
    <a:clrScheme name="Personnalisé 2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2060"/>
      </a:accent6>
      <a:hlink>
        <a:srgbClr val="17BBFD"/>
      </a:hlink>
      <a:folHlink>
        <a:srgbClr val="FF79C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2184</TotalTime>
  <Words>436</Words>
  <Application>Microsoft Office PowerPoint</Application>
  <PresentationFormat>Affichage à l'écran (4:3)</PresentationFormat>
  <Paragraphs>278</Paragraphs>
  <Slides>24</Slides>
  <Notes>22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24</vt:i4>
      </vt:variant>
    </vt:vector>
  </HeadingPairs>
  <TitlesOfParts>
    <vt:vector size="25" baseType="lpstr">
      <vt:lpstr>1_Thème Office</vt:lpstr>
      <vt:lpstr>PROBABILITÉS Série 2</vt:lpstr>
      <vt:lpstr>       On tire au hasard une carte dans un jeu de 32 cartes et on s’intéresse aux événements suivants :                   A : « la carte est un as »                                              R : « la carte est rouge »            K : « la carte est un carreau »           F : « la carte est une figure »    Les as ne sont pas considérés comme des figures.    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QUESTION N°6</vt:lpstr>
      <vt:lpstr>QUESTION N°7</vt:lpstr>
      <vt:lpstr> QUESTION N°8 </vt:lpstr>
      <vt:lpstr>QUESTION N°9</vt:lpstr>
      <vt:lpstr>QUESTION N°10</vt:lpstr>
      <vt:lpstr>Présentation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Isabelle</dc:creator>
  <cp:lastModifiedBy>auderi</cp:lastModifiedBy>
  <cp:revision>67</cp:revision>
  <dcterms:created xsi:type="dcterms:W3CDTF">2015-09-16T15:52:59Z</dcterms:created>
  <dcterms:modified xsi:type="dcterms:W3CDTF">2016-07-04T13:13:16Z</dcterms:modified>
</cp:coreProperties>
</file>