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92" r:id="rId2"/>
    <p:sldId id="293" r:id="rId3"/>
    <p:sldId id="322" r:id="rId4"/>
    <p:sldId id="295" r:id="rId5"/>
    <p:sldId id="327" r:id="rId6"/>
    <p:sldId id="317" r:id="rId7"/>
    <p:sldId id="346" r:id="rId8"/>
    <p:sldId id="347" r:id="rId9"/>
    <p:sldId id="319" r:id="rId10"/>
    <p:sldId id="328" r:id="rId11"/>
    <p:sldId id="303" r:id="rId12"/>
    <p:sldId id="326" r:id="rId13"/>
    <p:sldId id="304" r:id="rId14"/>
    <p:sldId id="330" r:id="rId15"/>
    <p:sldId id="331" r:id="rId16"/>
    <p:sldId id="332" r:id="rId17"/>
    <p:sldId id="348" r:id="rId18"/>
    <p:sldId id="349" r:id="rId19"/>
    <p:sldId id="350" r:id="rId20"/>
    <p:sldId id="336" r:id="rId21"/>
    <p:sldId id="337" r:id="rId22"/>
    <p:sldId id="338" r:id="rId23"/>
    <p:sldId id="339" r:id="rId24"/>
    <p:sldId id="315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5204" autoAdjust="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E7CBD0-7D83-4041-A0BA-766E5A4538EF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0F8D98-A10D-4FC4-9EEF-24C47620C4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479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F8D98-A10D-4FC4-9EEF-24C47620C478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7967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F8D98-A10D-4FC4-9EEF-24C47620C478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979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F8D98-A10D-4FC4-9EEF-24C47620C478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7967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02/07/2016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2072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02/07/2016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643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02/07/2016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122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02/07/2016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461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02/07/2016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2178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02/07/2016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075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02/07/2016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508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02/07/2016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313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02/07/2016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18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02/07/2016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546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02/07/2016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DEF8D88-C75C-40A4-9CA0-6076036A5A58}" type="slidenum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58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FF6B0E2-AB3A-4833-8A73-4F1225F33DCD}" type="datetimeFigureOut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02/07/2016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EF8D88-C75C-40A4-9CA0-6076036A5A58}" type="slidenum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1392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3.png"/><Relationship Id="rId7" Type="http://schemas.openxmlformats.org/officeDocument/2006/relationships/image" Target="../media/image3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4389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800" b="1" dirty="0">
                <a:solidFill>
                  <a:schemeClr val="accent3">
                    <a:lumMod val="75000"/>
                  </a:schemeClr>
                </a:solidFill>
              </a:rPr>
              <a:t>Coordonnées de points du plan</a:t>
            </a:r>
          </a:p>
          <a:p>
            <a:pPr marL="0" indent="0" algn="ctr">
              <a:buNone/>
            </a:pPr>
            <a:r>
              <a:rPr lang="fr-FR" sz="4800" i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Série 4</a:t>
            </a:r>
          </a:p>
          <a:p>
            <a:pPr algn="ctr">
              <a:buNone/>
            </a:pPr>
            <a:endParaRPr lang="fr-FR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0" y="4819799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fr-FR" sz="2400" dirty="0">
                <a:solidFill>
                  <a:srgbClr val="0BD0D9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Calcul mental et automatismes 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336168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°8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319991" y="2420888"/>
                <a:ext cx="8532440" cy="2187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4400" dirty="0" smtClean="0">
                    <a:latin typeface="Constantia" panose="02030602050306030303" pitchFamily="18" charset="0"/>
                  </a:rPr>
                  <a:t>Si A a pour coordonnées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4400" b="0" i="1" smtClean="0">
                            <a:latin typeface="Cambria Math"/>
                          </a:rPr>
                          <m:t>1 ;−2</m:t>
                        </m:r>
                      </m:e>
                    </m:d>
                  </m:oMath>
                </a14:m>
                <a:endParaRPr lang="fr-FR" sz="4400" b="0" dirty="0" smtClean="0">
                  <a:latin typeface="Constantia" panose="02030602050306030303" pitchFamily="18" charset="0"/>
                </a:endParaRPr>
              </a:p>
              <a:p>
                <a:r>
                  <a:rPr lang="fr-FR" sz="4400" dirty="0">
                    <a:latin typeface="Constantia" panose="02030602050306030303" pitchFamily="18" charset="0"/>
                  </a:rPr>
                  <a:t>e</a:t>
                </a:r>
                <a:r>
                  <a:rPr lang="fr-FR" sz="4400" dirty="0" smtClean="0">
                    <a:latin typeface="Constantia" panose="02030602050306030303" pitchFamily="18" charset="0"/>
                  </a:rPr>
                  <a:t>t B</a:t>
                </a:r>
                <a14:m>
                  <m:oMath xmlns:m="http://schemas.openxmlformats.org/officeDocument/2006/math">
                    <m:r>
                      <a:rPr lang="fr-FR" sz="4400" b="0" i="1" smtClean="0">
                        <a:latin typeface="Cambria Math"/>
                      </a:rPr>
                      <m:t>(−1;4</m:t>
                    </m:r>
                  </m:oMath>
                </a14:m>
                <a:r>
                  <a:rPr lang="fr-FR" sz="4400" dirty="0" smtClean="0">
                    <a:latin typeface="Constantia" panose="02030602050306030303" pitchFamily="18" charset="0"/>
                  </a:rPr>
                  <a:t> ) alors le cercle de diamètre [AB] a pour rayon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fr-FR" sz="44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fr-FR" sz="4400" b="0" i="1" smtClean="0">
                            <a:latin typeface="Cambria Math"/>
                          </a:rPr>
                          <m:t>10</m:t>
                        </m:r>
                      </m:e>
                    </m:rad>
                  </m:oMath>
                </a14:m>
                <a:r>
                  <a:rPr lang="fr-FR" sz="4400" dirty="0" smtClean="0">
                    <a:latin typeface="Constantia" panose="02030602050306030303" pitchFamily="18" charset="0"/>
                  </a:rPr>
                  <a:t>.  </a:t>
                </a:r>
                <a:endParaRPr lang="fr-FR" sz="44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991" y="2420888"/>
                <a:ext cx="8532440" cy="2187330"/>
              </a:xfrm>
              <a:prstGeom prst="rect">
                <a:avLst/>
              </a:prstGeom>
              <a:blipFill rotWithShape="1">
                <a:blip r:embed="rId3"/>
                <a:stretch>
                  <a:fillRect l="-2857" t="-5571" b="-125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002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620688"/>
            <a:ext cx="9144000" cy="116886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°9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0" y="3068960"/>
                <a:ext cx="4211960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4400" dirty="0" smtClean="0"/>
                  <a:t>L’ordonnée de A est </a:t>
                </a:r>
                <a14:m>
                  <m:oMath xmlns:m="http://schemas.openxmlformats.org/officeDocument/2006/math">
                    <m:r>
                      <a:rPr lang="fr-FR" sz="4400" b="0" i="1" smtClean="0">
                        <a:latin typeface="Cambria Math"/>
                      </a:rPr>
                      <m:t>1,7</m:t>
                    </m:r>
                  </m:oMath>
                </a14:m>
                <a:r>
                  <a:rPr lang="fr-FR" sz="4400" dirty="0" smtClean="0"/>
                  <a:t>.</a:t>
                </a: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068960"/>
                <a:ext cx="4211960" cy="1446550"/>
              </a:xfrm>
              <a:prstGeom prst="rect">
                <a:avLst/>
              </a:prstGeom>
              <a:blipFill rotWithShape="1">
                <a:blip r:embed="rId2"/>
                <a:stretch>
                  <a:fillRect l="-4052" t="-8403" r="-6802" b="-189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 descr="C:\Users\auderi\AppData\Local\Temp\geogebra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967999"/>
            <a:ext cx="4608512" cy="44853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42304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620688"/>
            <a:ext cx="9144000" cy="116886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°10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0" y="1830064"/>
                <a:ext cx="91440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600" dirty="0" smtClean="0"/>
                  <a:t>Le triangle ABC est rectangle</a:t>
                </a:r>
              </a:p>
              <a:p>
                <a:pPr algn="ctr"/>
                <a:r>
                  <a:rPr lang="fr-FR" sz="3600" dirty="0"/>
                  <a:t>e</a:t>
                </a:r>
                <a:r>
                  <a:rPr lang="fr-FR" sz="3600" dirty="0" smtClean="0"/>
                  <a:t>t aire(ABC)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latin typeface="Cambria Math"/>
                      </a:rPr>
                      <m:t>=6,5</m:t>
                    </m:r>
                  </m:oMath>
                </a14:m>
                <a:endParaRPr lang="fr-FR" sz="3600" dirty="0" smtClean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830064"/>
                <a:ext cx="9144000" cy="1200329"/>
              </a:xfrm>
              <a:prstGeom prst="rect">
                <a:avLst/>
              </a:prstGeom>
              <a:blipFill rotWithShape="1">
                <a:blip r:embed="rId2"/>
                <a:stretch>
                  <a:fillRect t="-7614" b="-182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 descr="C:\Users\auderi\AppData\Local\Temp\geogebra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030393"/>
            <a:ext cx="6263382" cy="34453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38567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700011" y="620688"/>
            <a:ext cx="7772400" cy="116886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fr-FR" sz="6000" dirty="0"/>
          </a:p>
        </p:txBody>
      </p:sp>
      <p:sp>
        <p:nvSpPr>
          <p:cNvPr id="11" name="ZoneTexte 10"/>
          <p:cNvSpPr txBox="1"/>
          <p:nvPr/>
        </p:nvSpPr>
        <p:spPr>
          <a:xfrm>
            <a:off x="0" y="2420888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b="1" i="1" dirty="0" smtClean="0">
                <a:solidFill>
                  <a:schemeClr val="accent3">
                    <a:lumMod val="75000"/>
                  </a:schemeClr>
                </a:solidFill>
                <a:latin typeface="Constantia" panose="02030602050306030303" pitchFamily="18" charset="0"/>
              </a:rPr>
              <a:t>Correction</a:t>
            </a:r>
            <a:endParaRPr lang="fr-FR" sz="6600" b="1" i="1" dirty="0">
              <a:solidFill>
                <a:schemeClr val="accent3">
                  <a:lumMod val="75000"/>
                </a:schemeClr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35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6110" y="404664"/>
            <a:ext cx="913789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°1</a:t>
            </a:r>
            <a:endParaRPr lang="fr-FR" sz="6000" dirty="0"/>
          </a:p>
        </p:txBody>
      </p:sp>
      <p:pic>
        <p:nvPicPr>
          <p:cNvPr id="5" name="Image 4" descr="C:\Users\auderi\AppData\Local\Temp\geogebra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988840"/>
            <a:ext cx="4686250" cy="439504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ZoneTexte 5"/>
          <p:cNvSpPr txBox="1"/>
          <p:nvPr/>
        </p:nvSpPr>
        <p:spPr>
          <a:xfrm>
            <a:off x="796208" y="4138621"/>
            <a:ext cx="25922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solidFill>
                  <a:srgbClr val="C00000"/>
                </a:solidFill>
              </a:rPr>
              <a:t>ordonnée</a:t>
            </a:r>
            <a:endParaRPr lang="fr-FR" sz="4400" dirty="0">
              <a:solidFill>
                <a:srgbClr val="C0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110" y="2014963"/>
            <a:ext cx="42795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latin typeface="Constantia" panose="02030602050306030303" pitchFamily="18" charset="0"/>
              </a:rPr>
              <a:t>L</a:t>
            </a:r>
            <a:r>
              <a:rPr lang="fr-FR" sz="4400" dirty="0" smtClean="0">
                <a:latin typeface="Constantia" panose="02030602050306030303" pitchFamily="18" charset="0"/>
              </a:rPr>
              <a:t>es points B et C</a:t>
            </a:r>
          </a:p>
          <a:p>
            <a:pPr algn="ctr"/>
            <a:r>
              <a:rPr lang="fr-FR" sz="4400" dirty="0" smtClean="0">
                <a:latin typeface="Constantia" panose="02030602050306030303" pitchFamily="18" charset="0"/>
              </a:rPr>
              <a:t>ont la même abscisse. </a:t>
            </a:r>
            <a:endParaRPr lang="fr-FR" sz="4400" dirty="0">
              <a:latin typeface="Constantia" panose="02030602050306030303" pitchFamily="18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 rot="1292871">
            <a:off x="143243" y="5579904"/>
            <a:ext cx="2448272" cy="76944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chemeClr val="accent3">
                    <a:lumMod val="75000"/>
                  </a:schemeClr>
                </a:solidFill>
              </a:rPr>
              <a:t> Faux</a:t>
            </a:r>
            <a:endParaRPr lang="fr-FR" sz="4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1012232" y="3789040"/>
            <a:ext cx="2160240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607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°2</a:t>
            </a:r>
            <a:endParaRPr lang="fr-FR" sz="6000" dirty="0"/>
          </a:p>
        </p:txBody>
      </p:sp>
      <p:pic>
        <p:nvPicPr>
          <p:cNvPr id="5" name="Image 4" descr="C:\Users\auderi\AppData\Local\Temp\geogebr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601" y="2073621"/>
            <a:ext cx="4407743" cy="44109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ZoneTexte 5"/>
          <p:cNvSpPr txBox="1"/>
          <p:nvPr/>
        </p:nvSpPr>
        <p:spPr>
          <a:xfrm>
            <a:off x="87497" y="2086394"/>
            <a:ext cx="427955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latin typeface="Constantia" panose="02030602050306030303" pitchFamily="18" charset="0"/>
              </a:rPr>
              <a:t>L</a:t>
            </a:r>
            <a:r>
              <a:rPr lang="fr-FR" sz="4400" dirty="0" smtClean="0">
                <a:latin typeface="Constantia" panose="02030602050306030303" pitchFamily="18" charset="0"/>
              </a:rPr>
              <a:t>es points </a:t>
            </a:r>
            <a:r>
              <a:rPr lang="fr-FR" sz="4400" dirty="0">
                <a:latin typeface="Constantia" panose="02030602050306030303" pitchFamily="18" charset="0"/>
              </a:rPr>
              <a:t>A</a:t>
            </a:r>
            <a:r>
              <a:rPr lang="fr-FR" sz="4400" dirty="0" smtClean="0">
                <a:latin typeface="Constantia" panose="02030602050306030303" pitchFamily="18" charset="0"/>
              </a:rPr>
              <a:t> et B</a:t>
            </a:r>
          </a:p>
          <a:p>
            <a:pPr algn="ctr"/>
            <a:r>
              <a:rPr lang="fr-FR" sz="4400" dirty="0" smtClean="0">
                <a:latin typeface="Constantia" panose="02030602050306030303" pitchFamily="18" charset="0"/>
              </a:rPr>
              <a:t>ont des ordonnées opposées.  </a:t>
            </a:r>
            <a:endParaRPr lang="fr-FR" sz="4400" dirty="0">
              <a:latin typeface="Constantia" panose="02030602050306030303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 rot="1292871">
            <a:off x="143243" y="5579904"/>
            <a:ext cx="2448272" cy="76944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accent3">
                    <a:lumMod val="75000"/>
                  </a:schemeClr>
                </a:solidFill>
              </a:rPr>
              <a:t>   Vrai</a:t>
            </a:r>
            <a:endParaRPr lang="fr-FR" sz="44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513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5862" y="404664"/>
            <a:ext cx="9128137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°3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15863" y="1874689"/>
                <a:ext cx="3956028" cy="3170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4000" dirty="0" smtClean="0">
                    <a:latin typeface="Constantia" panose="02030602050306030303" pitchFamily="18" charset="0"/>
                  </a:rPr>
                  <a:t>Le symétrique de </a:t>
                </a:r>
              </a:p>
              <a:p>
                <a:pPr algn="ctr"/>
                <a:r>
                  <a:rPr lang="fr-FR" sz="4000" dirty="0" smtClean="0">
                    <a:latin typeface="Constantia" panose="02030602050306030303" pitchFamily="18" charset="0"/>
                  </a:rPr>
                  <a:t>A par rapport à B</a:t>
                </a:r>
              </a:p>
              <a:p>
                <a:pPr algn="ctr"/>
                <a:r>
                  <a:rPr lang="fr-FR" sz="4000" dirty="0">
                    <a:latin typeface="Constantia" panose="02030602050306030303" pitchFamily="18" charset="0"/>
                  </a:rPr>
                  <a:t>a</a:t>
                </a:r>
                <a:r>
                  <a:rPr lang="fr-FR" sz="4000" dirty="0" smtClean="0">
                    <a:latin typeface="Constantia" panose="02030602050306030303" pitchFamily="18" charset="0"/>
                  </a:rPr>
                  <a:t> pour coordonnées</a:t>
                </a:r>
                <a:endParaRPr lang="fr-FR" sz="2000" dirty="0">
                  <a:latin typeface="Constantia" panose="02030602050306030303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4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000" b="0" i="1" smtClean="0">
                              <a:latin typeface="Cambria Math"/>
                            </a:rPr>
                            <m:t>−1;1</m:t>
                          </m:r>
                        </m:e>
                      </m:d>
                    </m:oMath>
                  </m:oMathPara>
                </a14:m>
                <a:endParaRPr lang="fr-FR" sz="4000" dirty="0" smtClean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63" y="1874689"/>
                <a:ext cx="3956028" cy="3170099"/>
              </a:xfrm>
              <a:prstGeom prst="rect">
                <a:avLst/>
              </a:prstGeom>
              <a:blipFill rotWithShape="1">
                <a:blip r:embed="rId2"/>
                <a:stretch>
                  <a:fillRect l="-4931" t="-3462" r="-801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 descr="C:\Users\auderi\AppData\Local\Temp\geogebra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883" y="2219114"/>
            <a:ext cx="5008460" cy="388416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1619672" y="5034991"/>
                <a:ext cx="1910010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(1;−1)</m:t>
                      </m:r>
                    </m:oMath>
                  </m:oMathPara>
                </a14:m>
                <a:endParaRPr lang="fr-FR" sz="4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5034991"/>
                <a:ext cx="1910010" cy="70788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Connecteur droit 6"/>
          <p:cNvCxnSpPr/>
          <p:nvPr/>
        </p:nvCxnSpPr>
        <p:spPr>
          <a:xfrm>
            <a:off x="1151059" y="4725144"/>
            <a:ext cx="1653910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 rot="1292871">
            <a:off x="143243" y="5579904"/>
            <a:ext cx="2448272" cy="76944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chemeClr val="accent3">
                    <a:lumMod val="75000"/>
                  </a:schemeClr>
                </a:solidFill>
              </a:rPr>
              <a:t> Faux</a:t>
            </a:r>
            <a:endParaRPr lang="fr-FR" sz="4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876256" y="4019540"/>
            <a:ext cx="78534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600" dirty="0" smtClean="0">
                <a:solidFill>
                  <a:srgbClr val="C00000"/>
                </a:solidFill>
              </a:rPr>
              <a:t>.</a:t>
            </a:r>
            <a:r>
              <a:rPr lang="fr-FR" sz="2800" dirty="0" smtClean="0">
                <a:solidFill>
                  <a:srgbClr val="C00000"/>
                </a:solidFill>
              </a:rPr>
              <a:t> </a:t>
            </a:r>
            <a:r>
              <a:rPr lang="fr-FR" sz="2800" b="1" dirty="0" smtClean="0">
                <a:solidFill>
                  <a:srgbClr val="C00000"/>
                </a:solidFill>
                <a:latin typeface="+mj-lt"/>
              </a:rPr>
              <a:t>A’</a:t>
            </a:r>
            <a:endParaRPr lang="fr-FR" sz="28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1149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°4</a:t>
            </a:r>
            <a:endParaRPr lang="fr-FR" sz="6000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1772816"/>
            <a:ext cx="9143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onstantia" panose="02030602050306030303" pitchFamily="18" charset="0"/>
              </a:rPr>
              <a:t>L</a:t>
            </a:r>
            <a:r>
              <a:rPr lang="fr-FR" sz="3200" dirty="0" smtClean="0">
                <a:latin typeface="Constantia" panose="02030602050306030303" pitchFamily="18" charset="0"/>
              </a:rPr>
              <a:t>es points qui ont une abscisse négative et une ordonnée positive sont G, E, L et A.  </a:t>
            </a:r>
            <a:endParaRPr lang="fr-FR" sz="3200" dirty="0">
              <a:latin typeface="Constantia" panose="02030602050306030303" pitchFamily="18" charset="0"/>
            </a:endParaRPr>
          </a:p>
        </p:txBody>
      </p:sp>
      <p:pic>
        <p:nvPicPr>
          <p:cNvPr id="8" name="Image 7" descr="C:\Users\auderi\AppData\Local\Temp\geogebr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996952"/>
            <a:ext cx="8205289" cy="34563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4788024" y="3007081"/>
            <a:ext cx="3962140" cy="3446255"/>
          </a:xfrm>
          <a:prstGeom prst="rect">
            <a:avLst/>
          </a:prstGeom>
          <a:solidFill>
            <a:srgbClr val="C00000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539552" y="4941167"/>
            <a:ext cx="4248472" cy="1512169"/>
          </a:xfrm>
          <a:prstGeom prst="rect">
            <a:avLst/>
          </a:prstGeom>
          <a:solidFill>
            <a:srgbClr val="C00000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 rot="1292871">
            <a:off x="143243" y="5579904"/>
            <a:ext cx="2448272" cy="76944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accent3">
                    <a:lumMod val="75000"/>
                  </a:schemeClr>
                </a:solidFill>
              </a:rPr>
              <a:t>   Vrai</a:t>
            </a:r>
            <a:endParaRPr lang="fr-FR" sz="44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623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°5</a:t>
            </a:r>
            <a:endParaRPr lang="fr-FR" sz="6000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1772816"/>
            <a:ext cx="9143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onstantia" panose="02030602050306030303" pitchFamily="18" charset="0"/>
              </a:rPr>
              <a:t>L</a:t>
            </a:r>
            <a:r>
              <a:rPr lang="fr-FR" sz="3200" dirty="0" smtClean="0">
                <a:latin typeface="Constantia" panose="02030602050306030303" pitchFamily="18" charset="0"/>
              </a:rPr>
              <a:t>es points qui ont une abscisse négative ou</a:t>
            </a:r>
            <a:endParaRPr lang="fr-FR" sz="3200" dirty="0">
              <a:latin typeface="Constantia" panose="02030602050306030303" pitchFamily="18" charset="0"/>
            </a:endParaRPr>
          </a:p>
          <a:p>
            <a:pPr algn="ctr"/>
            <a:r>
              <a:rPr lang="fr-FR" sz="3200" dirty="0" smtClean="0">
                <a:latin typeface="Constantia" panose="02030602050306030303" pitchFamily="18" charset="0"/>
              </a:rPr>
              <a:t>une ordonnée positive sont G, E, L et A.  </a:t>
            </a:r>
            <a:endParaRPr lang="fr-FR" sz="3200" dirty="0">
              <a:latin typeface="Constantia" panose="02030602050306030303" pitchFamily="18" charset="0"/>
            </a:endParaRPr>
          </a:p>
        </p:txBody>
      </p:sp>
      <p:pic>
        <p:nvPicPr>
          <p:cNvPr id="8" name="Image 7" descr="C:\Users\auderi\AppData\Local\Temp\geogebr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996952"/>
            <a:ext cx="8205289" cy="34563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Ellipse 5"/>
          <p:cNvSpPr/>
          <p:nvPr/>
        </p:nvSpPr>
        <p:spPr>
          <a:xfrm>
            <a:off x="7761702" y="1864586"/>
            <a:ext cx="681044" cy="436736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16016" y="4926699"/>
            <a:ext cx="4028823" cy="1526637"/>
          </a:xfrm>
          <a:prstGeom prst="rect">
            <a:avLst/>
          </a:prstGeom>
          <a:solidFill>
            <a:srgbClr val="C00000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5136934" y="5191428"/>
            <a:ext cx="3447995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fr-FR" sz="1200" dirty="0" smtClean="0">
              <a:solidFill>
                <a:srgbClr val="C00000"/>
              </a:solidFill>
            </a:endParaRPr>
          </a:p>
          <a:p>
            <a:r>
              <a:rPr lang="fr-FR" sz="3200" dirty="0" smtClean="0">
                <a:solidFill>
                  <a:srgbClr val="C00000"/>
                </a:solidFill>
              </a:rPr>
              <a:t>Tous sauf B, D et J.</a:t>
            </a:r>
          </a:p>
          <a:p>
            <a:endParaRPr lang="fr-FR" sz="1200" dirty="0">
              <a:solidFill>
                <a:srgbClr val="C0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 rot="1292871">
            <a:off x="143243" y="5579904"/>
            <a:ext cx="2448272" cy="76944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chemeClr val="accent3">
                    <a:lumMod val="75000"/>
                  </a:schemeClr>
                </a:solidFill>
              </a:rPr>
              <a:t> Faux</a:t>
            </a:r>
            <a:endParaRPr lang="fr-FR" sz="44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916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°6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0" y="1772816"/>
                <a:ext cx="9143999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 smtClean="0">
                    <a:latin typeface="Constantia" panose="02030602050306030303" pitchFamily="18" charset="0"/>
                  </a:rPr>
                  <a:t>Il y a 8 points d’abscisse strictement</a:t>
                </a:r>
              </a:p>
              <a:p>
                <a:pPr algn="ctr"/>
                <a:r>
                  <a:rPr lang="fr-FR" sz="3200" dirty="0">
                    <a:latin typeface="Constantia" panose="02030602050306030303" pitchFamily="18" charset="0"/>
                  </a:rPr>
                  <a:t>s</a:t>
                </a:r>
                <a:r>
                  <a:rPr lang="fr-FR" sz="3200" dirty="0" smtClean="0">
                    <a:latin typeface="Constantia" panose="02030602050306030303" pitchFamily="18" charset="0"/>
                  </a:rPr>
                  <a:t>upérieure à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latin typeface="Cambria Math"/>
                      </a:rPr>
                      <m:t>−2.</m:t>
                    </m:r>
                  </m:oMath>
                </a14:m>
                <a:r>
                  <a:rPr lang="fr-FR" sz="3200" dirty="0" smtClean="0">
                    <a:latin typeface="Constantia" panose="02030602050306030303" pitchFamily="18" charset="0"/>
                  </a:rPr>
                  <a:t>  </a:t>
                </a:r>
                <a:endParaRPr lang="fr-FR" sz="3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772816"/>
                <a:ext cx="9143999" cy="1077218"/>
              </a:xfrm>
              <a:prstGeom prst="rect">
                <a:avLst/>
              </a:prstGeom>
              <a:blipFill rotWithShape="1">
                <a:blip r:embed="rId2"/>
                <a:stretch>
                  <a:fillRect t="-7345" b="-1807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 descr="C:\Users\auderi\AppData\Local\Temp\geogebra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996952"/>
            <a:ext cx="8205289" cy="34563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539551" y="2996951"/>
            <a:ext cx="2880321" cy="3446255"/>
          </a:xfrm>
          <a:prstGeom prst="rect">
            <a:avLst/>
          </a:prstGeom>
          <a:solidFill>
            <a:srgbClr val="C00000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 rot="1292871">
            <a:off x="143243" y="5579904"/>
            <a:ext cx="2448272" cy="76944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accent3">
                    <a:lumMod val="75000"/>
                  </a:schemeClr>
                </a:solidFill>
              </a:rPr>
              <a:t>   </a:t>
            </a:r>
            <a:r>
              <a:rPr lang="fr-FR" sz="4400" b="1" dirty="0" smtClean="0">
                <a:solidFill>
                  <a:schemeClr val="accent3">
                    <a:lumMod val="75000"/>
                  </a:schemeClr>
                </a:solidFill>
              </a:rPr>
              <a:t>Faux</a:t>
            </a:r>
            <a:endParaRPr lang="fr-FR" sz="44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534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578616"/>
            <a:ext cx="9144000" cy="14984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6600" b="1" dirty="0" smtClean="0">
                <a:solidFill>
                  <a:schemeClr val="accent1">
                    <a:lumMod val="50000"/>
                  </a:schemeClr>
                </a:solidFill>
              </a:rPr>
              <a:t>Vrai ou faux ?</a:t>
            </a:r>
          </a:p>
          <a:p>
            <a:pPr algn="ctr">
              <a:buNone/>
            </a:pPr>
            <a:endParaRPr lang="fr-FR" sz="2400" dirty="0" smtClean="0"/>
          </a:p>
          <a:p>
            <a:pPr algn="ctr">
              <a:buNone/>
            </a:pPr>
            <a:endParaRPr lang="fr-FR" sz="5400" dirty="0"/>
          </a:p>
          <a:p>
            <a:pPr algn="ctr">
              <a:buNone/>
            </a:pPr>
            <a:endParaRPr lang="fr-FR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71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°7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0" y="1874689"/>
                <a:ext cx="9144000" cy="14692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dirty="0" smtClean="0">
                    <a:latin typeface="Constantia" panose="02030602050306030303" pitchFamily="18" charset="0"/>
                  </a:rPr>
                  <a:t> Si A a pour coordonnées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b="0" i="1" smtClean="0">
                            <a:latin typeface="Cambria Math"/>
                          </a:rPr>
                          <m:t>0,4 ;−2</m:t>
                        </m:r>
                      </m:e>
                    </m:d>
                    <m:r>
                      <a:rPr lang="fr-FR" sz="3200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fr-FR" sz="3200" dirty="0">
                    <a:latin typeface="Constantia" panose="02030602050306030303" pitchFamily="18" charset="0"/>
                  </a:rPr>
                  <a:t>e</a:t>
                </a:r>
                <a:r>
                  <a:rPr lang="fr-FR" sz="3200" dirty="0" smtClean="0">
                    <a:latin typeface="Constantia" panose="02030602050306030303" pitchFamily="18" charset="0"/>
                  </a:rPr>
                  <a:t>t B</a:t>
                </a:r>
                <a14:m>
                  <m:oMath xmlns:m="http://schemas.openxmlformats.org/officeDocument/2006/math">
                    <m:r>
                      <a:rPr lang="fr-FR" sz="3600" b="0" i="1" smtClean="0">
                        <a:latin typeface="Cambria Math"/>
                      </a:rPr>
                      <m:t>(−</m:t>
                    </m:r>
                    <m:f>
                      <m:f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36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fr-FR" sz="3600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fr-FR" sz="3600" b="0" i="1" smtClean="0"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fr-FR" sz="3600" b="0" i="1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fr-FR" sz="36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fr-FR" sz="3600" b="0" i="1" smtClean="0">
                                <a:latin typeface="Cambria Math"/>
                              </a:rPr>
                              <m:t>64</m:t>
                            </m:r>
                          </m:e>
                        </m:rad>
                      </m:num>
                      <m:den>
                        <m:r>
                          <a:rPr lang="fr-FR" sz="3600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fr-FR" sz="3200" dirty="0" smtClean="0">
                    <a:latin typeface="Constantia" panose="02030602050306030303" pitchFamily="18" charset="0"/>
                  </a:rPr>
                  <a:t> )</a:t>
                </a:r>
              </a:p>
              <a:p>
                <a:r>
                  <a:rPr lang="fr-FR" sz="3200" dirty="0" smtClean="0">
                    <a:latin typeface="Constantia" panose="02030602050306030303" pitchFamily="18" charset="0"/>
                  </a:rPr>
                  <a:t> alors l’origine du repère est le milieu de [AB].  </a:t>
                </a:r>
                <a:endParaRPr lang="fr-FR" sz="3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874689"/>
                <a:ext cx="9144000" cy="1469248"/>
              </a:xfrm>
              <a:prstGeom prst="rect">
                <a:avLst/>
              </a:prstGeom>
              <a:blipFill rotWithShape="1">
                <a:blip r:embed="rId2"/>
                <a:stretch>
                  <a:fillRect l="-667" b="-1286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/>
          <p:cNvSpPr txBox="1"/>
          <p:nvPr/>
        </p:nvSpPr>
        <p:spPr>
          <a:xfrm rot="1292871">
            <a:off x="143243" y="5579904"/>
            <a:ext cx="2448272" cy="76944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accent3">
                    <a:lumMod val="75000"/>
                  </a:schemeClr>
                </a:solidFill>
              </a:rPr>
              <a:t>   Vrai</a:t>
            </a:r>
            <a:endParaRPr lang="fr-FR" sz="4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251520" y="3501008"/>
                <a:ext cx="5185587" cy="13480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0,4+</m:t>
                          </m:r>
                          <m:d>
                            <m:dPr>
                              <m:ctrlPr>
                                <a:rPr lang="fr-FR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200" b="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5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fr-FR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0,4−0,4</m:t>
                          </m:r>
                        </m:num>
                        <m:den>
                          <m:r>
                            <a:rPr lang="fr-FR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fr-FR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3501008"/>
                <a:ext cx="5185587" cy="134806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3995936" y="4861056"/>
                <a:ext cx="4729372" cy="14440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−2+</m:t>
                          </m:r>
                          <m:f>
                            <m:fPr>
                              <m:ctrlPr>
                                <a:rPr lang="fr-FR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ad>
                                <m:radPr>
                                  <m:degHide m:val="on"/>
                                  <m:ctrlPr>
                                    <a:rPr lang="fr-FR" sz="3200" b="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3200" b="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64</m:t>
                                  </m:r>
                                </m:e>
                              </m:rad>
                            </m:num>
                            <m:den>
                              <m:r>
                                <a:rPr lang="fr-FR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num>
                        <m:den>
                          <m:r>
                            <a:rPr lang="fr-FR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−2+</m:t>
                          </m:r>
                          <m:f>
                            <m:fPr>
                              <m:ctrlPr>
                                <a:rPr lang="fr-FR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8</m:t>
                              </m:r>
                            </m:num>
                            <m:den>
                              <m:r>
                                <a:rPr lang="fr-FR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num>
                        <m:den>
                          <m:r>
                            <a:rPr lang="fr-FR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fr-FR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4861056"/>
                <a:ext cx="4729372" cy="144405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/>
          <p:cNvSpPr txBox="1"/>
          <p:nvPr/>
        </p:nvSpPr>
        <p:spPr>
          <a:xfrm>
            <a:off x="3275856" y="5373216"/>
            <a:ext cx="6110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 smtClean="0">
                <a:solidFill>
                  <a:srgbClr val="C00000"/>
                </a:solidFill>
              </a:rPr>
              <a:t>et</a:t>
            </a:r>
            <a:endParaRPr lang="fr-FR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443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7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°8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0" y="2060848"/>
                <a:ext cx="9144000" cy="11236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3200" dirty="0" smtClean="0">
                    <a:latin typeface="Constantia" panose="02030602050306030303" pitchFamily="18" charset="0"/>
                  </a:rPr>
                  <a:t> Si A a pour coordonnées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32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3200" b="0" i="1" smtClean="0">
                            <a:latin typeface="Cambria Math"/>
                          </a:rPr>
                          <m:t>1 ;−2</m:t>
                        </m:r>
                      </m:e>
                    </m:d>
                    <m:r>
                      <a:rPr lang="fr-FR" sz="3200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fr-FR" sz="3200" dirty="0">
                    <a:latin typeface="Constantia" panose="02030602050306030303" pitchFamily="18" charset="0"/>
                  </a:rPr>
                  <a:t>e</a:t>
                </a:r>
                <a:r>
                  <a:rPr lang="fr-FR" sz="3200" dirty="0" smtClean="0">
                    <a:latin typeface="Constantia" panose="02030602050306030303" pitchFamily="18" charset="0"/>
                  </a:rPr>
                  <a:t>t B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latin typeface="Cambria Math"/>
                      </a:rPr>
                      <m:t>(−1;4</m:t>
                    </m:r>
                  </m:oMath>
                </a14:m>
                <a:r>
                  <a:rPr lang="fr-FR" sz="3200" dirty="0" smtClean="0">
                    <a:latin typeface="Constantia" panose="02030602050306030303" pitchFamily="18" charset="0"/>
                  </a:rPr>
                  <a:t> ) alors</a:t>
                </a:r>
              </a:p>
              <a:p>
                <a:r>
                  <a:rPr lang="fr-FR" sz="3200" dirty="0" smtClean="0">
                    <a:latin typeface="Constantia" panose="02030602050306030303" pitchFamily="18" charset="0"/>
                  </a:rPr>
                  <a:t> le cercle de diamètre [AB] a pour rayon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fr-FR" sz="32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fr-FR" sz="3200" b="0" i="1" smtClean="0">
                            <a:latin typeface="Cambria Math"/>
                          </a:rPr>
                          <m:t>10</m:t>
                        </m:r>
                      </m:e>
                    </m:rad>
                  </m:oMath>
                </a14:m>
                <a:r>
                  <a:rPr lang="fr-FR" sz="3200" dirty="0" smtClean="0">
                    <a:latin typeface="Constantia" panose="02030602050306030303" pitchFamily="18" charset="0"/>
                  </a:rPr>
                  <a:t>.  </a:t>
                </a:r>
                <a:endParaRPr lang="fr-FR" sz="3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60848"/>
                <a:ext cx="9144000" cy="1123641"/>
              </a:xfrm>
              <a:prstGeom prst="rect">
                <a:avLst/>
              </a:prstGeom>
              <a:blipFill rotWithShape="1">
                <a:blip r:embed="rId3"/>
                <a:stretch>
                  <a:fillRect l="-533" t="-6522" r="-133" b="-173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/>
          <p:cNvSpPr txBox="1"/>
          <p:nvPr/>
        </p:nvSpPr>
        <p:spPr>
          <a:xfrm rot="1292871">
            <a:off x="143243" y="5579904"/>
            <a:ext cx="2448272" cy="76944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accent3">
                    <a:lumMod val="75000"/>
                  </a:schemeClr>
                </a:solidFill>
              </a:rPr>
              <a:t>   Vrai</a:t>
            </a:r>
            <a:endParaRPr lang="fr-FR" sz="4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323528" y="3501008"/>
                <a:ext cx="797166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2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b="0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AB</m:t>
                          </m:r>
                        </m:e>
                        <m:sup>
                          <m:r>
                            <a:rPr lang="fr-FR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−1−1</m:t>
                              </m:r>
                            </m:e>
                          </m:d>
                        </m:e>
                        <m:sup>
                          <m:r>
                            <a:rPr lang="fr-FR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fr-FR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4+2</m:t>
                              </m:r>
                            </m:e>
                          </m:d>
                        </m:e>
                        <m:sup>
                          <m:r>
                            <a:rPr lang="fr-FR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=4+36=40</m:t>
                      </m:r>
                    </m:oMath>
                  </m:oMathPara>
                </a14:m>
                <a:endParaRPr lang="fr-FR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501008"/>
                <a:ext cx="7971669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323528" y="4221088"/>
                <a:ext cx="3572773" cy="6428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rgbClr val="C00000"/>
                          </a:solidFill>
                          <a:latin typeface="Cambria Math"/>
                        </a:rPr>
                        <m:t>AB</m:t>
                      </m:r>
                      <m:r>
                        <a:rPr lang="fr-FR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40</m:t>
                          </m:r>
                        </m:e>
                      </m:rad>
                      <m:r>
                        <a:rPr lang="fr-FR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=2</m:t>
                      </m:r>
                      <m:rad>
                        <m:radPr>
                          <m:degHide m:val="on"/>
                          <m:ctrlPr>
                            <a:rPr lang="fr-FR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221088"/>
                <a:ext cx="3572773" cy="64286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2698522" y="5153193"/>
                <a:ext cx="6129627" cy="8013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3200" dirty="0" smtClean="0">
                    <a:solidFill>
                      <a:srgbClr val="C00000"/>
                    </a:solidFill>
                  </a:rPr>
                  <a:t>Le rayon du cercle est :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32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fr-FR" sz="3200" b="0" i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AB</m:t>
                        </m:r>
                      </m:num>
                      <m:den>
                        <m:r>
                          <a:rPr lang="fr-FR" sz="3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fr-FR" sz="3200" b="0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fr-FR" sz="3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fr-FR" sz="3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10</m:t>
                        </m:r>
                      </m:e>
                    </m:rad>
                  </m:oMath>
                </a14:m>
                <a:endParaRPr lang="fr-FR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8522" y="5153193"/>
                <a:ext cx="6129627" cy="801310"/>
              </a:xfrm>
              <a:prstGeom prst="rect">
                <a:avLst/>
              </a:prstGeom>
              <a:blipFill rotWithShape="1">
                <a:blip r:embed="rId6"/>
                <a:stretch>
                  <a:fillRect l="-2587" b="-1212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3206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3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620688"/>
            <a:ext cx="9144000" cy="116886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°9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6896" y="1801414"/>
                <a:ext cx="4211960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4400" dirty="0" smtClean="0"/>
                  <a:t>L’ordonnée de A est  </a:t>
                </a:r>
                <a14:m>
                  <m:oMath xmlns:m="http://schemas.openxmlformats.org/officeDocument/2006/math">
                    <m:r>
                      <a:rPr lang="fr-FR" sz="4400" b="0" i="1" smtClean="0">
                        <a:latin typeface="Cambria Math"/>
                      </a:rPr>
                      <m:t>1,7</m:t>
                    </m:r>
                  </m:oMath>
                </a14:m>
                <a:r>
                  <a:rPr lang="fr-FR" sz="4400" dirty="0" smtClean="0"/>
                  <a:t>.</a:t>
                </a: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6" y="1801414"/>
                <a:ext cx="4211960" cy="1446550"/>
              </a:xfrm>
              <a:prstGeom prst="rect">
                <a:avLst/>
              </a:prstGeom>
              <a:blipFill rotWithShape="1">
                <a:blip r:embed="rId2"/>
                <a:stretch>
                  <a:fillRect l="-4052" t="-8439" r="-6946" b="-194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 descr="C:\Users\auderi\AppData\Local\Temp\geogebra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671" y="2050427"/>
            <a:ext cx="4608512" cy="44853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ZoneTexte 6"/>
          <p:cNvSpPr txBox="1"/>
          <p:nvPr/>
        </p:nvSpPr>
        <p:spPr>
          <a:xfrm rot="1292871">
            <a:off x="143243" y="5579904"/>
            <a:ext cx="2448272" cy="76944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chemeClr val="accent3">
                    <a:lumMod val="75000"/>
                  </a:schemeClr>
                </a:solidFill>
              </a:rPr>
              <a:t> Faux</a:t>
            </a:r>
            <a:endParaRPr lang="fr-FR" sz="4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3" name="Connecteur droit 2"/>
          <p:cNvCxnSpPr/>
          <p:nvPr/>
        </p:nvCxnSpPr>
        <p:spPr>
          <a:xfrm>
            <a:off x="2112876" y="2851678"/>
            <a:ext cx="946956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 flipV="1">
            <a:off x="6437086" y="2844225"/>
            <a:ext cx="904228" cy="1501746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6476084" y="2844225"/>
                <a:ext cx="52770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fr-FR" sz="32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6084" y="2844225"/>
                <a:ext cx="527709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6648405" y="4293096"/>
                <a:ext cx="52770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fr-FR" sz="32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8405" y="4293096"/>
                <a:ext cx="527709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7395782" y="3427339"/>
                <a:ext cx="1530996" cy="6428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fr-FR" sz="32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32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fr-FR" sz="32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fr-FR" sz="32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𝟏</m:t>
                          </m:r>
                        </m:e>
                      </m:rad>
                    </m:oMath>
                  </m:oMathPara>
                </a14:m>
                <a:endParaRPr lang="fr-FR" sz="32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5782" y="3427339"/>
                <a:ext cx="1530996" cy="64286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700011" y="3758059"/>
                <a:ext cx="2649059" cy="8490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fr-FR" sz="44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44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𝟑</m:t>
                          </m:r>
                        </m:e>
                      </m:rad>
                      <m:r>
                        <a:rPr lang="fr-FR" sz="4400" b="1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fr-FR" sz="4400" b="1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fr-FR" sz="4400" b="1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fr-FR" sz="4400" b="1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𝟕</m:t>
                      </m:r>
                    </m:oMath>
                  </m:oMathPara>
                </a14:m>
                <a:endParaRPr lang="fr-FR" sz="44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011" y="3758059"/>
                <a:ext cx="2649059" cy="84907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548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/>
      <p:bldP spid="13" grpId="0"/>
      <p:bldP spid="14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620688"/>
            <a:ext cx="9144000" cy="116886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°10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0" y="1816452"/>
                <a:ext cx="9144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 smtClean="0"/>
                  <a:t>Le triangle ABC est rectangle et aire(ABC)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latin typeface="Cambria Math"/>
                      </a:rPr>
                      <m:t>=6,5</m:t>
                    </m:r>
                  </m:oMath>
                </a14:m>
                <a:endParaRPr lang="fr-FR" sz="3200" dirty="0" smtClean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816452"/>
                <a:ext cx="9144000" cy="584775"/>
              </a:xfrm>
              <a:prstGeom prst="rect">
                <a:avLst/>
              </a:prstGeom>
              <a:blipFill rotWithShape="1">
                <a:blip r:embed="rId2"/>
                <a:stretch>
                  <a:fillRect t="-12500" b="-343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 descr="C:\Users\auderi\AppData\Local\Temp\geogebra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388" y="2528852"/>
            <a:ext cx="5443147" cy="294200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ZoneTexte 6"/>
          <p:cNvSpPr txBox="1"/>
          <p:nvPr/>
        </p:nvSpPr>
        <p:spPr>
          <a:xfrm rot="1292871">
            <a:off x="143243" y="5579904"/>
            <a:ext cx="2448272" cy="76944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chemeClr val="accent3">
                    <a:lumMod val="75000"/>
                  </a:schemeClr>
                </a:solidFill>
              </a:rPr>
              <a:t>   Vrai</a:t>
            </a:r>
            <a:endParaRPr lang="fr-FR" sz="4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4281836" y="3170826"/>
                <a:ext cx="1012008" cy="6428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fr-FR" sz="32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13</m:t>
                          </m:r>
                        </m:e>
                      </m:rad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1836" y="3170826"/>
                <a:ext cx="1012008" cy="64286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6876256" y="3150961"/>
                <a:ext cx="1012008" cy="6428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fr-FR" sz="32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13</m:t>
                          </m:r>
                        </m:e>
                      </m:rad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256" y="3150961"/>
                <a:ext cx="1012008" cy="64286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6588224" y="4666033"/>
                <a:ext cx="1012007" cy="6428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fr-FR" sz="32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26</m:t>
                          </m:r>
                        </m:e>
                      </m:rad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224" y="4666033"/>
                <a:ext cx="1012007" cy="64286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224802" y="2877988"/>
                <a:ext cx="267573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13+13=26</m:t>
                      </m:r>
                    </m:oMath>
                  </m:oMathPara>
                </a14:m>
                <a:endParaRPr lang="fr-FR" sz="3200" b="0" dirty="0" smtClean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802" y="2877988"/>
                <a:ext cx="2675732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oneTexte 9"/>
          <p:cNvSpPr txBox="1"/>
          <p:nvPr/>
        </p:nvSpPr>
        <p:spPr>
          <a:xfrm>
            <a:off x="98623" y="3539210"/>
            <a:ext cx="329282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C00000"/>
                </a:solidFill>
              </a:rPr>
              <a:t>ABC est rectangle</a:t>
            </a:r>
          </a:p>
          <a:p>
            <a:pPr algn="ctr"/>
            <a:r>
              <a:rPr lang="fr-FR" sz="3200" dirty="0">
                <a:solidFill>
                  <a:srgbClr val="C00000"/>
                </a:solidFill>
              </a:rPr>
              <a:t>e</a:t>
            </a:r>
            <a:r>
              <a:rPr lang="fr-FR" sz="3200" dirty="0" smtClean="0">
                <a:solidFill>
                  <a:srgbClr val="C00000"/>
                </a:solidFill>
              </a:rPr>
              <a:t>n B</a:t>
            </a:r>
            <a:endParaRPr lang="fr-FR" sz="32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3197061" y="5470856"/>
                <a:ext cx="5810950" cy="11251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3200" b="0" i="0" smtClean="0">
                          <a:solidFill>
                            <a:srgbClr val="C00000"/>
                          </a:solidFill>
                          <a:latin typeface="Cambria Math"/>
                        </a:rPr>
                        <m:t>aire</m:t>
                      </m:r>
                      <m:r>
                        <a:rPr lang="fr-FR" sz="3200" b="0" i="0" smtClean="0">
                          <a:solidFill>
                            <a:srgbClr val="C00000"/>
                          </a:solidFill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fr-FR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3200" b="0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ABC</m:t>
                          </m:r>
                        </m:e>
                      </m:d>
                      <m:r>
                        <a:rPr lang="fr-FR" sz="3200" b="0" i="0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2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3200" b="0" i="0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13</m:t>
                              </m:r>
                            </m:e>
                          </m:rad>
                          <m:r>
                            <a:rPr lang="fr-FR" sz="3200" b="0" i="0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×</m:t>
                          </m:r>
                          <m:rad>
                            <m:radPr>
                              <m:degHide m:val="on"/>
                              <m:ctrlPr>
                                <a:rPr lang="fr-FR" sz="32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3200" b="0" i="0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13</m:t>
                              </m:r>
                            </m:e>
                          </m:rad>
                        </m:num>
                        <m:den>
                          <m:r>
                            <a:rPr lang="fr-FR" sz="3200" b="0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fr-FR" sz="3200" b="0" i="0" smtClean="0">
                          <a:solidFill>
                            <a:srgbClr val="C00000"/>
                          </a:solidFill>
                          <a:latin typeface="Cambria Math"/>
                        </a:rPr>
                        <m:t>=6,5</m:t>
                      </m:r>
                    </m:oMath>
                  </m:oMathPara>
                </a14:m>
                <a:endParaRPr lang="fr-FR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7061" y="5470856"/>
                <a:ext cx="5810950" cy="112511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5583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8" grpId="0"/>
      <p:bldP spid="9" grpId="0"/>
      <p:bldP spid="3" grpId="0"/>
      <p:bldP spid="10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700011" y="26359"/>
            <a:ext cx="77724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fr-FR" sz="6000" dirty="0">
              <a:solidFill>
                <a:srgbClr val="04617B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0" y="2420888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b="1" i="1" dirty="0" smtClean="0">
                <a:solidFill>
                  <a:schemeClr val="accent3">
                    <a:lumMod val="75000"/>
                  </a:schemeClr>
                </a:solidFill>
                <a:latin typeface="Constantia" panose="02030602050306030303" pitchFamily="18" charset="0"/>
              </a:rPr>
              <a:t>Fin</a:t>
            </a:r>
            <a:endParaRPr lang="fr-FR" sz="6600" b="1" i="1" dirty="0">
              <a:solidFill>
                <a:schemeClr val="accent3">
                  <a:lumMod val="75000"/>
                </a:schemeClr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41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7538" y="404664"/>
            <a:ext cx="9136461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°1</a:t>
            </a:r>
            <a:endParaRPr lang="fr-FR" sz="6000" dirty="0"/>
          </a:p>
        </p:txBody>
      </p:sp>
      <p:pic>
        <p:nvPicPr>
          <p:cNvPr id="5" name="Image 4" descr="C:\Users\auderi\AppData\Local\Temp\geogebr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988840"/>
            <a:ext cx="4686250" cy="439504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ZoneTexte 6"/>
          <p:cNvSpPr txBox="1"/>
          <p:nvPr/>
        </p:nvSpPr>
        <p:spPr>
          <a:xfrm>
            <a:off x="7539" y="2780928"/>
            <a:ext cx="42795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latin typeface="Constantia" panose="02030602050306030303" pitchFamily="18" charset="0"/>
              </a:rPr>
              <a:t>L</a:t>
            </a:r>
            <a:r>
              <a:rPr lang="fr-FR" sz="4400" dirty="0" smtClean="0">
                <a:latin typeface="Constantia" panose="02030602050306030303" pitchFamily="18" charset="0"/>
              </a:rPr>
              <a:t>es points B et C</a:t>
            </a:r>
          </a:p>
          <a:p>
            <a:pPr algn="ctr"/>
            <a:r>
              <a:rPr lang="fr-FR" sz="4400" dirty="0" smtClean="0">
                <a:latin typeface="Constantia" panose="02030602050306030303" pitchFamily="18" charset="0"/>
              </a:rPr>
              <a:t>ont la même abscisse. </a:t>
            </a:r>
            <a:endParaRPr lang="fr-FR" sz="44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68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4412" y="404664"/>
            <a:ext cx="9139588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°2</a:t>
            </a:r>
            <a:endParaRPr lang="fr-FR" sz="6000" dirty="0"/>
          </a:p>
        </p:txBody>
      </p:sp>
      <p:pic>
        <p:nvPicPr>
          <p:cNvPr id="5" name="Image 4" descr="C:\Users\auderi\AppData\Local\Temp\geogebr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601" y="2073621"/>
            <a:ext cx="4407743" cy="44109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ZoneTexte 5"/>
          <p:cNvSpPr txBox="1"/>
          <p:nvPr/>
        </p:nvSpPr>
        <p:spPr>
          <a:xfrm>
            <a:off x="4412" y="2564904"/>
            <a:ext cx="427955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latin typeface="Constantia" panose="02030602050306030303" pitchFamily="18" charset="0"/>
              </a:rPr>
              <a:t>L</a:t>
            </a:r>
            <a:r>
              <a:rPr lang="fr-FR" sz="4400" dirty="0" smtClean="0">
                <a:latin typeface="Constantia" panose="02030602050306030303" pitchFamily="18" charset="0"/>
              </a:rPr>
              <a:t>es points </a:t>
            </a:r>
            <a:r>
              <a:rPr lang="fr-FR" sz="4400" dirty="0">
                <a:latin typeface="Constantia" panose="02030602050306030303" pitchFamily="18" charset="0"/>
              </a:rPr>
              <a:t>A</a:t>
            </a:r>
            <a:r>
              <a:rPr lang="fr-FR" sz="4400" dirty="0" smtClean="0">
                <a:latin typeface="Constantia" panose="02030602050306030303" pitchFamily="18" charset="0"/>
              </a:rPr>
              <a:t> et B</a:t>
            </a:r>
          </a:p>
          <a:p>
            <a:pPr algn="ctr"/>
            <a:r>
              <a:rPr lang="fr-FR" sz="4400" dirty="0" smtClean="0">
                <a:latin typeface="Constantia" panose="02030602050306030303" pitchFamily="18" charset="0"/>
              </a:rPr>
              <a:t>ont des ordonnées opposées.  </a:t>
            </a:r>
            <a:endParaRPr lang="fr-FR" sz="44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86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°3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0" y="2173142"/>
                <a:ext cx="3956028" cy="36009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4000" dirty="0" smtClean="0">
                    <a:latin typeface="Constantia" panose="02030602050306030303" pitchFamily="18" charset="0"/>
                  </a:rPr>
                  <a:t>Le symétrique de </a:t>
                </a:r>
              </a:p>
              <a:p>
                <a:pPr algn="ctr"/>
                <a:r>
                  <a:rPr lang="fr-FR" sz="4000" dirty="0" smtClean="0">
                    <a:latin typeface="Constantia" panose="02030602050306030303" pitchFamily="18" charset="0"/>
                  </a:rPr>
                  <a:t>A par rapport à B</a:t>
                </a:r>
              </a:p>
              <a:p>
                <a:pPr algn="ctr"/>
                <a:r>
                  <a:rPr lang="fr-FR" sz="4000" dirty="0">
                    <a:latin typeface="Constantia" panose="02030602050306030303" pitchFamily="18" charset="0"/>
                  </a:rPr>
                  <a:t>a</a:t>
                </a:r>
                <a:r>
                  <a:rPr lang="fr-FR" sz="4000" dirty="0" smtClean="0">
                    <a:latin typeface="Constantia" panose="02030602050306030303" pitchFamily="18" charset="0"/>
                  </a:rPr>
                  <a:t> pour coordonnées</a:t>
                </a:r>
              </a:p>
              <a:p>
                <a:pPr algn="ctr"/>
                <a:endParaRPr lang="fr-FR" sz="2000" dirty="0">
                  <a:latin typeface="Constantia" panose="02030602050306030303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48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800" b="0" i="1" smtClean="0">
                              <a:latin typeface="Cambria Math"/>
                            </a:rPr>
                            <m:t>−1;1</m:t>
                          </m:r>
                        </m:e>
                      </m:d>
                    </m:oMath>
                  </m:oMathPara>
                </a14:m>
                <a:endParaRPr lang="fr-FR" sz="4800" dirty="0" smtClean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173142"/>
                <a:ext cx="3956028" cy="3600986"/>
              </a:xfrm>
              <a:prstGeom prst="rect">
                <a:avLst/>
              </a:prstGeom>
              <a:blipFill rotWithShape="1">
                <a:blip r:embed="rId2"/>
                <a:stretch>
                  <a:fillRect l="-4777" t="-3046" r="-816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 descr="C:\Users\auderi\AppData\Local\Temp\geogebra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886" y="2191113"/>
            <a:ext cx="5008460" cy="388416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82188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°4</a:t>
            </a:r>
            <a:endParaRPr lang="fr-FR" sz="6000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1772816"/>
            <a:ext cx="9143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onstantia" panose="02030602050306030303" pitchFamily="18" charset="0"/>
              </a:rPr>
              <a:t>L</a:t>
            </a:r>
            <a:r>
              <a:rPr lang="fr-FR" sz="3200" dirty="0" smtClean="0">
                <a:latin typeface="Constantia" panose="02030602050306030303" pitchFamily="18" charset="0"/>
              </a:rPr>
              <a:t>es points qui ont une abscisse négative et une ordonnée positive sont G, E, L et A.  </a:t>
            </a:r>
            <a:endParaRPr lang="fr-FR" sz="3200" dirty="0">
              <a:latin typeface="Constantia" panose="02030602050306030303" pitchFamily="18" charset="0"/>
            </a:endParaRPr>
          </a:p>
        </p:txBody>
      </p:sp>
      <p:pic>
        <p:nvPicPr>
          <p:cNvPr id="8" name="Image 7" descr="C:\Users\auderi\AppData\Local\Temp\geogebr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996952"/>
            <a:ext cx="8205289" cy="34563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5289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°5</a:t>
            </a:r>
            <a:endParaRPr lang="fr-FR" sz="6000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1772816"/>
            <a:ext cx="9143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onstantia" panose="02030602050306030303" pitchFamily="18" charset="0"/>
              </a:rPr>
              <a:t>L</a:t>
            </a:r>
            <a:r>
              <a:rPr lang="fr-FR" sz="3200" dirty="0" smtClean="0">
                <a:latin typeface="Constantia" panose="02030602050306030303" pitchFamily="18" charset="0"/>
              </a:rPr>
              <a:t>es points qui ont une abscisse négative ou une ordonnée positive sont G, E, L et A.  </a:t>
            </a:r>
            <a:endParaRPr lang="fr-FR" sz="3200" dirty="0">
              <a:latin typeface="Constantia" panose="02030602050306030303" pitchFamily="18" charset="0"/>
            </a:endParaRPr>
          </a:p>
        </p:txBody>
      </p:sp>
      <p:pic>
        <p:nvPicPr>
          <p:cNvPr id="8" name="Image 7" descr="C:\Users\auderi\AppData\Local\Temp\geogebr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996952"/>
            <a:ext cx="8205289" cy="34563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56999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°6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0" y="1772816"/>
                <a:ext cx="9143999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 smtClean="0">
                    <a:latin typeface="Constantia" panose="02030602050306030303" pitchFamily="18" charset="0"/>
                  </a:rPr>
                  <a:t>Il y a 8 points d’abscisse strictement</a:t>
                </a:r>
              </a:p>
              <a:p>
                <a:pPr algn="ctr"/>
                <a:r>
                  <a:rPr lang="fr-FR" sz="3200" dirty="0">
                    <a:latin typeface="Constantia" panose="02030602050306030303" pitchFamily="18" charset="0"/>
                  </a:rPr>
                  <a:t>s</a:t>
                </a:r>
                <a:r>
                  <a:rPr lang="fr-FR" sz="3200" dirty="0" smtClean="0">
                    <a:latin typeface="Constantia" panose="02030602050306030303" pitchFamily="18" charset="0"/>
                  </a:rPr>
                  <a:t>upérieure à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latin typeface="Cambria Math"/>
                      </a:rPr>
                      <m:t>−2.</m:t>
                    </m:r>
                  </m:oMath>
                </a14:m>
                <a:r>
                  <a:rPr lang="fr-FR" sz="3200" dirty="0" smtClean="0">
                    <a:latin typeface="Constantia" panose="02030602050306030303" pitchFamily="18" charset="0"/>
                  </a:rPr>
                  <a:t>  </a:t>
                </a:r>
                <a:endParaRPr lang="fr-FR" sz="32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772816"/>
                <a:ext cx="9143999" cy="1077218"/>
              </a:xfrm>
              <a:prstGeom prst="rect">
                <a:avLst/>
              </a:prstGeom>
              <a:blipFill rotWithShape="1">
                <a:blip r:embed="rId2"/>
                <a:stretch>
                  <a:fillRect t="-7345" b="-1807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 descr="C:\Users\auderi\AppData\Local\Temp\geogebra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996952"/>
            <a:ext cx="8205289" cy="34563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27226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°7</a:t>
            </a:r>
            <a:endParaRPr lang="fr-FR" sz="6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319991" y="2420888"/>
                <a:ext cx="8532440" cy="2812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4400" dirty="0" smtClean="0">
                    <a:latin typeface="Constantia" panose="02030602050306030303" pitchFamily="18" charset="0"/>
                  </a:rPr>
                  <a:t>Si A a pour coordonnées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4400" b="0" i="1" smtClean="0">
                            <a:latin typeface="Cambria Math"/>
                          </a:rPr>
                          <m:t>0,4 ;−2</m:t>
                        </m:r>
                      </m:e>
                    </m:d>
                  </m:oMath>
                </a14:m>
                <a:endParaRPr lang="fr-FR" sz="4400" b="0" dirty="0" smtClean="0">
                  <a:latin typeface="Constantia" panose="02030602050306030303" pitchFamily="18" charset="0"/>
                </a:endParaRPr>
              </a:p>
              <a:p>
                <a:r>
                  <a:rPr lang="fr-FR" sz="4400" dirty="0">
                    <a:latin typeface="Constantia" panose="02030602050306030303" pitchFamily="18" charset="0"/>
                  </a:rPr>
                  <a:t>e</a:t>
                </a:r>
                <a:r>
                  <a:rPr lang="fr-FR" sz="4400" dirty="0" smtClean="0">
                    <a:latin typeface="Constantia" panose="02030602050306030303" pitchFamily="18" charset="0"/>
                  </a:rPr>
                  <a:t>t B</a:t>
                </a:r>
                <a14:m>
                  <m:oMath xmlns:m="http://schemas.openxmlformats.org/officeDocument/2006/math">
                    <m:r>
                      <a:rPr lang="fr-FR" sz="5400" b="0" i="1" smtClean="0">
                        <a:latin typeface="Cambria Math"/>
                      </a:rPr>
                      <m:t>(−</m:t>
                    </m:r>
                    <m:f>
                      <m:fPr>
                        <m:ctrlPr>
                          <a:rPr lang="fr-FR" sz="5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54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fr-FR" sz="5400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fr-FR" sz="5400" b="0" i="1" smtClean="0">
                        <a:latin typeface="Cambria Math"/>
                      </a:rPr>
                      <m:t>;</m:t>
                    </m:r>
                    <m:f>
                      <m:fPr>
                        <m:ctrlPr>
                          <a:rPr lang="fr-FR" sz="5400" b="0" i="1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fr-FR" sz="54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fr-FR" sz="5400" b="0" i="1" smtClean="0">
                                <a:latin typeface="Cambria Math"/>
                              </a:rPr>
                              <m:t>64</m:t>
                            </m:r>
                          </m:e>
                        </m:rad>
                      </m:num>
                      <m:den>
                        <m:r>
                          <a:rPr lang="fr-FR" sz="5400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fr-FR" sz="4400" dirty="0" smtClean="0">
                    <a:latin typeface="Constantia" panose="02030602050306030303" pitchFamily="18" charset="0"/>
                  </a:rPr>
                  <a:t> ) alors l’origine du repère est le milieu de [AB].  </a:t>
                </a:r>
                <a:endParaRPr lang="fr-FR" sz="4400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991" y="2420888"/>
                <a:ext cx="8532440" cy="2812758"/>
              </a:xfrm>
              <a:prstGeom prst="rect">
                <a:avLst/>
              </a:prstGeom>
              <a:blipFill rotWithShape="1">
                <a:blip r:embed="rId2"/>
                <a:stretch>
                  <a:fillRect l="-2857" t="-4329" b="-77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866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1488</TotalTime>
  <Words>541</Words>
  <Application>Microsoft Office PowerPoint</Application>
  <PresentationFormat>Affichage à l'écran (4:3)</PresentationFormat>
  <Paragraphs>101</Paragraphs>
  <Slides>24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Débit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auderi</dc:creator>
  <cp:lastModifiedBy>auderi</cp:lastModifiedBy>
  <cp:revision>156</cp:revision>
  <dcterms:created xsi:type="dcterms:W3CDTF">2014-09-26T16:28:59Z</dcterms:created>
  <dcterms:modified xsi:type="dcterms:W3CDTF">2016-07-02T14:16:13Z</dcterms:modified>
</cp:coreProperties>
</file>