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6"/>
  </p:notesMasterIdLst>
  <p:sldIdLst>
    <p:sldId id="292" r:id="rId2"/>
    <p:sldId id="293" r:id="rId3"/>
    <p:sldId id="322" r:id="rId4"/>
    <p:sldId id="295" r:id="rId5"/>
    <p:sldId id="317" r:id="rId6"/>
    <p:sldId id="321" r:id="rId7"/>
    <p:sldId id="316" r:id="rId8"/>
    <p:sldId id="323" r:id="rId9"/>
    <p:sldId id="318" r:id="rId10"/>
    <p:sldId id="319" r:id="rId11"/>
    <p:sldId id="324" r:id="rId12"/>
    <p:sldId id="303" r:id="rId13"/>
    <p:sldId id="304" r:id="rId14"/>
    <p:sldId id="325" r:id="rId15"/>
    <p:sldId id="326" r:id="rId16"/>
    <p:sldId id="327" r:id="rId17"/>
    <p:sldId id="328" r:id="rId18"/>
    <p:sldId id="329" r:id="rId19"/>
    <p:sldId id="330" r:id="rId20"/>
    <p:sldId id="331" r:id="rId21"/>
    <p:sldId id="332" r:id="rId22"/>
    <p:sldId id="333" r:id="rId23"/>
    <p:sldId id="334" r:id="rId24"/>
    <p:sldId id="315" r:id="rId25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5204" autoAdjust="0"/>
  </p:normalViewPr>
  <p:slideViewPr>
    <p:cSldViewPr>
      <p:cViewPr>
        <p:scale>
          <a:sx n="85" d="100"/>
          <a:sy n="85" d="100"/>
        </p:scale>
        <p:origin x="-924" y="49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66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7E7CBD0-7D83-4041-A0BA-766E5A4538EF}" type="datetimeFigureOut">
              <a:rPr lang="fr-FR" smtClean="0"/>
              <a:t>12/07/2016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D0F8D98-A10D-4FC4-9EEF-24C47620C47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134796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r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17" name="Sous-titr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fr-FR" smtClean="0"/>
              <a:t>Cliquez pour modifier le style des sous-titres du masque</a:t>
            </a:r>
            <a:endParaRPr kumimoji="0" lang="en-US"/>
          </a:p>
        </p:txBody>
      </p:sp>
      <p:sp>
        <p:nvSpPr>
          <p:cNvPr id="30" name="Espace réservé de la date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F6B0E2-AB3A-4833-8A73-4F1225F33DCD}" type="datetimeFigureOut">
              <a:rPr lang="fr-FR" smtClean="0">
                <a:solidFill>
                  <a:srgbClr val="DBF5F9">
                    <a:shade val="90000"/>
                  </a:srgbClr>
                </a:solidFill>
              </a:rPr>
              <a:pPr/>
              <a:t>12/07/2016</a:t>
            </a:fld>
            <a:endParaRPr lang="fr-FR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19" name="Espace réservé du pied de page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27" name="Espace réservé du numéro de diapositive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F8D88-C75C-40A4-9CA0-6076036A5A58}" type="slidenum">
              <a:rPr lang="fr-FR" smtClean="0">
                <a:solidFill>
                  <a:srgbClr val="DBF5F9">
                    <a:shade val="90000"/>
                  </a:srgbClr>
                </a:solidFill>
              </a:rPr>
              <a:pPr/>
              <a:t>‹N°›</a:t>
            </a:fld>
            <a:endParaRPr lang="fr-FR">
              <a:solidFill>
                <a:srgbClr val="DBF5F9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820721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F6B0E2-AB3A-4833-8A73-4F1225F33DCD}" type="datetimeFigureOut">
              <a:rPr lang="fr-FR" smtClean="0">
                <a:solidFill>
                  <a:srgbClr val="04617B">
                    <a:shade val="90000"/>
                  </a:srgbClr>
                </a:solidFill>
              </a:rPr>
              <a:pPr/>
              <a:t>12/07/2016</a:t>
            </a:fld>
            <a:endParaRPr lang="fr-FR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F8D88-C75C-40A4-9CA0-6076036A5A58}" type="slidenum">
              <a:rPr lang="fr-FR" smtClean="0">
                <a:solidFill>
                  <a:srgbClr val="04617B">
                    <a:shade val="90000"/>
                  </a:srgbClr>
                </a:solidFill>
              </a:rPr>
              <a:pPr/>
              <a:t>‹N°›</a:t>
            </a:fld>
            <a:endParaRPr lang="fr-FR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66439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F6B0E2-AB3A-4833-8A73-4F1225F33DCD}" type="datetimeFigureOut">
              <a:rPr lang="fr-FR" smtClean="0">
                <a:solidFill>
                  <a:srgbClr val="04617B">
                    <a:shade val="90000"/>
                  </a:srgbClr>
                </a:solidFill>
              </a:rPr>
              <a:pPr/>
              <a:t>12/07/2016</a:t>
            </a:fld>
            <a:endParaRPr lang="fr-FR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F8D88-C75C-40A4-9CA0-6076036A5A58}" type="slidenum">
              <a:rPr lang="fr-FR" smtClean="0">
                <a:solidFill>
                  <a:srgbClr val="04617B">
                    <a:shade val="90000"/>
                  </a:srgbClr>
                </a:solidFill>
              </a:rPr>
              <a:pPr/>
              <a:t>‹N°›</a:t>
            </a:fld>
            <a:endParaRPr lang="fr-FR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41221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F6B0E2-AB3A-4833-8A73-4F1225F33DCD}" type="datetimeFigureOut">
              <a:rPr lang="fr-FR" smtClean="0">
                <a:solidFill>
                  <a:srgbClr val="04617B">
                    <a:shade val="90000"/>
                  </a:srgbClr>
                </a:solidFill>
              </a:rPr>
              <a:pPr/>
              <a:t>12/07/2016</a:t>
            </a:fld>
            <a:endParaRPr lang="fr-FR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F8D88-C75C-40A4-9CA0-6076036A5A58}" type="slidenum">
              <a:rPr lang="fr-FR" smtClean="0">
                <a:solidFill>
                  <a:srgbClr val="04617B">
                    <a:shade val="90000"/>
                  </a:srgbClr>
                </a:solidFill>
              </a:rPr>
              <a:pPr/>
              <a:t>‹N°›</a:t>
            </a:fld>
            <a:endParaRPr lang="fr-FR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64611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F6B0E2-AB3A-4833-8A73-4F1225F33DCD}" type="datetimeFigureOut">
              <a:rPr lang="fr-FR" smtClean="0">
                <a:solidFill>
                  <a:srgbClr val="DBF5F9">
                    <a:shade val="90000"/>
                  </a:srgbClr>
                </a:solidFill>
              </a:rPr>
              <a:pPr/>
              <a:t>12/07/2016</a:t>
            </a:fld>
            <a:endParaRPr lang="fr-FR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F8D88-C75C-40A4-9CA0-6076036A5A58}" type="slidenum">
              <a:rPr lang="fr-FR" smtClean="0">
                <a:solidFill>
                  <a:srgbClr val="DBF5F9">
                    <a:shade val="90000"/>
                  </a:srgbClr>
                </a:solidFill>
              </a:rPr>
              <a:pPr/>
              <a:t>‹N°›</a:t>
            </a:fld>
            <a:endParaRPr lang="fr-FR">
              <a:solidFill>
                <a:srgbClr val="DBF5F9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821785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F6B0E2-AB3A-4833-8A73-4F1225F33DCD}" type="datetimeFigureOut">
              <a:rPr lang="fr-FR" smtClean="0">
                <a:solidFill>
                  <a:srgbClr val="04617B">
                    <a:shade val="90000"/>
                  </a:srgbClr>
                </a:solidFill>
              </a:rPr>
              <a:pPr/>
              <a:t>12/07/2016</a:t>
            </a:fld>
            <a:endParaRPr lang="fr-FR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F8D88-C75C-40A4-9CA0-6076036A5A58}" type="slidenum">
              <a:rPr lang="fr-FR" smtClean="0">
                <a:solidFill>
                  <a:srgbClr val="04617B">
                    <a:shade val="90000"/>
                  </a:srgbClr>
                </a:solidFill>
              </a:rPr>
              <a:pPr/>
              <a:t>‹N°›</a:t>
            </a:fld>
            <a:endParaRPr lang="fr-FR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60751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F6B0E2-AB3A-4833-8A73-4F1225F33DCD}" type="datetimeFigureOut">
              <a:rPr lang="fr-FR" smtClean="0">
                <a:solidFill>
                  <a:srgbClr val="04617B">
                    <a:shade val="90000"/>
                  </a:srgbClr>
                </a:solidFill>
              </a:rPr>
              <a:pPr/>
              <a:t>12/07/2016</a:t>
            </a:fld>
            <a:endParaRPr lang="fr-FR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F8D88-C75C-40A4-9CA0-6076036A5A58}" type="slidenum">
              <a:rPr lang="fr-FR" smtClean="0">
                <a:solidFill>
                  <a:srgbClr val="04617B">
                    <a:shade val="90000"/>
                  </a:srgbClr>
                </a:solidFill>
              </a:rPr>
              <a:pPr/>
              <a:t>‹N°›</a:t>
            </a:fld>
            <a:endParaRPr lang="fr-FR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75080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F6B0E2-AB3A-4833-8A73-4F1225F33DCD}" type="datetimeFigureOut">
              <a:rPr lang="fr-FR" smtClean="0">
                <a:solidFill>
                  <a:srgbClr val="04617B">
                    <a:shade val="90000"/>
                  </a:srgbClr>
                </a:solidFill>
              </a:rPr>
              <a:pPr/>
              <a:t>12/07/2016</a:t>
            </a:fld>
            <a:endParaRPr lang="fr-FR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F8D88-C75C-40A4-9CA0-6076036A5A58}" type="slidenum">
              <a:rPr lang="fr-FR" smtClean="0">
                <a:solidFill>
                  <a:srgbClr val="04617B">
                    <a:shade val="90000"/>
                  </a:srgbClr>
                </a:solidFill>
              </a:rPr>
              <a:pPr/>
              <a:t>‹N°›</a:t>
            </a:fld>
            <a:endParaRPr lang="fr-FR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43132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F6B0E2-AB3A-4833-8A73-4F1225F33DCD}" type="datetimeFigureOut">
              <a:rPr lang="fr-FR" smtClean="0">
                <a:solidFill>
                  <a:srgbClr val="04617B">
                    <a:shade val="90000"/>
                  </a:srgbClr>
                </a:solidFill>
              </a:rPr>
              <a:pPr/>
              <a:t>12/07/2016</a:t>
            </a:fld>
            <a:endParaRPr lang="fr-FR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F8D88-C75C-40A4-9CA0-6076036A5A58}" type="slidenum">
              <a:rPr lang="fr-FR" smtClean="0">
                <a:solidFill>
                  <a:srgbClr val="04617B">
                    <a:shade val="90000"/>
                  </a:srgbClr>
                </a:solidFill>
              </a:rPr>
              <a:pPr/>
              <a:t>‹N°›</a:t>
            </a:fld>
            <a:endParaRPr lang="fr-FR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8188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F6B0E2-AB3A-4833-8A73-4F1225F33DCD}" type="datetimeFigureOut">
              <a:rPr lang="fr-FR" smtClean="0">
                <a:solidFill>
                  <a:srgbClr val="04617B">
                    <a:shade val="90000"/>
                  </a:srgbClr>
                </a:solidFill>
              </a:rPr>
              <a:pPr/>
              <a:t>12/07/2016</a:t>
            </a:fld>
            <a:endParaRPr lang="fr-FR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F8D88-C75C-40A4-9CA0-6076036A5A58}" type="slidenum">
              <a:rPr lang="fr-FR" smtClean="0">
                <a:solidFill>
                  <a:srgbClr val="04617B">
                    <a:shade val="90000"/>
                  </a:srgbClr>
                </a:solidFill>
              </a:rPr>
              <a:pPr/>
              <a:t>‹N°›</a:t>
            </a:fld>
            <a:endParaRPr lang="fr-FR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75464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gner et arrondir un rectangle à un seul coin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Triangle rect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F6B0E2-AB3A-4833-8A73-4F1225F33DCD}" type="datetimeFigureOut">
              <a:rPr lang="fr-FR" smtClean="0">
                <a:solidFill>
                  <a:srgbClr val="04617B">
                    <a:shade val="90000"/>
                  </a:srgbClr>
                </a:solidFill>
              </a:rPr>
              <a:pPr/>
              <a:t>12/07/2016</a:t>
            </a:fld>
            <a:endParaRPr lang="fr-FR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1DEF8D88-C75C-40A4-9CA0-6076036A5A58}" type="slidenum">
              <a:rPr lang="fr-FR" smtClean="0">
                <a:solidFill>
                  <a:srgbClr val="04617B">
                    <a:shade val="90000"/>
                  </a:srgbClr>
                </a:solidFill>
              </a:rPr>
              <a:pPr/>
              <a:t>‹N°›</a:t>
            </a:fld>
            <a:endParaRPr lang="fr-FR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FR" smtClean="0"/>
              <a:t>Cliquez sur l'icône pour ajouter une image</a:t>
            </a:r>
            <a:endParaRPr kumimoji="0" lang="en-US" dirty="0"/>
          </a:p>
        </p:txBody>
      </p:sp>
      <p:sp>
        <p:nvSpPr>
          <p:cNvPr id="10" name="Forme libre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1" name="Forme libre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8588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rme libre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Forme libre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FR" smtClean="0"/>
              <a:t>Deuxième niveau</a:t>
            </a:r>
          </a:p>
          <a:p>
            <a:pPr lvl="2" eaLnBrk="1" latinLnBrk="0" hangingPunct="1"/>
            <a:r>
              <a:rPr kumimoji="0" lang="fr-FR" smtClean="0"/>
              <a:t>Troisième niveau</a:t>
            </a:r>
          </a:p>
          <a:p>
            <a:pPr lvl="3" eaLnBrk="1" latinLnBrk="0" hangingPunct="1"/>
            <a:r>
              <a:rPr kumimoji="0" lang="fr-FR" smtClean="0"/>
              <a:t>Quatrième niveau</a:t>
            </a:r>
          </a:p>
          <a:p>
            <a:pPr lvl="4" eaLnBrk="1" latinLnBrk="0" hangingPunct="1"/>
            <a:r>
              <a:rPr kumimoji="0" lang="fr-FR" smtClean="0"/>
              <a:t>Cinquième niveau</a:t>
            </a:r>
            <a:endParaRPr kumimoji="0" lang="en-US"/>
          </a:p>
        </p:txBody>
      </p:sp>
      <p:sp>
        <p:nvSpPr>
          <p:cNvPr id="10" name="Espace réservé de la date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FF6B0E2-AB3A-4833-8A73-4F1225F33DCD}" type="datetimeFigureOut">
              <a:rPr lang="fr-FR" smtClean="0">
                <a:solidFill>
                  <a:srgbClr val="04617B">
                    <a:shade val="90000"/>
                  </a:srgbClr>
                </a:solidFill>
              </a:rPr>
              <a:pPr/>
              <a:t>12/07/2016</a:t>
            </a:fld>
            <a:endParaRPr lang="fr-FR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22" name="Espace réservé du pied de page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fr-FR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8" name="Espace réservé du numéro de diapositive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DEF8D88-C75C-40A4-9CA0-6076036A5A58}" type="slidenum">
              <a:rPr lang="fr-FR" smtClean="0">
                <a:solidFill>
                  <a:srgbClr val="04617B">
                    <a:shade val="90000"/>
                  </a:srgbClr>
                </a:solidFill>
              </a:rPr>
              <a:pPr/>
              <a:t>‹N°›</a:t>
            </a:fld>
            <a:endParaRPr lang="fr-FR">
              <a:solidFill>
                <a:srgbClr val="04617B">
                  <a:shade val="90000"/>
                </a:srgbClr>
              </a:solidFill>
            </a:endParaRPr>
          </a:p>
        </p:txBody>
      </p:sp>
      <p:grpSp>
        <p:nvGrpSpPr>
          <p:cNvPr id="2" name="Groupe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orme libre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3" name="Forme libre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613925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0" y="1628800"/>
            <a:ext cx="9144000" cy="438912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fr-FR" sz="4800" b="1" dirty="0">
                <a:solidFill>
                  <a:schemeClr val="accent3">
                    <a:lumMod val="75000"/>
                  </a:schemeClr>
                </a:solidFill>
              </a:rPr>
              <a:t>Coordonnées de points </a:t>
            </a:r>
            <a:r>
              <a:rPr lang="fr-FR" sz="4800" b="1" dirty="0" smtClean="0">
                <a:solidFill>
                  <a:schemeClr val="accent3">
                    <a:lumMod val="75000"/>
                  </a:schemeClr>
                </a:solidFill>
              </a:rPr>
              <a:t>du</a:t>
            </a:r>
          </a:p>
          <a:p>
            <a:pPr marL="0" indent="0" algn="ctr">
              <a:spcBef>
                <a:spcPts val="600"/>
              </a:spcBef>
              <a:buNone/>
            </a:pPr>
            <a:r>
              <a:rPr lang="fr-FR" sz="4800" b="1" dirty="0" smtClean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fr-FR" sz="4800" b="1" dirty="0">
                <a:solidFill>
                  <a:schemeClr val="accent3">
                    <a:lumMod val="75000"/>
                  </a:schemeClr>
                </a:solidFill>
              </a:rPr>
              <a:t>plan</a:t>
            </a:r>
          </a:p>
          <a:p>
            <a:pPr marL="0" indent="0" algn="ctr">
              <a:buNone/>
            </a:pPr>
            <a:r>
              <a:rPr lang="fr-FR" sz="4800" i="1" dirty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Série </a:t>
            </a:r>
            <a:r>
              <a:rPr lang="fr-FR" sz="4800" i="1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</a:t>
            </a:r>
            <a:endParaRPr lang="fr-FR" sz="4800" i="1" dirty="0">
              <a:solidFill>
                <a:schemeClr val="accent3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buNone/>
            </a:pPr>
            <a:endParaRPr lang="fr-FR" sz="48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4" name="Titre 1"/>
          <p:cNvSpPr txBox="1">
            <a:spLocks/>
          </p:cNvSpPr>
          <p:nvPr/>
        </p:nvSpPr>
        <p:spPr bwMode="auto">
          <a:xfrm>
            <a:off x="0" y="4819799"/>
            <a:ext cx="9144000" cy="1341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>
            <a:defPPr>
              <a:defRPr lang="fr-FR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 algn="ctr">
              <a:defRPr/>
            </a:pPr>
            <a:r>
              <a:rPr lang="fr-FR" sz="2400" dirty="0">
                <a:solidFill>
                  <a:srgbClr val="0BD0D9">
                    <a:lumMod val="50000"/>
                  </a:srgbClr>
                </a:solidFill>
                <a:latin typeface="Arial" pitchFamily="34" charset="0"/>
                <a:cs typeface="Arial" pitchFamily="34" charset="0"/>
              </a:rPr>
              <a:t>Calcul mental et automatismes – IREM de Clermont-Ferrand</a:t>
            </a:r>
          </a:p>
        </p:txBody>
      </p:sp>
    </p:spTree>
    <p:extLst>
      <p:ext uri="{BB962C8B-B14F-4D97-AF65-F5344CB8AC3E}">
        <p14:creationId xmlns:p14="http://schemas.microsoft.com/office/powerpoint/2010/main" val="3361685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 txBox="1">
            <a:spLocks/>
          </p:cNvSpPr>
          <p:nvPr/>
        </p:nvSpPr>
        <p:spPr>
          <a:xfrm>
            <a:off x="0" y="404664"/>
            <a:ext cx="9144000" cy="1470025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fr-FR" sz="6000" dirty="0" smtClean="0">
                <a:solidFill>
                  <a:schemeClr val="accent3">
                    <a:lumMod val="50000"/>
                  </a:schemeClr>
                </a:solidFill>
              </a:rPr>
              <a:t>N</a:t>
            </a:r>
            <a:r>
              <a:rPr lang="fr-FR" sz="6000" dirty="0" smtClean="0"/>
              <a:t>°8</a:t>
            </a:r>
            <a:endParaRPr lang="fr-FR" sz="6000" dirty="0"/>
          </a:p>
        </p:txBody>
      </p:sp>
      <p:sp>
        <p:nvSpPr>
          <p:cNvPr id="6" name="ZoneTexte 5"/>
          <p:cNvSpPr txBox="1"/>
          <p:nvPr/>
        </p:nvSpPr>
        <p:spPr>
          <a:xfrm>
            <a:off x="0" y="2173142"/>
            <a:ext cx="3956028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600" dirty="0" smtClean="0">
                <a:latin typeface="Constantia" panose="02030602050306030303" pitchFamily="18" charset="0"/>
              </a:rPr>
              <a:t>Quelles sont les coordonnées du symétrique de A</a:t>
            </a:r>
          </a:p>
          <a:p>
            <a:pPr algn="ctr"/>
            <a:r>
              <a:rPr lang="fr-FR" sz="3600" dirty="0" smtClean="0">
                <a:latin typeface="Constantia" panose="02030602050306030303" pitchFamily="18" charset="0"/>
              </a:rPr>
              <a:t>par rapport à :</a:t>
            </a:r>
          </a:p>
          <a:p>
            <a:pPr algn="ctr"/>
            <a:endParaRPr lang="fr-FR" sz="3600" dirty="0" smtClean="0">
              <a:latin typeface="Constantia" panose="02030602050306030303" pitchFamily="18" charset="0"/>
            </a:endParaRPr>
          </a:p>
          <a:p>
            <a:pPr algn="ctr"/>
            <a:r>
              <a:rPr lang="fr-FR" sz="3600" dirty="0" smtClean="0">
                <a:latin typeface="Constantia" panose="02030602050306030303" pitchFamily="18" charset="0"/>
              </a:rPr>
              <a:t> l’axe des</a:t>
            </a:r>
          </a:p>
          <a:p>
            <a:pPr algn="ctr"/>
            <a:r>
              <a:rPr lang="fr-FR" sz="3600" dirty="0">
                <a:latin typeface="Constantia" panose="02030602050306030303" pitchFamily="18" charset="0"/>
              </a:rPr>
              <a:t> </a:t>
            </a:r>
            <a:r>
              <a:rPr lang="fr-FR" sz="3600" dirty="0" smtClean="0">
                <a:latin typeface="Constantia" panose="02030602050306030303" pitchFamily="18" charset="0"/>
              </a:rPr>
              <a:t>ordonnées ?</a:t>
            </a:r>
            <a:endParaRPr lang="fr-FR" sz="3600" dirty="0">
              <a:latin typeface="Constantia" panose="02030602050306030303" pitchFamily="18" charset="0"/>
            </a:endParaRPr>
          </a:p>
        </p:txBody>
      </p:sp>
      <p:pic>
        <p:nvPicPr>
          <p:cNvPr id="7" name="Image 6" descr="C:\Users\auderi\AppData\Local\Temp\geogebra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6028" y="2260366"/>
            <a:ext cx="4968552" cy="396044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sp>
        <p:nvSpPr>
          <p:cNvPr id="5" name="ZoneTexte 4"/>
          <p:cNvSpPr txBox="1"/>
          <p:nvPr/>
        </p:nvSpPr>
        <p:spPr>
          <a:xfrm>
            <a:off x="8640452" y="4149080"/>
            <a:ext cx="3240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endParaRPr lang="fr-FR" sz="2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6116268" y="2132856"/>
            <a:ext cx="3240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y</a:t>
            </a:r>
          </a:p>
        </p:txBody>
      </p:sp>
    </p:spTree>
    <p:extLst>
      <p:ext uri="{BB962C8B-B14F-4D97-AF65-F5344CB8AC3E}">
        <p14:creationId xmlns:p14="http://schemas.microsoft.com/office/powerpoint/2010/main" val="14086629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 txBox="1">
            <a:spLocks/>
          </p:cNvSpPr>
          <p:nvPr/>
        </p:nvSpPr>
        <p:spPr>
          <a:xfrm>
            <a:off x="0" y="404664"/>
            <a:ext cx="9144000" cy="1470025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fr-FR" sz="6000" dirty="0" smtClean="0">
                <a:solidFill>
                  <a:schemeClr val="accent3">
                    <a:lumMod val="50000"/>
                  </a:schemeClr>
                </a:solidFill>
              </a:rPr>
              <a:t>N</a:t>
            </a:r>
            <a:r>
              <a:rPr lang="fr-FR" sz="6000" dirty="0" smtClean="0"/>
              <a:t>°9</a:t>
            </a:r>
            <a:endParaRPr lang="fr-FR" sz="6000" dirty="0"/>
          </a:p>
        </p:txBody>
      </p:sp>
      <p:sp>
        <p:nvSpPr>
          <p:cNvPr id="6" name="ZoneTexte 5"/>
          <p:cNvSpPr txBox="1"/>
          <p:nvPr/>
        </p:nvSpPr>
        <p:spPr>
          <a:xfrm>
            <a:off x="0" y="2173142"/>
            <a:ext cx="3956028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600" dirty="0" smtClean="0">
                <a:latin typeface="Constantia" panose="02030602050306030303" pitchFamily="18" charset="0"/>
              </a:rPr>
              <a:t>Quelles sont les coordonnées du symétrique de A</a:t>
            </a:r>
          </a:p>
          <a:p>
            <a:pPr algn="ctr"/>
            <a:r>
              <a:rPr lang="fr-FR" sz="3600" dirty="0" smtClean="0">
                <a:latin typeface="Constantia" panose="02030602050306030303" pitchFamily="18" charset="0"/>
              </a:rPr>
              <a:t>par rapport à :</a:t>
            </a:r>
          </a:p>
          <a:p>
            <a:pPr algn="ctr"/>
            <a:endParaRPr lang="fr-FR" sz="3600" dirty="0" smtClean="0">
              <a:latin typeface="Constantia" panose="02030602050306030303" pitchFamily="18" charset="0"/>
            </a:endParaRPr>
          </a:p>
          <a:p>
            <a:pPr algn="ctr"/>
            <a:r>
              <a:rPr lang="fr-FR" sz="3600" dirty="0" smtClean="0">
                <a:latin typeface="Constantia" panose="02030602050306030303" pitchFamily="18" charset="0"/>
              </a:rPr>
              <a:t>  l’origine du</a:t>
            </a:r>
          </a:p>
          <a:p>
            <a:pPr algn="ctr"/>
            <a:r>
              <a:rPr lang="fr-FR" sz="3600" dirty="0" smtClean="0">
                <a:latin typeface="Constantia" panose="02030602050306030303" pitchFamily="18" charset="0"/>
              </a:rPr>
              <a:t>repère ?</a:t>
            </a:r>
            <a:endParaRPr lang="fr-FR" sz="3600" dirty="0">
              <a:latin typeface="Constantia" panose="02030602050306030303" pitchFamily="18" charset="0"/>
            </a:endParaRPr>
          </a:p>
        </p:txBody>
      </p:sp>
      <p:pic>
        <p:nvPicPr>
          <p:cNvPr id="7" name="Image 6" descr="C:\Users\auderi\AppData\Local\Temp\geogebra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6028" y="2260366"/>
            <a:ext cx="4968552" cy="396044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sp>
        <p:nvSpPr>
          <p:cNvPr id="5" name="ZoneTexte 4"/>
          <p:cNvSpPr txBox="1"/>
          <p:nvPr/>
        </p:nvSpPr>
        <p:spPr>
          <a:xfrm>
            <a:off x="8640452" y="4149080"/>
            <a:ext cx="3240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endParaRPr lang="fr-FR" sz="2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6116268" y="2132856"/>
            <a:ext cx="3240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y</a:t>
            </a:r>
          </a:p>
        </p:txBody>
      </p:sp>
    </p:spTree>
    <p:extLst>
      <p:ext uri="{BB962C8B-B14F-4D97-AF65-F5344CB8AC3E}">
        <p14:creationId xmlns:p14="http://schemas.microsoft.com/office/powerpoint/2010/main" val="27072339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 txBox="1">
            <a:spLocks/>
          </p:cNvSpPr>
          <p:nvPr/>
        </p:nvSpPr>
        <p:spPr>
          <a:xfrm>
            <a:off x="0" y="620688"/>
            <a:ext cx="9144000" cy="1168865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fr-FR" sz="6000" dirty="0" smtClean="0">
                <a:solidFill>
                  <a:schemeClr val="accent3">
                    <a:lumMod val="50000"/>
                  </a:schemeClr>
                </a:solidFill>
              </a:rPr>
              <a:t>N</a:t>
            </a:r>
            <a:r>
              <a:rPr lang="fr-FR" sz="6000" dirty="0" smtClean="0"/>
              <a:t>°10</a:t>
            </a:r>
            <a:endParaRPr lang="fr-FR" sz="6000" dirty="0"/>
          </a:p>
        </p:txBody>
      </p:sp>
      <p:sp>
        <p:nvSpPr>
          <p:cNvPr id="6" name="ZoneTexte 5"/>
          <p:cNvSpPr txBox="1"/>
          <p:nvPr/>
        </p:nvSpPr>
        <p:spPr>
          <a:xfrm>
            <a:off x="0" y="1996170"/>
            <a:ext cx="4283968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600" dirty="0" smtClean="0"/>
              <a:t>Dans le repère</a:t>
            </a:r>
          </a:p>
          <a:p>
            <a:pPr algn="ctr"/>
            <a:r>
              <a:rPr lang="fr-FR" sz="3600" dirty="0" smtClean="0"/>
              <a:t>(O; I, J), le triangle OAB est équilatéral.</a:t>
            </a:r>
          </a:p>
          <a:p>
            <a:pPr algn="ctr"/>
            <a:endParaRPr lang="fr-FR" sz="3600" dirty="0"/>
          </a:p>
          <a:p>
            <a:pPr algn="ctr"/>
            <a:r>
              <a:rPr lang="fr-FR" sz="3600" dirty="0" smtClean="0"/>
              <a:t>Quelles sont les coordonnées de B ?</a:t>
            </a:r>
            <a:endParaRPr lang="fr-FR" sz="3600" dirty="0"/>
          </a:p>
        </p:txBody>
      </p:sp>
      <p:pic>
        <p:nvPicPr>
          <p:cNvPr id="13" name="Image 12" descr="C:\Users\auderi\AppData\Local\Temp\geogebra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1975746"/>
            <a:ext cx="4707173" cy="468052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sp>
        <p:nvSpPr>
          <p:cNvPr id="5" name="ZoneTexte 4"/>
          <p:cNvSpPr txBox="1"/>
          <p:nvPr/>
        </p:nvSpPr>
        <p:spPr>
          <a:xfrm>
            <a:off x="8640452" y="5775647"/>
            <a:ext cx="3240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endParaRPr lang="fr-FR" sz="2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4716016" y="1887215"/>
            <a:ext cx="3240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y</a:t>
            </a:r>
          </a:p>
        </p:txBody>
      </p:sp>
    </p:spTree>
    <p:extLst>
      <p:ext uri="{BB962C8B-B14F-4D97-AF65-F5344CB8AC3E}">
        <p14:creationId xmlns:p14="http://schemas.microsoft.com/office/powerpoint/2010/main" val="1423048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 txBox="1">
            <a:spLocks/>
          </p:cNvSpPr>
          <p:nvPr/>
        </p:nvSpPr>
        <p:spPr>
          <a:xfrm>
            <a:off x="700011" y="620688"/>
            <a:ext cx="7772400" cy="1168865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fr-FR" sz="6000" dirty="0"/>
          </a:p>
        </p:txBody>
      </p:sp>
      <p:sp>
        <p:nvSpPr>
          <p:cNvPr id="11" name="ZoneTexte 10"/>
          <p:cNvSpPr txBox="1"/>
          <p:nvPr/>
        </p:nvSpPr>
        <p:spPr>
          <a:xfrm>
            <a:off x="0" y="2420888"/>
            <a:ext cx="91440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600" b="1" i="1" dirty="0" smtClean="0">
                <a:solidFill>
                  <a:schemeClr val="accent3">
                    <a:lumMod val="75000"/>
                  </a:schemeClr>
                </a:solidFill>
                <a:latin typeface="Constantia" panose="02030602050306030303" pitchFamily="18" charset="0"/>
              </a:rPr>
              <a:t>Correction</a:t>
            </a:r>
            <a:endParaRPr lang="fr-FR" sz="6600" b="1" i="1" dirty="0">
              <a:solidFill>
                <a:schemeClr val="accent3">
                  <a:lumMod val="75000"/>
                </a:schemeClr>
              </a:solidFill>
              <a:latin typeface="Constantia" panose="0203060205030603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77357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 descr="C:\Users\auderi\AppData\Local\Temp\geogebra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2052594"/>
            <a:ext cx="4625588" cy="4401295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sp>
        <p:nvSpPr>
          <p:cNvPr id="4" name="Titre 1"/>
          <p:cNvSpPr txBox="1">
            <a:spLocks/>
          </p:cNvSpPr>
          <p:nvPr/>
        </p:nvSpPr>
        <p:spPr>
          <a:xfrm>
            <a:off x="0" y="404664"/>
            <a:ext cx="9144000" cy="1470025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fr-FR" sz="6000" dirty="0" smtClean="0">
                <a:solidFill>
                  <a:schemeClr val="accent3">
                    <a:lumMod val="50000"/>
                  </a:schemeClr>
                </a:solidFill>
              </a:rPr>
              <a:t>N</a:t>
            </a:r>
            <a:r>
              <a:rPr lang="fr-FR" sz="6000" dirty="0" smtClean="0"/>
              <a:t>°1</a:t>
            </a:r>
            <a:endParaRPr lang="fr-FR" sz="6000" dirty="0"/>
          </a:p>
        </p:txBody>
      </p:sp>
      <p:cxnSp>
        <p:nvCxnSpPr>
          <p:cNvPr id="3" name="Connecteur droit 2"/>
          <p:cNvCxnSpPr/>
          <p:nvPr/>
        </p:nvCxnSpPr>
        <p:spPr>
          <a:xfrm>
            <a:off x="5544000" y="2808000"/>
            <a:ext cx="0" cy="1471760"/>
          </a:xfrm>
          <a:prstGeom prst="line">
            <a:avLst/>
          </a:prstGeom>
          <a:ln w="38100">
            <a:solidFill>
              <a:schemeClr val="accent1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necteur droit 7"/>
          <p:cNvCxnSpPr/>
          <p:nvPr/>
        </p:nvCxnSpPr>
        <p:spPr>
          <a:xfrm>
            <a:off x="5574438" y="2808000"/>
            <a:ext cx="734291" cy="0"/>
          </a:xfrm>
          <a:prstGeom prst="line">
            <a:avLst/>
          </a:prstGeom>
          <a:ln w="38100">
            <a:solidFill>
              <a:schemeClr val="accent1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necteur droit 11"/>
          <p:cNvCxnSpPr/>
          <p:nvPr/>
        </p:nvCxnSpPr>
        <p:spPr>
          <a:xfrm flipV="1">
            <a:off x="7848000" y="4293096"/>
            <a:ext cx="0" cy="760488"/>
          </a:xfrm>
          <a:prstGeom prst="line">
            <a:avLst/>
          </a:prstGeom>
          <a:ln w="38100">
            <a:solidFill>
              <a:schemeClr val="accent1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necteur droit 14"/>
          <p:cNvCxnSpPr/>
          <p:nvPr/>
        </p:nvCxnSpPr>
        <p:spPr>
          <a:xfrm flipH="1">
            <a:off x="6308730" y="5018178"/>
            <a:ext cx="1569965" cy="0"/>
          </a:xfrm>
          <a:prstGeom prst="line">
            <a:avLst/>
          </a:prstGeom>
          <a:ln w="38100">
            <a:solidFill>
              <a:schemeClr val="accent1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ZoneTexte 20"/>
              <p:cNvSpPr txBox="1"/>
              <p:nvPr/>
            </p:nvSpPr>
            <p:spPr>
              <a:xfrm>
                <a:off x="539552" y="2043270"/>
                <a:ext cx="2851613" cy="8309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4800" b="1" i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Cambria Math"/>
                        </a:rPr>
                        <m:t>𝐀</m:t>
                      </m:r>
                      <m:d>
                        <m:dPr>
                          <m:ctrlPr>
                            <a:rPr lang="fr-FR" sz="4800" b="1" i="1" smtClean="0">
                              <a:solidFill>
                                <a:schemeClr val="accent2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</m:ctrlPr>
                        </m:dPr>
                        <m:e>
                          <m:r>
                            <a:rPr lang="fr-FR" sz="4800" b="1" i="0" smtClean="0">
                              <a:solidFill>
                                <a:schemeClr val="accent2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−</m:t>
                          </m:r>
                          <m:r>
                            <a:rPr lang="fr-FR" sz="4800" b="1" i="0" smtClean="0">
                              <a:solidFill>
                                <a:schemeClr val="accent2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𝟏</m:t>
                          </m:r>
                          <m:r>
                            <a:rPr lang="fr-FR" sz="4800" b="1" i="0" smtClean="0">
                              <a:solidFill>
                                <a:schemeClr val="accent2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 ;</m:t>
                          </m:r>
                          <m:r>
                            <a:rPr lang="fr-FR" sz="4800" b="1" i="1" smtClean="0">
                              <a:solidFill>
                                <a:schemeClr val="accent2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𝟐</m:t>
                          </m:r>
                        </m:e>
                      </m:d>
                    </m:oMath>
                  </m:oMathPara>
                </a14:m>
                <a:endParaRPr lang="fr-FR" sz="4800" b="1" dirty="0">
                  <a:latin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21" name="ZoneTexte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552" y="2043270"/>
                <a:ext cx="2851613" cy="830997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ZoneTexte 21"/>
              <p:cNvSpPr txBox="1"/>
              <p:nvPr/>
            </p:nvSpPr>
            <p:spPr>
              <a:xfrm>
                <a:off x="614892" y="3421691"/>
                <a:ext cx="2700932" cy="8309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4800" b="1" dirty="0" smtClean="0">
                    <a:solidFill>
                      <a:schemeClr val="accent2">
                        <a:lumMod val="50000"/>
                      </a:schemeClr>
                    </a:solidFill>
                  </a:rPr>
                  <a:t>B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fr-FR" sz="4800" b="1" i="1" smtClean="0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a:rPr lang="fr-FR" sz="4800" b="1" i="0" smtClean="0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/>
                          </a:rPr>
                          <m:t>𝟐</m:t>
                        </m:r>
                        <m:r>
                          <a:rPr lang="fr-FR" sz="4800" b="1" i="0" smtClean="0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/>
                          </a:rPr>
                          <m:t> ;</m:t>
                        </m:r>
                        <m:r>
                          <a:rPr lang="fr-FR" sz="4800" b="1" i="1" smtClean="0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/>
                          </a:rPr>
                          <m:t>−</m:t>
                        </m:r>
                        <m:r>
                          <a:rPr lang="fr-FR" sz="4800" b="1" i="1" smtClean="0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/>
                          </a:rPr>
                          <m:t>𝟏</m:t>
                        </m:r>
                      </m:e>
                    </m:d>
                  </m:oMath>
                </a14:m>
                <a:endParaRPr lang="fr-FR" sz="4800" b="1" dirty="0">
                  <a:latin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22" name="ZoneTexte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4892" y="3421691"/>
                <a:ext cx="2700932" cy="830997"/>
              </a:xfrm>
              <a:prstGeom prst="rect">
                <a:avLst/>
              </a:prstGeom>
              <a:blipFill rotWithShape="1">
                <a:blip r:embed="rId4"/>
                <a:stretch>
                  <a:fillRect l="-10384" t="-16058" b="-37956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ZoneTexte 22"/>
              <p:cNvSpPr txBox="1"/>
              <p:nvPr/>
            </p:nvSpPr>
            <p:spPr>
              <a:xfrm>
                <a:off x="601225" y="4793704"/>
                <a:ext cx="2699329" cy="8309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4800" b="1" dirty="0" smtClean="0">
                    <a:solidFill>
                      <a:schemeClr val="accent2">
                        <a:lumMod val="50000"/>
                      </a:schemeClr>
                    </a:solidFill>
                  </a:rPr>
                  <a:t>C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fr-FR" sz="4800" b="1" i="1" smtClean="0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a:rPr lang="fr-FR" sz="4800" b="1" i="0" smtClean="0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/>
                          </a:rPr>
                          <m:t>𝟎</m:t>
                        </m:r>
                        <m:r>
                          <a:rPr lang="fr-FR" sz="4800" b="1" i="0" smtClean="0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/>
                          </a:rPr>
                          <m:t> ;</m:t>
                        </m:r>
                        <m:r>
                          <a:rPr lang="fr-FR" sz="4800" b="1" i="1" smtClean="0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/>
                          </a:rPr>
                          <m:t>−</m:t>
                        </m:r>
                        <m:r>
                          <a:rPr lang="fr-FR" sz="4800" b="1" i="1" smtClean="0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/>
                          </a:rPr>
                          <m:t>𝟏</m:t>
                        </m:r>
                      </m:e>
                    </m:d>
                  </m:oMath>
                </a14:m>
                <a:endParaRPr lang="fr-FR" sz="4800" b="1" dirty="0">
                  <a:latin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23" name="ZoneTexte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1225" y="4793704"/>
                <a:ext cx="2699329" cy="830997"/>
              </a:xfrm>
              <a:prstGeom prst="rect">
                <a:avLst/>
              </a:prstGeom>
              <a:blipFill rotWithShape="1">
                <a:blip r:embed="rId5"/>
                <a:stretch>
                  <a:fillRect l="-10407" t="-16058" b="-37956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ZoneTexte 10"/>
          <p:cNvSpPr txBox="1"/>
          <p:nvPr/>
        </p:nvSpPr>
        <p:spPr>
          <a:xfrm>
            <a:off x="8316416" y="4191471"/>
            <a:ext cx="3240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endParaRPr lang="fr-FR" sz="2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ZoneTexte 12"/>
          <p:cNvSpPr txBox="1"/>
          <p:nvPr/>
        </p:nvSpPr>
        <p:spPr>
          <a:xfrm>
            <a:off x="5976156" y="1916832"/>
            <a:ext cx="3240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y</a:t>
            </a:r>
          </a:p>
        </p:txBody>
      </p:sp>
    </p:spTree>
    <p:extLst>
      <p:ext uri="{BB962C8B-B14F-4D97-AF65-F5344CB8AC3E}">
        <p14:creationId xmlns:p14="http://schemas.microsoft.com/office/powerpoint/2010/main" val="36388538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2" grpId="0"/>
      <p:bldP spid="2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 10" descr="C:\Users\auderi\AppData\Local\Temp\geogebra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4668" y="2050765"/>
            <a:ext cx="4407743" cy="4410918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sp>
        <p:nvSpPr>
          <p:cNvPr id="4" name="Titre 1"/>
          <p:cNvSpPr txBox="1">
            <a:spLocks/>
          </p:cNvSpPr>
          <p:nvPr/>
        </p:nvSpPr>
        <p:spPr>
          <a:xfrm>
            <a:off x="0" y="404664"/>
            <a:ext cx="9144000" cy="1470025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fr-FR" sz="6000" dirty="0" smtClean="0">
                <a:solidFill>
                  <a:schemeClr val="accent3">
                    <a:lumMod val="50000"/>
                  </a:schemeClr>
                </a:solidFill>
              </a:rPr>
              <a:t>N</a:t>
            </a:r>
            <a:r>
              <a:rPr lang="fr-FR" sz="6000" dirty="0" smtClean="0"/>
              <a:t>°2</a:t>
            </a:r>
            <a:endParaRPr lang="fr-FR" sz="6000" dirty="0"/>
          </a:p>
        </p:txBody>
      </p:sp>
      <p:cxnSp>
        <p:nvCxnSpPr>
          <p:cNvPr id="3" name="Connecteur droit 2"/>
          <p:cNvCxnSpPr/>
          <p:nvPr/>
        </p:nvCxnSpPr>
        <p:spPr>
          <a:xfrm>
            <a:off x="5184000" y="2776969"/>
            <a:ext cx="0" cy="1471760"/>
          </a:xfrm>
          <a:prstGeom prst="line">
            <a:avLst/>
          </a:prstGeom>
          <a:ln w="38100">
            <a:solidFill>
              <a:schemeClr val="accent1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necteur droit 7"/>
          <p:cNvCxnSpPr/>
          <p:nvPr/>
        </p:nvCxnSpPr>
        <p:spPr>
          <a:xfrm>
            <a:off x="5184000" y="2808000"/>
            <a:ext cx="1080000" cy="0"/>
          </a:xfrm>
          <a:prstGeom prst="line">
            <a:avLst/>
          </a:prstGeom>
          <a:ln w="38100">
            <a:solidFill>
              <a:schemeClr val="accent1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necteur droit 11"/>
          <p:cNvCxnSpPr/>
          <p:nvPr/>
        </p:nvCxnSpPr>
        <p:spPr>
          <a:xfrm flipV="1">
            <a:off x="6635064" y="4252688"/>
            <a:ext cx="0" cy="1394952"/>
          </a:xfrm>
          <a:prstGeom prst="line">
            <a:avLst/>
          </a:prstGeom>
          <a:ln w="38100">
            <a:solidFill>
              <a:schemeClr val="accent1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necteur droit 14"/>
          <p:cNvCxnSpPr/>
          <p:nvPr/>
        </p:nvCxnSpPr>
        <p:spPr>
          <a:xfrm flipH="1">
            <a:off x="6242575" y="5712693"/>
            <a:ext cx="392489" cy="0"/>
          </a:xfrm>
          <a:prstGeom prst="line">
            <a:avLst/>
          </a:prstGeom>
          <a:ln w="38100">
            <a:solidFill>
              <a:schemeClr val="accent1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ZoneTexte 20"/>
              <p:cNvSpPr txBox="1"/>
              <p:nvPr/>
            </p:nvSpPr>
            <p:spPr>
              <a:xfrm>
                <a:off x="539552" y="2043270"/>
                <a:ext cx="3449534" cy="8309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4800" b="1" i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Cambria Math"/>
                        </a:rPr>
                        <m:t>𝐀</m:t>
                      </m:r>
                      <m:d>
                        <m:dPr>
                          <m:ctrlPr>
                            <a:rPr lang="fr-FR" sz="4800" b="1" i="1" smtClean="0">
                              <a:solidFill>
                                <a:schemeClr val="accent2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</m:ctrlPr>
                        </m:dPr>
                        <m:e>
                          <m:r>
                            <a:rPr lang="fr-FR" sz="4800" b="1" i="0" smtClean="0">
                              <a:solidFill>
                                <a:schemeClr val="accent2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−</m:t>
                          </m:r>
                          <m:r>
                            <a:rPr lang="fr-FR" sz="4800" b="1" i="0" smtClean="0">
                              <a:solidFill>
                                <a:schemeClr val="accent2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𝟏</m:t>
                          </m:r>
                          <m:r>
                            <a:rPr lang="fr-FR" sz="4800" b="1" i="0" smtClean="0">
                              <a:solidFill>
                                <a:schemeClr val="accent2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,</m:t>
                          </m:r>
                          <m:r>
                            <a:rPr lang="fr-FR" sz="4800" b="1" i="0" smtClean="0">
                              <a:solidFill>
                                <a:schemeClr val="accent2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𝟓</m:t>
                          </m:r>
                          <m:r>
                            <a:rPr lang="fr-FR" sz="4800" b="1" i="0" smtClean="0">
                              <a:solidFill>
                                <a:schemeClr val="accent2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 ;</m:t>
                          </m:r>
                          <m:r>
                            <a:rPr lang="fr-FR" sz="4800" b="1" i="1" smtClean="0">
                              <a:solidFill>
                                <a:schemeClr val="accent2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𝟐</m:t>
                          </m:r>
                        </m:e>
                      </m:d>
                    </m:oMath>
                  </m:oMathPara>
                </a14:m>
                <a:endParaRPr lang="fr-FR" sz="4800" b="1" dirty="0">
                  <a:latin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21" name="ZoneTexte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552" y="2043270"/>
                <a:ext cx="3449534" cy="830997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ZoneTexte 21"/>
              <p:cNvSpPr txBox="1"/>
              <p:nvPr/>
            </p:nvSpPr>
            <p:spPr>
              <a:xfrm>
                <a:off x="600225" y="3425227"/>
                <a:ext cx="3367781" cy="8309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4800" b="1" dirty="0" smtClean="0">
                    <a:solidFill>
                      <a:schemeClr val="accent2">
                        <a:lumMod val="50000"/>
                      </a:schemeClr>
                    </a:solidFill>
                  </a:rPr>
                  <a:t>B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fr-FR" sz="4800" b="1" i="1" smtClean="0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a:rPr lang="fr-FR" sz="4800" b="1" i="0" smtClean="0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/>
                          </a:rPr>
                          <m:t>𝐎</m:t>
                        </m:r>
                        <m:r>
                          <a:rPr lang="fr-FR" sz="4800" b="1" i="0" smtClean="0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/>
                          </a:rPr>
                          <m:t>,</m:t>
                        </m:r>
                        <m:r>
                          <a:rPr lang="fr-FR" sz="4800" b="1" i="0" smtClean="0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/>
                          </a:rPr>
                          <m:t>𝟓</m:t>
                        </m:r>
                        <m:r>
                          <a:rPr lang="fr-FR" sz="4800" b="1" i="0" smtClean="0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/>
                          </a:rPr>
                          <m:t> ;</m:t>
                        </m:r>
                        <m:r>
                          <a:rPr lang="fr-FR" sz="4800" b="1" i="1" smtClean="0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/>
                          </a:rPr>
                          <m:t>−</m:t>
                        </m:r>
                        <m:r>
                          <a:rPr lang="fr-FR" sz="4800" b="1" i="1" smtClean="0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/>
                          </a:rPr>
                          <m:t>𝟐</m:t>
                        </m:r>
                      </m:e>
                    </m:d>
                  </m:oMath>
                </a14:m>
                <a:endParaRPr lang="fr-FR" sz="4800" b="1" dirty="0">
                  <a:latin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22" name="ZoneTexte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0225" y="3425227"/>
                <a:ext cx="3367781" cy="830997"/>
              </a:xfrm>
              <a:prstGeom prst="rect">
                <a:avLst/>
              </a:prstGeom>
              <a:blipFill rotWithShape="1">
                <a:blip r:embed="rId4"/>
                <a:stretch>
                  <a:fillRect l="-8137" t="-16176" b="-38971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ZoneTexte 22"/>
              <p:cNvSpPr txBox="1"/>
              <p:nvPr/>
            </p:nvSpPr>
            <p:spPr>
              <a:xfrm>
                <a:off x="652582" y="4797152"/>
                <a:ext cx="2239267" cy="8309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4800" b="1" dirty="0" smtClean="0">
                    <a:solidFill>
                      <a:schemeClr val="accent2">
                        <a:lumMod val="50000"/>
                      </a:schemeClr>
                    </a:solidFill>
                  </a:rPr>
                  <a:t>C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fr-FR" sz="4800" b="1" i="1" smtClean="0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a:rPr lang="fr-FR" sz="4800" b="1" i="0" smtClean="0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/>
                          </a:rPr>
                          <m:t>𝟐</m:t>
                        </m:r>
                        <m:r>
                          <a:rPr lang="fr-FR" sz="4800" b="1" i="0" smtClean="0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/>
                          </a:rPr>
                          <m:t> ;</m:t>
                        </m:r>
                        <m:r>
                          <a:rPr lang="fr-FR" sz="4800" b="1" i="1" smtClean="0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/>
                          </a:rPr>
                          <m:t>𝟎</m:t>
                        </m:r>
                      </m:e>
                    </m:d>
                  </m:oMath>
                </a14:m>
                <a:endParaRPr lang="fr-FR" sz="4800" b="1" dirty="0">
                  <a:latin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23" name="ZoneTexte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2582" y="4797152"/>
                <a:ext cx="2239267" cy="830997"/>
              </a:xfrm>
              <a:prstGeom prst="rect">
                <a:avLst/>
              </a:prstGeom>
              <a:blipFill rotWithShape="1">
                <a:blip r:embed="rId5"/>
                <a:stretch>
                  <a:fillRect l="-12262" t="-16176" b="-38971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ZoneTexte 12"/>
          <p:cNvSpPr txBox="1"/>
          <p:nvPr/>
        </p:nvSpPr>
        <p:spPr>
          <a:xfrm>
            <a:off x="8148375" y="4191471"/>
            <a:ext cx="3240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endParaRPr lang="fr-FR" sz="2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ZoneTexte 13"/>
          <p:cNvSpPr txBox="1"/>
          <p:nvPr/>
        </p:nvSpPr>
        <p:spPr>
          <a:xfrm>
            <a:off x="5944503" y="1959223"/>
            <a:ext cx="3240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y</a:t>
            </a:r>
          </a:p>
        </p:txBody>
      </p:sp>
    </p:spTree>
    <p:extLst>
      <p:ext uri="{BB962C8B-B14F-4D97-AF65-F5344CB8AC3E}">
        <p14:creationId xmlns:p14="http://schemas.microsoft.com/office/powerpoint/2010/main" val="16215555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2" grpId="0"/>
      <p:bldP spid="2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 10" descr="C:\Users\auderi\AppData\Local\Temp\geogebra.pn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7089" y="3074713"/>
            <a:ext cx="5705175" cy="3156846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sp>
        <p:nvSpPr>
          <p:cNvPr id="4" name="Titre 1"/>
          <p:cNvSpPr txBox="1">
            <a:spLocks/>
          </p:cNvSpPr>
          <p:nvPr/>
        </p:nvSpPr>
        <p:spPr>
          <a:xfrm>
            <a:off x="0" y="404664"/>
            <a:ext cx="9144000" cy="1470025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fr-FR" sz="6000" dirty="0" smtClean="0">
                <a:solidFill>
                  <a:schemeClr val="accent3">
                    <a:lumMod val="50000"/>
                  </a:schemeClr>
                </a:solidFill>
              </a:rPr>
              <a:t>N</a:t>
            </a:r>
            <a:r>
              <a:rPr lang="fr-FR" sz="6000" dirty="0" smtClean="0"/>
              <a:t>°3</a:t>
            </a:r>
            <a:endParaRPr lang="fr-FR" sz="6000" dirty="0"/>
          </a:p>
        </p:txBody>
      </p:sp>
      <p:cxnSp>
        <p:nvCxnSpPr>
          <p:cNvPr id="3" name="Connecteur droit 2"/>
          <p:cNvCxnSpPr/>
          <p:nvPr/>
        </p:nvCxnSpPr>
        <p:spPr>
          <a:xfrm>
            <a:off x="6840000" y="4653136"/>
            <a:ext cx="0" cy="523282"/>
          </a:xfrm>
          <a:prstGeom prst="line">
            <a:avLst/>
          </a:prstGeom>
          <a:ln w="38100">
            <a:solidFill>
              <a:schemeClr val="accent1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necteur droit 7"/>
          <p:cNvCxnSpPr/>
          <p:nvPr/>
        </p:nvCxnSpPr>
        <p:spPr>
          <a:xfrm>
            <a:off x="6129676" y="5157192"/>
            <a:ext cx="746580" cy="0"/>
          </a:xfrm>
          <a:prstGeom prst="line">
            <a:avLst/>
          </a:prstGeom>
          <a:ln w="38100">
            <a:solidFill>
              <a:schemeClr val="accent1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necteur droit 11"/>
          <p:cNvCxnSpPr/>
          <p:nvPr/>
        </p:nvCxnSpPr>
        <p:spPr>
          <a:xfrm flipV="1">
            <a:off x="4716017" y="3645024"/>
            <a:ext cx="0" cy="1008112"/>
          </a:xfrm>
          <a:prstGeom prst="line">
            <a:avLst/>
          </a:prstGeom>
          <a:ln w="38100">
            <a:solidFill>
              <a:schemeClr val="accent1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necteur droit 14"/>
          <p:cNvCxnSpPr/>
          <p:nvPr/>
        </p:nvCxnSpPr>
        <p:spPr>
          <a:xfrm flipH="1">
            <a:off x="4716000" y="3600000"/>
            <a:ext cx="1413659" cy="0"/>
          </a:xfrm>
          <a:prstGeom prst="line">
            <a:avLst/>
          </a:prstGeom>
          <a:ln w="38100">
            <a:solidFill>
              <a:schemeClr val="accent1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ZoneTexte 20"/>
              <p:cNvSpPr txBox="1"/>
              <p:nvPr/>
            </p:nvSpPr>
            <p:spPr>
              <a:xfrm>
                <a:off x="-87138" y="2058994"/>
                <a:ext cx="3818225" cy="8309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4800" b="1" i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Cambria Math"/>
                        </a:rPr>
                        <m:t>𝐀</m:t>
                      </m:r>
                      <m:d>
                        <m:dPr>
                          <m:ctrlPr>
                            <a:rPr lang="fr-FR" sz="4800" b="1" i="1" smtClean="0">
                              <a:solidFill>
                                <a:schemeClr val="accent2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</m:ctrlPr>
                        </m:dPr>
                        <m:e>
                          <m:r>
                            <a:rPr lang="fr-FR" sz="4800" b="1" i="1" smtClean="0">
                              <a:solidFill>
                                <a:schemeClr val="accent2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𝟎</m:t>
                          </m:r>
                          <m:r>
                            <a:rPr lang="fr-FR" sz="4800" b="1" i="1" smtClean="0">
                              <a:solidFill>
                                <a:schemeClr val="accent2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,</m:t>
                          </m:r>
                          <m:r>
                            <a:rPr lang="fr-FR" sz="4800" b="1" i="1" smtClean="0">
                              <a:solidFill>
                                <a:schemeClr val="accent2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𝟕𝟓</m:t>
                          </m:r>
                          <m:r>
                            <a:rPr lang="fr-FR" sz="4800" b="1" i="1" smtClean="0">
                              <a:solidFill>
                                <a:schemeClr val="accent2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 ;−</m:t>
                          </m:r>
                          <m:r>
                            <a:rPr lang="fr-FR" sz="4800" b="1" i="1" smtClean="0">
                              <a:solidFill>
                                <a:schemeClr val="accent2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𝟏</m:t>
                          </m:r>
                        </m:e>
                      </m:d>
                    </m:oMath>
                  </m:oMathPara>
                </a14:m>
                <a:endParaRPr lang="fr-FR" sz="4800" b="1" dirty="0">
                  <a:latin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21" name="ZoneTexte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87138" y="2058994"/>
                <a:ext cx="3818225" cy="830997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ZoneTexte 21"/>
              <p:cNvSpPr txBox="1"/>
              <p:nvPr/>
            </p:nvSpPr>
            <p:spPr>
              <a:xfrm>
                <a:off x="0" y="3462556"/>
                <a:ext cx="3298852" cy="8309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4800" b="1" dirty="0" smtClean="0">
                    <a:solidFill>
                      <a:schemeClr val="accent2">
                        <a:lumMod val="50000"/>
                      </a:schemeClr>
                    </a:solidFill>
                  </a:rPr>
                  <a:t>B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fr-FR" sz="4800" b="1" i="1" smtClean="0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a:rPr lang="fr-FR" sz="4800" b="1" i="1" smtClean="0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/>
                          </a:rPr>
                          <m:t>−</m:t>
                        </m:r>
                        <m:r>
                          <a:rPr lang="fr-FR" sz="4800" b="1" i="1" smtClean="0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/>
                          </a:rPr>
                          <m:t>𝟏</m:t>
                        </m:r>
                        <m:r>
                          <a:rPr lang="fr-FR" sz="4800" b="1" i="1" smtClean="0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/>
                          </a:rPr>
                          <m:t>,</m:t>
                        </m:r>
                        <m:r>
                          <a:rPr lang="fr-FR" sz="4800" b="1" i="1" smtClean="0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/>
                          </a:rPr>
                          <m:t>𝟓</m:t>
                        </m:r>
                        <m:r>
                          <a:rPr lang="fr-FR" sz="4800" b="1" i="1" smtClean="0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/>
                          </a:rPr>
                          <m:t> ;</m:t>
                        </m:r>
                        <m:r>
                          <a:rPr lang="fr-FR" sz="4800" b="1" i="1" smtClean="0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/>
                          </a:rPr>
                          <m:t>𝟐</m:t>
                        </m:r>
                      </m:e>
                    </m:d>
                  </m:oMath>
                </a14:m>
                <a:endParaRPr lang="fr-FR" sz="4800" b="1" dirty="0">
                  <a:latin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22" name="ZoneTexte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3462556"/>
                <a:ext cx="3298852" cy="830997"/>
              </a:xfrm>
              <a:prstGeom prst="rect">
                <a:avLst/>
              </a:prstGeom>
              <a:blipFill rotWithShape="1">
                <a:blip r:embed="rId4"/>
                <a:stretch>
                  <a:fillRect l="-8318" t="-16176" b="-38971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ZoneTexte 22"/>
              <p:cNvSpPr txBox="1"/>
              <p:nvPr/>
            </p:nvSpPr>
            <p:spPr>
              <a:xfrm>
                <a:off x="33674" y="4862300"/>
                <a:ext cx="2239267" cy="8309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4800" b="1" dirty="0" smtClean="0">
                    <a:solidFill>
                      <a:schemeClr val="accent2">
                        <a:lumMod val="50000"/>
                      </a:schemeClr>
                    </a:solidFill>
                  </a:rPr>
                  <a:t>C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fr-FR" sz="4800" b="1" i="1" smtClean="0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a:rPr lang="fr-FR" sz="4800" b="1" i="1" smtClean="0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/>
                          </a:rPr>
                          <m:t>𝟐</m:t>
                        </m:r>
                        <m:r>
                          <a:rPr lang="fr-FR" sz="4800" b="1" i="1" smtClean="0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/>
                          </a:rPr>
                          <m:t> ;</m:t>
                        </m:r>
                        <m:r>
                          <a:rPr lang="fr-FR" sz="4800" b="1" i="1" smtClean="0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/>
                          </a:rPr>
                          <m:t>𝟎</m:t>
                        </m:r>
                      </m:e>
                    </m:d>
                  </m:oMath>
                </a14:m>
                <a:endParaRPr lang="fr-FR" sz="4800" b="1" dirty="0">
                  <a:latin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23" name="ZoneTexte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674" y="4862300"/>
                <a:ext cx="2239267" cy="830997"/>
              </a:xfrm>
              <a:prstGeom prst="rect">
                <a:avLst/>
              </a:prstGeom>
              <a:blipFill rotWithShape="1">
                <a:blip r:embed="rId5"/>
                <a:stretch>
                  <a:fillRect l="-12534" t="-16176" b="-38971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ZoneTexte 15"/>
          <p:cNvSpPr txBox="1"/>
          <p:nvPr/>
        </p:nvSpPr>
        <p:spPr>
          <a:xfrm>
            <a:off x="8712460" y="4581128"/>
            <a:ext cx="3240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endParaRPr lang="fr-FR" sz="20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ZoneTexte 16"/>
          <p:cNvSpPr txBox="1"/>
          <p:nvPr/>
        </p:nvSpPr>
        <p:spPr>
          <a:xfrm>
            <a:off x="5832140" y="2996952"/>
            <a:ext cx="3240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y</a:t>
            </a:r>
          </a:p>
        </p:txBody>
      </p:sp>
    </p:spTree>
    <p:extLst>
      <p:ext uri="{BB962C8B-B14F-4D97-AF65-F5344CB8AC3E}">
        <p14:creationId xmlns:p14="http://schemas.microsoft.com/office/powerpoint/2010/main" val="23199458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2" grpId="0"/>
      <p:bldP spid="2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Image 12" descr="C:\Users\auderi\AppData\Local\Temp\geogebra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8085" y="2107209"/>
            <a:ext cx="5919471" cy="4227757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sp>
        <p:nvSpPr>
          <p:cNvPr id="4" name="Titre 1"/>
          <p:cNvSpPr txBox="1">
            <a:spLocks/>
          </p:cNvSpPr>
          <p:nvPr/>
        </p:nvSpPr>
        <p:spPr>
          <a:xfrm>
            <a:off x="0" y="404664"/>
            <a:ext cx="9144000" cy="1470025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fr-FR" sz="6000" dirty="0" smtClean="0">
                <a:solidFill>
                  <a:schemeClr val="accent3">
                    <a:lumMod val="50000"/>
                  </a:schemeClr>
                </a:solidFill>
              </a:rPr>
              <a:t>N</a:t>
            </a:r>
            <a:r>
              <a:rPr lang="fr-FR" sz="6000" dirty="0" smtClean="0"/>
              <a:t>°4</a:t>
            </a:r>
            <a:endParaRPr lang="fr-FR" sz="6000" dirty="0"/>
          </a:p>
        </p:txBody>
      </p:sp>
      <p:cxnSp>
        <p:nvCxnSpPr>
          <p:cNvPr id="3" name="Connecteur droit 2"/>
          <p:cNvCxnSpPr/>
          <p:nvPr/>
        </p:nvCxnSpPr>
        <p:spPr>
          <a:xfrm flipH="1">
            <a:off x="3816000" y="4466729"/>
            <a:ext cx="1152128" cy="1216617"/>
          </a:xfrm>
          <a:prstGeom prst="line">
            <a:avLst/>
          </a:prstGeom>
          <a:ln w="38100">
            <a:solidFill>
              <a:schemeClr val="accent1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necteur droit 7"/>
          <p:cNvCxnSpPr/>
          <p:nvPr/>
        </p:nvCxnSpPr>
        <p:spPr>
          <a:xfrm>
            <a:off x="3851920" y="5683346"/>
            <a:ext cx="1634391" cy="0"/>
          </a:xfrm>
          <a:prstGeom prst="line">
            <a:avLst/>
          </a:prstGeom>
          <a:ln w="38100">
            <a:solidFill>
              <a:schemeClr val="accent1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necteur droit 11"/>
          <p:cNvCxnSpPr/>
          <p:nvPr/>
        </p:nvCxnSpPr>
        <p:spPr>
          <a:xfrm flipV="1">
            <a:off x="5544000" y="3861048"/>
            <a:ext cx="581509" cy="605681"/>
          </a:xfrm>
          <a:prstGeom prst="line">
            <a:avLst/>
          </a:prstGeom>
          <a:ln w="38100">
            <a:solidFill>
              <a:schemeClr val="accent1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necteur droit 14"/>
          <p:cNvCxnSpPr/>
          <p:nvPr/>
        </p:nvCxnSpPr>
        <p:spPr>
          <a:xfrm flipH="1">
            <a:off x="6156000" y="3888000"/>
            <a:ext cx="1086924" cy="0"/>
          </a:xfrm>
          <a:prstGeom prst="line">
            <a:avLst/>
          </a:prstGeom>
          <a:ln w="38100">
            <a:solidFill>
              <a:schemeClr val="accent1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ZoneTexte 20"/>
              <p:cNvSpPr txBox="1"/>
              <p:nvPr/>
            </p:nvSpPr>
            <p:spPr>
              <a:xfrm>
                <a:off x="0" y="2043270"/>
                <a:ext cx="2391552" cy="8309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4800" b="1" i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Cambria Math"/>
                        </a:rPr>
                        <m:t>𝐀</m:t>
                      </m:r>
                      <m:d>
                        <m:dPr>
                          <m:ctrlPr>
                            <a:rPr lang="fr-FR" sz="4800" b="1" i="1" smtClean="0">
                              <a:solidFill>
                                <a:schemeClr val="accent2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</m:ctrlPr>
                        </m:dPr>
                        <m:e>
                          <m:r>
                            <a:rPr lang="fr-FR" sz="4800" b="1" i="1" smtClean="0">
                              <a:solidFill>
                                <a:schemeClr val="accent2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𝟎</m:t>
                          </m:r>
                          <m:r>
                            <a:rPr lang="fr-FR" sz="4800" b="1" i="1" smtClean="0">
                              <a:solidFill>
                                <a:schemeClr val="accent2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 ;</m:t>
                          </m:r>
                          <m:r>
                            <a:rPr lang="fr-FR" sz="4800" b="1" i="1" smtClean="0">
                              <a:solidFill>
                                <a:schemeClr val="accent2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𝟐</m:t>
                          </m:r>
                        </m:e>
                      </m:d>
                    </m:oMath>
                  </m:oMathPara>
                </a14:m>
                <a:endParaRPr lang="fr-FR" sz="4800" b="1" dirty="0">
                  <a:latin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21" name="ZoneTexte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2043270"/>
                <a:ext cx="2391552" cy="830997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ZoneTexte 21"/>
              <p:cNvSpPr txBox="1"/>
              <p:nvPr/>
            </p:nvSpPr>
            <p:spPr>
              <a:xfrm>
                <a:off x="83346" y="3611707"/>
                <a:ext cx="3024739" cy="8309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4800" b="1" dirty="0" smtClean="0">
                    <a:solidFill>
                      <a:schemeClr val="accent2">
                        <a:lumMod val="50000"/>
                      </a:schemeClr>
                    </a:solidFill>
                  </a:rPr>
                  <a:t>B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fr-FR" sz="4800" b="1" i="1" smtClean="0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a:rPr lang="fr-FR" sz="4800" b="1" i="1" smtClean="0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/>
                          </a:rPr>
                          <m:t>−</m:t>
                        </m:r>
                        <m:r>
                          <a:rPr lang="fr-FR" sz="4800" b="1" i="1" smtClean="0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/>
                          </a:rPr>
                          <m:t>𝟑</m:t>
                        </m:r>
                        <m:r>
                          <a:rPr lang="fr-FR" sz="4800" b="1" i="1" smtClean="0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/>
                          </a:rPr>
                          <m:t>;−</m:t>
                        </m:r>
                        <m:r>
                          <a:rPr lang="fr-FR" sz="4800" b="1" i="1" smtClean="0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/>
                          </a:rPr>
                          <m:t>𝟐</m:t>
                        </m:r>
                      </m:e>
                    </m:d>
                  </m:oMath>
                </a14:m>
                <a:endParaRPr lang="fr-FR" sz="4800" b="1" dirty="0">
                  <a:latin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22" name="ZoneTexte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346" y="3611707"/>
                <a:ext cx="3024739" cy="830997"/>
              </a:xfrm>
              <a:prstGeom prst="rect">
                <a:avLst/>
              </a:prstGeom>
              <a:blipFill rotWithShape="1">
                <a:blip r:embed="rId4"/>
                <a:stretch>
                  <a:fillRect l="-9274" t="-16058" b="-37956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ZoneTexte 22"/>
              <p:cNvSpPr txBox="1"/>
              <p:nvPr/>
            </p:nvSpPr>
            <p:spPr>
              <a:xfrm>
                <a:off x="114617" y="4852349"/>
                <a:ext cx="2563074" cy="8309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4800" b="1" dirty="0" smtClean="0">
                    <a:solidFill>
                      <a:schemeClr val="accent2">
                        <a:lumMod val="50000"/>
                      </a:schemeClr>
                    </a:solidFill>
                  </a:rPr>
                  <a:t>C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fr-FR" sz="4800" b="1" i="1" smtClean="0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a:rPr lang="fr-FR" sz="4800" b="1" i="1" smtClean="0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/>
                          </a:rPr>
                          <m:t>−</m:t>
                        </m:r>
                        <m:r>
                          <a:rPr lang="fr-FR" sz="4800" b="1" i="1" smtClean="0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/>
                          </a:rPr>
                          <m:t>𝟐</m:t>
                        </m:r>
                        <m:r>
                          <a:rPr lang="fr-FR" sz="4800" b="1" i="1" smtClean="0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/>
                          </a:rPr>
                          <m:t>;</m:t>
                        </m:r>
                        <m:r>
                          <a:rPr lang="fr-FR" sz="4800" b="1" i="1" smtClean="0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/>
                          </a:rPr>
                          <m:t>𝟏</m:t>
                        </m:r>
                      </m:e>
                    </m:d>
                  </m:oMath>
                </a14:m>
                <a:endParaRPr lang="fr-FR" sz="4800" b="1" dirty="0">
                  <a:latin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23" name="ZoneTexte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4617" y="4852349"/>
                <a:ext cx="2563074" cy="830997"/>
              </a:xfrm>
              <a:prstGeom prst="rect">
                <a:avLst/>
              </a:prstGeom>
              <a:blipFill rotWithShape="1">
                <a:blip r:embed="rId5"/>
                <a:stretch>
                  <a:fillRect l="-10952" t="-16176" b="-38971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ZoneTexte 10"/>
          <p:cNvSpPr txBox="1"/>
          <p:nvPr/>
        </p:nvSpPr>
        <p:spPr>
          <a:xfrm>
            <a:off x="8712460" y="4005064"/>
            <a:ext cx="3240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endParaRPr lang="fr-FR" sz="2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ZoneTexte 13"/>
          <p:cNvSpPr txBox="1"/>
          <p:nvPr/>
        </p:nvSpPr>
        <p:spPr>
          <a:xfrm>
            <a:off x="8676456" y="2175247"/>
            <a:ext cx="3240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y</a:t>
            </a:r>
          </a:p>
        </p:txBody>
      </p:sp>
    </p:spTree>
    <p:extLst>
      <p:ext uri="{BB962C8B-B14F-4D97-AF65-F5344CB8AC3E}">
        <p14:creationId xmlns:p14="http://schemas.microsoft.com/office/powerpoint/2010/main" val="39157796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"/>
                            </p:stCondLst>
                            <p:childTnLst>
                              <p:par>
                                <p:cTn id="2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2" grpId="0"/>
      <p:bldP spid="2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 10" descr="C:\Users\auderi\AppData\Local\Temp\geogebra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50779" y="1992777"/>
            <a:ext cx="4553669" cy="4547319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sp>
        <p:nvSpPr>
          <p:cNvPr id="4" name="Titre 1"/>
          <p:cNvSpPr txBox="1">
            <a:spLocks/>
          </p:cNvSpPr>
          <p:nvPr/>
        </p:nvSpPr>
        <p:spPr>
          <a:xfrm>
            <a:off x="0" y="404664"/>
            <a:ext cx="9144000" cy="1470025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fr-FR" sz="6000" dirty="0" smtClean="0">
                <a:solidFill>
                  <a:schemeClr val="accent3">
                    <a:lumMod val="50000"/>
                  </a:schemeClr>
                </a:solidFill>
              </a:rPr>
              <a:t>N</a:t>
            </a:r>
            <a:r>
              <a:rPr lang="fr-FR" sz="6000" dirty="0" smtClean="0"/>
              <a:t>°5</a:t>
            </a:r>
            <a:endParaRPr lang="fr-FR" sz="6000" dirty="0"/>
          </a:p>
        </p:txBody>
      </p:sp>
      <p:cxnSp>
        <p:nvCxnSpPr>
          <p:cNvPr id="3" name="Connecteur droit 2"/>
          <p:cNvCxnSpPr/>
          <p:nvPr/>
        </p:nvCxnSpPr>
        <p:spPr>
          <a:xfrm flipH="1">
            <a:off x="6872225" y="3740890"/>
            <a:ext cx="580095" cy="525547"/>
          </a:xfrm>
          <a:prstGeom prst="line">
            <a:avLst/>
          </a:prstGeom>
          <a:ln w="38100">
            <a:solidFill>
              <a:schemeClr val="accent1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necteur droit 7"/>
          <p:cNvCxnSpPr/>
          <p:nvPr/>
        </p:nvCxnSpPr>
        <p:spPr>
          <a:xfrm>
            <a:off x="6872225" y="3708000"/>
            <a:ext cx="580095" cy="0"/>
          </a:xfrm>
          <a:prstGeom prst="line">
            <a:avLst/>
          </a:prstGeom>
          <a:ln w="38100">
            <a:solidFill>
              <a:schemeClr val="accent1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necteur droit 11"/>
          <p:cNvCxnSpPr/>
          <p:nvPr/>
        </p:nvCxnSpPr>
        <p:spPr>
          <a:xfrm flipV="1">
            <a:off x="4586211" y="3175924"/>
            <a:ext cx="1137917" cy="1090513"/>
          </a:xfrm>
          <a:prstGeom prst="line">
            <a:avLst/>
          </a:prstGeom>
          <a:ln w="38100">
            <a:solidFill>
              <a:schemeClr val="accent1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necteur droit 14"/>
          <p:cNvCxnSpPr/>
          <p:nvPr/>
        </p:nvCxnSpPr>
        <p:spPr>
          <a:xfrm flipH="1">
            <a:off x="5724129" y="3132000"/>
            <a:ext cx="1728191" cy="0"/>
          </a:xfrm>
          <a:prstGeom prst="line">
            <a:avLst/>
          </a:prstGeom>
          <a:ln w="38100">
            <a:solidFill>
              <a:schemeClr val="accent1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ZoneTexte 20"/>
              <p:cNvSpPr txBox="1"/>
              <p:nvPr/>
            </p:nvSpPr>
            <p:spPr>
              <a:xfrm>
                <a:off x="539552" y="2043270"/>
                <a:ext cx="2391552" cy="8309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4800" b="1" i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Cambria Math"/>
                        </a:rPr>
                        <m:t>𝐀</m:t>
                      </m:r>
                      <m:d>
                        <m:dPr>
                          <m:ctrlPr>
                            <a:rPr lang="fr-FR" sz="4800" b="1" i="1" smtClean="0">
                              <a:solidFill>
                                <a:schemeClr val="accent2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</m:ctrlPr>
                        </m:dPr>
                        <m:e>
                          <m:r>
                            <a:rPr lang="fr-FR" sz="4800" b="1" i="0" smtClean="0">
                              <a:solidFill>
                                <a:schemeClr val="accent2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𝟏</m:t>
                          </m:r>
                          <m:r>
                            <a:rPr lang="fr-FR" sz="4800" b="1" i="0" smtClean="0">
                              <a:solidFill>
                                <a:schemeClr val="accent2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 ;</m:t>
                          </m:r>
                          <m:r>
                            <a:rPr lang="fr-FR" sz="4800" b="1" i="1" smtClean="0">
                              <a:solidFill>
                                <a:schemeClr val="accent2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𝟏</m:t>
                          </m:r>
                        </m:e>
                      </m:d>
                    </m:oMath>
                  </m:oMathPara>
                </a14:m>
                <a:endParaRPr lang="fr-FR" sz="4800" b="1" dirty="0">
                  <a:latin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21" name="ZoneTexte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552" y="2043270"/>
                <a:ext cx="2391552" cy="830997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ZoneTexte 21"/>
              <p:cNvSpPr txBox="1"/>
              <p:nvPr/>
            </p:nvSpPr>
            <p:spPr>
              <a:xfrm>
                <a:off x="677662" y="3421691"/>
                <a:ext cx="2700932" cy="8309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4800" b="1" dirty="0" smtClean="0">
                    <a:solidFill>
                      <a:schemeClr val="accent2">
                        <a:lumMod val="50000"/>
                      </a:schemeClr>
                    </a:solidFill>
                  </a:rPr>
                  <a:t>B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fr-FR" sz="4800" b="1" i="1" smtClean="0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a:rPr lang="fr-FR" sz="4800" b="1" i="0" smtClean="0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/>
                          </a:rPr>
                          <m:t>𝟎</m:t>
                        </m:r>
                        <m:r>
                          <a:rPr lang="fr-FR" sz="4800" b="1" i="0" smtClean="0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/>
                          </a:rPr>
                          <m:t> ;</m:t>
                        </m:r>
                        <m:r>
                          <a:rPr lang="fr-FR" sz="4800" b="1" i="1" smtClean="0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/>
                          </a:rPr>
                          <m:t>−</m:t>
                        </m:r>
                        <m:r>
                          <a:rPr lang="fr-FR" sz="4800" b="1" i="1" smtClean="0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/>
                          </a:rPr>
                          <m:t>𝟐</m:t>
                        </m:r>
                      </m:e>
                    </m:d>
                  </m:oMath>
                </a14:m>
                <a:endParaRPr lang="fr-FR" sz="4800" b="1" dirty="0">
                  <a:latin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22" name="ZoneTexte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7662" y="3421691"/>
                <a:ext cx="2700932" cy="830997"/>
              </a:xfrm>
              <a:prstGeom prst="rect">
                <a:avLst/>
              </a:prstGeom>
              <a:blipFill rotWithShape="1">
                <a:blip r:embed="rId4"/>
                <a:stretch>
                  <a:fillRect l="-10158" t="-16058" b="-37956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ZoneTexte 22"/>
              <p:cNvSpPr txBox="1"/>
              <p:nvPr/>
            </p:nvSpPr>
            <p:spPr>
              <a:xfrm>
                <a:off x="652582" y="4797152"/>
                <a:ext cx="2699329" cy="8309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4800" b="1" dirty="0" smtClean="0">
                    <a:solidFill>
                      <a:schemeClr val="accent2">
                        <a:lumMod val="50000"/>
                      </a:schemeClr>
                    </a:solidFill>
                  </a:rPr>
                  <a:t>C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fr-FR" sz="4800" b="1" i="1" smtClean="0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a:rPr lang="fr-FR" sz="4800" b="1" i="0" smtClean="0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/>
                          </a:rPr>
                          <m:t>−</m:t>
                        </m:r>
                        <m:r>
                          <a:rPr lang="fr-FR" sz="4800" b="1" i="0" smtClean="0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/>
                          </a:rPr>
                          <m:t>𝟑</m:t>
                        </m:r>
                        <m:r>
                          <a:rPr lang="fr-FR" sz="4800" b="1" i="0" smtClean="0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/>
                          </a:rPr>
                          <m:t> ;</m:t>
                        </m:r>
                        <m:r>
                          <a:rPr lang="fr-FR" sz="4800" b="1" i="1" smtClean="0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/>
                          </a:rPr>
                          <m:t>𝟐</m:t>
                        </m:r>
                      </m:e>
                    </m:d>
                  </m:oMath>
                </a14:m>
                <a:endParaRPr lang="fr-FR" sz="4800" b="1" dirty="0">
                  <a:latin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23" name="ZoneTexte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2582" y="4797152"/>
                <a:ext cx="2699329" cy="830997"/>
              </a:xfrm>
              <a:prstGeom prst="rect">
                <a:avLst/>
              </a:prstGeom>
              <a:blipFill rotWithShape="1">
                <a:blip r:embed="rId5"/>
                <a:stretch>
                  <a:fillRect l="-10158" t="-16176" b="-38971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ZoneTexte 12"/>
          <p:cNvSpPr txBox="1"/>
          <p:nvPr/>
        </p:nvSpPr>
        <p:spPr>
          <a:xfrm>
            <a:off x="8316416" y="4149080"/>
            <a:ext cx="3240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endParaRPr lang="fr-FR" sz="2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ZoneTexte 13"/>
          <p:cNvSpPr txBox="1"/>
          <p:nvPr/>
        </p:nvSpPr>
        <p:spPr>
          <a:xfrm>
            <a:off x="8071395" y="1887215"/>
            <a:ext cx="3240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y</a:t>
            </a:r>
          </a:p>
        </p:txBody>
      </p:sp>
    </p:spTree>
    <p:extLst>
      <p:ext uri="{BB962C8B-B14F-4D97-AF65-F5344CB8AC3E}">
        <p14:creationId xmlns:p14="http://schemas.microsoft.com/office/powerpoint/2010/main" val="8615601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"/>
                            </p:stCondLst>
                            <p:childTnLst>
                              <p:par>
                                <p:cTn id="2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2" grpId="0"/>
      <p:bldP spid="2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4" descr="geogebr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408" y="1828335"/>
            <a:ext cx="4753535" cy="4608512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itre 1"/>
          <p:cNvSpPr txBox="1">
            <a:spLocks/>
          </p:cNvSpPr>
          <p:nvPr/>
        </p:nvSpPr>
        <p:spPr>
          <a:xfrm>
            <a:off x="0" y="404664"/>
            <a:ext cx="9144000" cy="1470025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fr-FR" sz="6000" dirty="0" smtClean="0">
                <a:solidFill>
                  <a:schemeClr val="accent3">
                    <a:lumMod val="50000"/>
                  </a:schemeClr>
                </a:solidFill>
              </a:rPr>
              <a:t>N</a:t>
            </a:r>
            <a:r>
              <a:rPr lang="fr-FR" sz="6000" dirty="0" smtClean="0"/>
              <a:t>°6</a:t>
            </a:r>
            <a:endParaRPr lang="fr-FR" sz="6000" dirty="0"/>
          </a:p>
        </p:txBody>
      </p:sp>
      <p:cxnSp>
        <p:nvCxnSpPr>
          <p:cNvPr id="3" name="Connecteur droit 2"/>
          <p:cNvCxnSpPr/>
          <p:nvPr/>
        </p:nvCxnSpPr>
        <p:spPr>
          <a:xfrm flipH="1">
            <a:off x="4139952" y="3740890"/>
            <a:ext cx="576064" cy="511798"/>
          </a:xfrm>
          <a:prstGeom prst="line">
            <a:avLst/>
          </a:prstGeom>
          <a:ln w="38100">
            <a:solidFill>
              <a:schemeClr val="accent1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necteur droit 7"/>
          <p:cNvCxnSpPr/>
          <p:nvPr/>
        </p:nvCxnSpPr>
        <p:spPr>
          <a:xfrm>
            <a:off x="4716016" y="3717032"/>
            <a:ext cx="1872208" cy="0"/>
          </a:xfrm>
          <a:prstGeom prst="line">
            <a:avLst/>
          </a:prstGeom>
          <a:ln w="38100">
            <a:solidFill>
              <a:schemeClr val="accent1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necteur droit 11"/>
          <p:cNvCxnSpPr/>
          <p:nvPr/>
        </p:nvCxnSpPr>
        <p:spPr>
          <a:xfrm flipV="1">
            <a:off x="6588224" y="4252688"/>
            <a:ext cx="1224136" cy="1278879"/>
          </a:xfrm>
          <a:prstGeom prst="line">
            <a:avLst/>
          </a:prstGeom>
          <a:ln w="38100">
            <a:solidFill>
              <a:schemeClr val="accent1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necteur droit 14"/>
          <p:cNvCxnSpPr/>
          <p:nvPr/>
        </p:nvCxnSpPr>
        <p:spPr>
          <a:xfrm flipH="1">
            <a:off x="4716016" y="5526405"/>
            <a:ext cx="1872209" cy="0"/>
          </a:xfrm>
          <a:prstGeom prst="line">
            <a:avLst/>
          </a:prstGeom>
          <a:ln w="38100">
            <a:solidFill>
              <a:schemeClr val="accent1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ZoneTexte 20"/>
              <p:cNvSpPr txBox="1"/>
              <p:nvPr/>
            </p:nvSpPr>
            <p:spPr>
              <a:xfrm>
                <a:off x="539552" y="2043270"/>
                <a:ext cx="2391552" cy="8309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4800" b="1" i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Cambria Math"/>
                        </a:rPr>
                        <m:t>𝐀</m:t>
                      </m:r>
                      <m:d>
                        <m:dPr>
                          <m:ctrlPr>
                            <a:rPr lang="fr-FR" sz="4800" b="1" i="1" smtClean="0">
                              <a:solidFill>
                                <a:schemeClr val="accent2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</m:ctrlPr>
                        </m:dPr>
                        <m:e>
                          <m:r>
                            <a:rPr lang="fr-FR" sz="4800" b="1" i="0" smtClean="0">
                              <a:solidFill>
                                <a:schemeClr val="accent2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𝟑</m:t>
                          </m:r>
                          <m:r>
                            <a:rPr lang="fr-FR" sz="4800" b="1" i="0" smtClean="0">
                              <a:solidFill>
                                <a:schemeClr val="accent2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 ;</m:t>
                          </m:r>
                          <m:r>
                            <a:rPr lang="fr-FR" sz="4800" b="1" i="1" smtClean="0">
                              <a:solidFill>
                                <a:schemeClr val="accent2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𝟎</m:t>
                          </m:r>
                        </m:e>
                      </m:d>
                    </m:oMath>
                  </m:oMathPara>
                </a14:m>
                <a:endParaRPr lang="fr-FR" sz="4800" b="1" dirty="0">
                  <a:latin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21" name="ZoneTexte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552" y="2043270"/>
                <a:ext cx="2391552" cy="830997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ZoneTexte 21"/>
              <p:cNvSpPr txBox="1"/>
              <p:nvPr/>
            </p:nvSpPr>
            <p:spPr>
              <a:xfrm>
                <a:off x="677662" y="3421691"/>
                <a:ext cx="2700932" cy="8309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4800" b="1" dirty="0" smtClean="0">
                    <a:solidFill>
                      <a:schemeClr val="accent2">
                        <a:lumMod val="50000"/>
                      </a:schemeClr>
                    </a:solidFill>
                  </a:rPr>
                  <a:t>B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fr-FR" sz="4800" b="1" i="1" smtClean="0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a:rPr lang="fr-FR" sz="4800" b="1" i="0" smtClean="0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/>
                          </a:rPr>
                          <m:t>−</m:t>
                        </m:r>
                        <m:r>
                          <a:rPr lang="fr-FR" sz="4800" b="1" i="0" smtClean="0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/>
                          </a:rPr>
                          <m:t>𝟑</m:t>
                        </m:r>
                        <m:r>
                          <a:rPr lang="fr-FR" sz="4800" b="1" i="0" smtClean="0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/>
                          </a:rPr>
                          <m:t> ;</m:t>
                        </m:r>
                        <m:r>
                          <a:rPr lang="fr-FR" sz="4800" b="1" i="1" smtClean="0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/>
                          </a:rPr>
                          <m:t>𝟏</m:t>
                        </m:r>
                      </m:e>
                    </m:d>
                  </m:oMath>
                </a14:m>
                <a:endParaRPr lang="fr-FR" sz="4800" b="1" dirty="0">
                  <a:latin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22" name="ZoneTexte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7662" y="3421691"/>
                <a:ext cx="2700932" cy="830997"/>
              </a:xfrm>
              <a:prstGeom prst="rect">
                <a:avLst/>
              </a:prstGeom>
              <a:blipFill rotWithShape="1">
                <a:blip r:embed="rId4"/>
                <a:stretch>
                  <a:fillRect l="-10158" t="-16058" b="-37956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ZoneTexte 22"/>
              <p:cNvSpPr txBox="1"/>
              <p:nvPr/>
            </p:nvSpPr>
            <p:spPr>
              <a:xfrm>
                <a:off x="652582" y="4797152"/>
                <a:ext cx="2699329" cy="8309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4800" b="1" dirty="0" smtClean="0">
                    <a:solidFill>
                      <a:schemeClr val="accent2">
                        <a:lumMod val="50000"/>
                      </a:schemeClr>
                    </a:solidFill>
                  </a:rPr>
                  <a:t>C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fr-FR" sz="4800" b="1" i="1" smtClean="0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a:rPr lang="fr-FR" sz="4800" b="1" i="0" smtClean="0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/>
                          </a:rPr>
                          <m:t>𝟑</m:t>
                        </m:r>
                        <m:r>
                          <a:rPr lang="fr-FR" sz="4800" b="1" i="0" smtClean="0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/>
                          </a:rPr>
                          <m:t> ;</m:t>
                        </m:r>
                        <m:r>
                          <a:rPr lang="fr-FR" sz="4800" b="1" i="1" smtClean="0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/>
                          </a:rPr>
                          <m:t>−</m:t>
                        </m:r>
                        <m:r>
                          <a:rPr lang="fr-FR" sz="4800" b="1" i="1" smtClean="0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/>
                          </a:rPr>
                          <m:t>𝟐</m:t>
                        </m:r>
                      </m:e>
                    </m:d>
                  </m:oMath>
                </a14:m>
                <a:endParaRPr lang="fr-FR" sz="4800" b="1" dirty="0">
                  <a:latin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23" name="ZoneTexte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2582" y="4797152"/>
                <a:ext cx="2699329" cy="830997"/>
              </a:xfrm>
              <a:prstGeom prst="rect">
                <a:avLst/>
              </a:prstGeom>
              <a:blipFill rotWithShape="1">
                <a:blip r:embed="rId5"/>
                <a:stretch>
                  <a:fillRect l="-10158" t="-16176" b="-38971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ZoneTexte 12"/>
          <p:cNvSpPr txBox="1"/>
          <p:nvPr/>
        </p:nvSpPr>
        <p:spPr>
          <a:xfrm>
            <a:off x="8219440" y="3861048"/>
            <a:ext cx="3240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endParaRPr lang="fr-FR" sz="2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ZoneTexte 13"/>
          <p:cNvSpPr txBox="1"/>
          <p:nvPr/>
        </p:nvSpPr>
        <p:spPr>
          <a:xfrm>
            <a:off x="7920372" y="1700808"/>
            <a:ext cx="3240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y</a:t>
            </a:r>
          </a:p>
        </p:txBody>
      </p:sp>
    </p:spTree>
    <p:extLst>
      <p:ext uri="{BB962C8B-B14F-4D97-AF65-F5344CB8AC3E}">
        <p14:creationId xmlns:p14="http://schemas.microsoft.com/office/powerpoint/2010/main" val="8615601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"/>
                            </p:stCondLst>
                            <p:childTnLst>
                              <p:par>
                                <p:cTn id="2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2" grpId="0"/>
      <p:bldP spid="2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0" y="1988840"/>
            <a:ext cx="9144000" cy="288032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fr-FR" sz="5400" dirty="0" smtClean="0"/>
              <a:t>Lire </a:t>
            </a:r>
            <a:r>
              <a:rPr lang="fr-FR" sz="5400" dirty="0"/>
              <a:t>les coordonnées </a:t>
            </a:r>
            <a:r>
              <a:rPr lang="fr-FR" sz="5400" dirty="0" smtClean="0"/>
              <a:t>des points A, B et C dans le repère donné.</a:t>
            </a:r>
            <a:endParaRPr lang="fr-FR" sz="5400" dirty="0"/>
          </a:p>
          <a:p>
            <a:pPr algn="ctr">
              <a:buNone/>
            </a:pPr>
            <a:endParaRPr lang="fr-FR" sz="4800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4712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 descr="C:\Users\auderi\AppData\Local\Temp\geogebra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6028" y="2260366"/>
            <a:ext cx="4968552" cy="396044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sp>
        <p:nvSpPr>
          <p:cNvPr id="4" name="Titre 1"/>
          <p:cNvSpPr txBox="1">
            <a:spLocks/>
          </p:cNvSpPr>
          <p:nvPr/>
        </p:nvSpPr>
        <p:spPr>
          <a:xfrm>
            <a:off x="0" y="404664"/>
            <a:ext cx="9144000" cy="1470025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fr-FR" sz="6000" dirty="0" smtClean="0">
                <a:solidFill>
                  <a:schemeClr val="accent3">
                    <a:lumMod val="50000"/>
                  </a:schemeClr>
                </a:solidFill>
              </a:rPr>
              <a:t>N</a:t>
            </a:r>
            <a:r>
              <a:rPr lang="fr-FR" sz="6000" dirty="0" smtClean="0"/>
              <a:t>°7</a:t>
            </a:r>
            <a:endParaRPr lang="fr-FR" sz="6000" dirty="0"/>
          </a:p>
        </p:txBody>
      </p:sp>
      <p:sp>
        <p:nvSpPr>
          <p:cNvPr id="6" name="ZoneTexte 5"/>
          <p:cNvSpPr txBox="1"/>
          <p:nvPr/>
        </p:nvSpPr>
        <p:spPr>
          <a:xfrm>
            <a:off x="-288032" y="2173142"/>
            <a:ext cx="4355976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600" dirty="0" smtClean="0">
                <a:latin typeface="Constantia" panose="02030602050306030303" pitchFamily="18" charset="0"/>
              </a:rPr>
              <a:t>Les coordonnées</a:t>
            </a:r>
          </a:p>
          <a:p>
            <a:pPr algn="ctr"/>
            <a:r>
              <a:rPr lang="fr-FR" sz="3600" dirty="0" smtClean="0">
                <a:latin typeface="Constantia" panose="02030602050306030303" pitchFamily="18" charset="0"/>
              </a:rPr>
              <a:t> du symétrique de A</a:t>
            </a:r>
          </a:p>
          <a:p>
            <a:pPr algn="ctr"/>
            <a:r>
              <a:rPr lang="fr-FR" sz="3600" dirty="0" smtClean="0">
                <a:latin typeface="Constantia" panose="02030602050306030303" pitchFamily="18" charset="0"/>
              </a:rPr>
              <a:t>par rapport à </a:t>
            </a:r>
          </a:p>
          <a:p>
            <a:pPr algn="ctr"/>
            <a:r>
              <a:rPr lang="fr-FR" sz="3600" dirty="0" smtClean="0">
                <a:latin typeface="Constantia" panose="02030602050306030303" pitchFamily="18" charset="0"/>
              </a:rPr>
              <a:t>  l’axe des abscisses</a:t>
            </a:r>
          </a:p>
          <a:p>
            <a:pPr algn="ctr"/>
            <a:r>
              <a:rPr lang="fr-FR" sz="3600" dirty="0" smtClean="0">
                <a:latin typeface="Constantia" panose="02030602050306030303" pitchFamily="18" charset="0"/>
              </a:rPr>
              <a:t>sont :</a:t>
            </a:r>
          </a:p>
          <a:p>
            <a:pPr algn="ctr"/>
            <a:endParaRPr lang="fr-FR" sz="3600" dirty="0" smtClean="0">
              <a:latin typeface="Constantia" panose="02030602050306030303" pitchFamily="18" charset="0"/>
            </a:endParaRPr>
          </a:p>
          <a:p>
            <a:pPr algn="ctr"/>
            <a:endParaRPr lang="fr-FR" sz="3600" dirty="0">
              <a:latin typeface="Constantia" panose="02030602050306030303" pitchFamily="18" charset="0"/>
            </a:endParaRPr>
          </a:p>
        </p:txBody>
      </p:sp>
      <p:cxnSp>
        <p:nvCxnSpPr>
          <p:cNvPr id="3" name="Connecteur droit 2"/>
          <p:cNvCxnSpPr/>
          <p:nvPr/>
        </p:nvCxnSpPr>
        <p:spPr>
          <a:xfrm>
            <a:off x="4586211" y="3645024"/>
            <a:ext cx="0" cy="1296144"/>
          </a:xfrm>
          <a:prstGeom prst="line">
            <a:avLst/>
          </a:prstGeom>
          <a:ln w="38100">
            <a:solidFill>
              <a:srgbClr val="C0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ZoneTexte 7"/>
          <p:cNvSpPr txBox="1"/>
          <p:nvPr/>
        </p:nvSpPr>
        <p:spPr>
          <a:xfrm>
            <a:off x="4427984" y="4293096"/>
            <a:ext cx="936104" cy="92333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fr-FR" sz="5400" b="1" dirty="0" smtClean="0">
                <a:solidFill>
                  <a:srgbClr val="C00000"/>
                </a:solidFill>
                <a:latin typeface="+mj-lt"/>
                <a:cs typeface="Arial" panose="020B0604020202020204" pitchFamily="34" charset="0"/>
              </a:rPr>
              <a:t>.</a:t>
            </a:r>
            <a:r>
              <a:rPr lang="fr-FR" sz="24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2400" b="1" dirty="0" smtClean="0">
                <a:solidFill>
                  <a:srgbClr val="C00000"/>
                </a:solidFill>
                <a:latin typeface="+mj-lt"/>
                <a:cs typeface="Arial" panose="020B0604020202020204" pitchFamily="34" charset="0"/>
              </a:rPr>
              <a:t>D</a:t>
            </a:r>
            <a:endParaRPr lang="fr-FR" sz="2400" b="1" dirty="0">
              <a:solidFill>
                <a:srgbClr val="C00000"/>
              </a:solidFill>
              <a:latin typeface="+mj-lt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ZoneTexte 8"/>
              <p:cNvSpPr txBox="1"/>
              <p:nvPr/>
            </p:nvSpPr>
            <p:spPr>
              <a:xfrm>
                <a:off x="384800" y="5085184"/>
                <a:ext cx="3239541" cy="8309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4800" b="1" dirty="0" smtClean="0">
                    <a:solidFill>
                      <a:srgbClr val="C00000"/>
                    </a:solidFill>
                  </a:rPr>
                  <a:t>D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fr-FR" sz="4800" b="1" i="1" smtClean="0">
                            <a:solidFill>
                              <a:srgbClr val="C00000"/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a:rPr lang="fr-FR" sz="4800" b="1" i="0" smtClean="0">
                            <a:solidFill>
                              <a:srgbClr val="C00000"/>
                            </a:solidFill>
                            <a:latin typeface="Cambria Math"/>
                          </a:rPr>
                          <m:t>−</m:t>
                        </m:r>
                        <m:r>
                          <a:rPr lang="fr-FR" sz="4800" b="1" i="0" smtClean="0">
                            <a:solidFill>
                              <a:srgbClr val="C00000"/>
                            </a:solidFill>
                            <a:latin typeface="Cambria Math"/>
                          </a:rPr>
                          <m:t>𝟑</m:t>
                        </m:r>
                        <m:r>
                          <a:rPr lang="fr-FR" sz="4800" b="1" i="0" smtClean="0">
                            <a:solidFill>
                              <a:srgbClr val="C00000"/>
                            </a:solidFill>
                            <a:latin typeface="Cambria Math"/>
                          </a:rPr>
                          <m:t> ;</m:t>
                        </m:r>
                        <m:r>
                          <a:rPr lang="fr-FR" sz="4800" b="1" i="1" smtClean="0">
                            <a:solidFill>
                              <a:srgbClr val="C00000"/>
                            </a:solidFill>
                            <a:latin typeface="Cambria Math"/>
                          </a:rPr>
                          <m:t>−</m:t>
                        </m:r>
                        <m:r>
                          <a:rPr lang="fr-FR" sz="4800" b="1" i="1" smtClean="0">
                            <a:solidFill>
                              <a:srgbClr val="C00000"/>
                            </a:solidFill>
                            <a:latin typeface="Cambria Math"/>
                          </a:rPr>
                          <m:t>𝟏</m:t>
                        </m:r>
                      </m:e>
                    </m:d>
                  </m:oMath>
                </a14:m>
                <a:endParaRPr lang="fr-FR" sz="4800" b="1" dirty="0">
                  <a:solidFill>
                    <a:srgbClr val="C00000"/>
                  </a:solidFill>
                  <a:latin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9" name="ZoneTexte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4800" y="5085184"/>
                <a:ext cx="3239541" cy="830997"/>
              </a:xfrm>
              <a:prstGeom prst="rect">
                <a:avLst/>
              </a:prstGeom>
              <a:blipFill rotWithShape="1">
                <a:blip r:embed="rId3"/>
                <a:stretch>
                  <a:fillRect l="-8459" t="-16058" b="-37956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ZoneTexte 9"/>
          <p:cNvSpPr txBox="1"/>
          <p:nvPr/>
        </p:nvSpPr>
        <p:spPr>
          <a:xfrm>
            <a:off x="8640452" y="4149080"/>
            <a:ext cx="3240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endParaRPr lang="fr-FR" sz="2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ZoneTexte 10"/>
          <p:cNvSpPr txBox="1"/>
          <p:nvPr/>
        </p:nvSpPr>
        <p:spPr>
          <a:xfrm>
            <a:off x="6116268" y="2173142"/>
            <a:ext cx="3240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y</a:t>
            </a:r>
          </a:p>
        </p:txBody>
      </p:sp>
    </p:spTree>
    <p:extLst>
      <p:ext uri="{BB962C8B-B14F-4D97-AF65-F5344CB8AC3E}">
        <p14:creationId xmlns:p14="http://schemas.microsoft.com/office/powerpoint/2010/main" val="38465745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 descr="C:\Users\auderi\AppData\Local\Temp\geogebra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6028" y="2267594"/>
            <a:ext cx="4968552" cy="396044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sp>
        <p:nvSpPr>
          <p:cNvPr id="4" name="Titre 1"/>
          <p:cNvSpPr txBox="1">
            <a:spLocks/>
          </p:cNvSpPr>
          <p:nvPr/>
        </p:nvSpPr>
        <p:spPr>
          <a:xfrm>
            <a:off x="0" y="404664"/>
            <a:ext cx="9144000" cy="1470025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fr-FR" sz="6000" dirty="0" smtClean="0">
                <a:solidFill>
                  <a:schemeClr val="accent3">
                    <a:lumMod val="50000"/>
                  </a:schemeClr>
                </a:solidFill>
              </a:rPr>
              <a:t>N</a:t>
            </a:r>
            <a:r>
              <a:rPr lang="fr-FR" sz="6000" dirty="0" smtClean="0"/>
              <a:t>°8</a:t>
            </a:r>
            <a:endParaRPr lang="fr-FR" sz="6000" dirty="0"/>
          </a:p>
        </p:txBody>
      </p:sp>
      <p:sp>
        <p:nvSpPr>
          <p:cNvPr id="6" name="ZoneTexte 5"/>
          <p:cNvSpPr txBox="1"/>
          <p:nvPr/>
        </p:nvSpPr>
        <p:spPr>
          <a:xfrm>
            <a:off x="-288032" y="2173142"/>
            <a:ext cx="4355976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600" dirty="0" smtClean="0">
                <a:latin typeface="Constantia" panose="02030602050306030303" pitchFamily="18" charset="0"/>
              </a:rPr>
              <a:t>Les coordonnées</a:t>
            </a:r>
          </a:p>
          <a:p>
            <a:pPr algn="ctr"/>
            <a:r>
              <a:rPr lang="fr-FR" sz="3600" dirty="0" smtClean="0">
                <a:latin typeface="Constantia" panose="02030602050306030303" pitchFamily="18" charset="0"/>
              </a:rPr>
              <a:t> du symétrique de A</a:t>
            </a:r>
          </a:p>
          <a:p>
            <a:pPr algn="ctr"/>
            <a:r>
              <a:rPr lang="fr-FR" sz="3600" dirty="0" smtClean="0">
                <a:latin typeface="Constantia" panose="02030602050306030303" pitchFamily="18" charset="0"/>
              </a:rPr>
              <a:t>par rapport à </a:t>
            </a:r>
          </a:p>
          <a:p>
            <a:pPr algn="ctr"/>
            <a:r>
              <a:rPr lang="fr-FR" sz="3600" dirty="0" smtClean="0">
                <a:latin typeface="Constantia" panose="02030602050306030303" pitchFamily="18" charset="0"/>
              </a:rPr>
              <a:t>  l’axe des ordonnées</a:t>
            </a:r>
          </a:p>
          <a:p>
            <a:pPr algn="ctr"/>
            <a:r>
              <a:rPr lang="fr-FR" sz="3600" dirty="0" smtClean="0">
                <a:latin typeface="Constantia" panose="02030602050306030303" pitchFamily="18" charset="0"/>
              </a:rPr>
              <a:t>sont :</a:t>
            </a:r>
          </a:p>
          <a:p>
            <a:pPr algn="ctr"/>
            <a:endParaRPr lang="fr-FR" sz="3600" dirty="0" smtClean="0">
              <a:latin typeface="Constantia" panose="02030602050306030303" pitchFamily="18" charset="0"/>
            </a:endParaRPr>
          </a:p>
          <a:p>
            <a:pPr algn="ctr"/>
            <a:endParaRPr lang="fr-FR" sz="3600" dirty="0">
              <a:latin typeface="Constantia" panose="02030602050306030303" pitchFamily="18" charset="0"/>
            </a:endParaRPr>
          </a:p>
        </p:txBody>
      </p:sp>
      <p:cxnSp>
        <p:nvCxnSpPr>
          <p:cNvPr id="3" name="Connecteur droit 2"/>
          <p:cNvCxnSpPr/>
          <p:nvPr/>
        </p:nvCxnSpPr>
        <p:spPr>
          <a:xfrm>
            <a:off x="4586211" y="3600000"/>
            <a:ext cx="3730205" cy="0"/>
          </a:xfrm>
          <a:prstGeom prst="line">
            <a:avLst/>
          </a:prstGeom>
          <a:ln w="38100">
            <a:solidFill>
              <a:srgbClr val="C0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ZoneTexte 7"/>
          <p:cNvSpPr txBox="1"/>
          <p:nvPr/>
        </p:nvSpPr>
        <p:spPr>
          <a:xfrm>
            <a:off x="8100392" y="2996952"/>
            <a:ext cx="936104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fr-FR" sz="4800" b="1" dirty="0" smtClean="0">
                <a:solidFill>
                  <a:srgbClr val="C00000"/>
                </a:solidFill>
                <a:latin typeface="+mj-lt"/>
                <a:cs typeface="Arial" panose="020B0604020202020204" pitchFamily="34" charset="0"/>
              </a:rPr>
              <a:t>.</a:t>
            </a:r>
            <a:r>
              <a:rPr lang="fr-FR" sz="24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2800" b="1" dirty="0">
                <a:solidFill>
                  <a:srgbClr val="C00000"/>
                </a:solidFill>
                <a:latin typeface="+mj-lt"/>
                <a:cs typeface="Arial" panose="020B0604020202020204" pitchFamily="34" charset="0"/>
              </a:rPr>
              <a:t>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ZoneTexte 8"/>
              <p:cNvSpPr txBox="1"/>
              <p:nvPr/>
            </p:nvSpPr>
            <p:spPr>
              <a:xfrm>
                <a:off x="810839" y="5085184"/>
                <a:ext cx="2204001" cy="8309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4800" b="1" dirty="0" smtClean="0">
                    <a:solidFill>
                      <a:srgbClr val="C00000"/>
                    </a:solidFill>
                  </a:rPr>
                  <a:t>E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fr-FR" sz="4800" b="1" i="1" smtClean="0">
                            <a:solidFill>
                              <a:srgbClr val="C00000"/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a:rPr lang="fr-FR" sz="4800" b="1" i="0" smtClean="0">
                            <a:solidFill>
                              <a:srgbClr val="C00000"/>
                            </a:solidFill>
                            <a:latin typeface="Cambria Math"/>
                          </a:rPr>
                          <m:t>𝟑</m:t>
                        </m:r>
                        <m:r>
                          <a:rPr lang="fr-FR" sz="4800" b="1" i="0" smtClean="0">
                            <a:solidFill>
                              <a:srgbClr val="C00000"/>
                            </a:solidFill>
                            <a:latin typeface="Cambria Math"/>
                          </a:rPr>
                          <m:t> ;</m:t>
                        </m:r>
                        <m:r>
                          <a:rPr lang="fr-FR" sz="4800" b="1" i="1" smtClean="0">
                            <a:solidFill>
                              <a:srgbClr val="C00000"/>
                            </a:solidFill>
                            <a:latin typeface="Cambria Math"/>
                          </a:rPr>
                          <m:t>𝟏</m:t>
                        </m:r>
                      </m:e>
                    </m:d>
                  </m:oMath>
                </a14:m>
                <a:endParaRPr lang="fr-FR" sz="4800" b="1" dirty="0">
                  <a:solidFill>
                    <a:srgbClr val="C00000"/>
                  </a:solidFill>
                  <a:latin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9" name="ZoneTexte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0839" y="5085184"/>
                <a:ext cx="2204001" cy="830997"/>
              </a:xfrm>
              <a:prstGeom prst="rect">
                <a:avLst/>
              </a:prstGeom>
              <a:blipFill rotWithShape="1">
                <a:blip r:embed="rId3"/>
                <a:stretch>
                  <a:fillRect l="-12431" t="-16058" b="-37956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ZoneTexte 9"/>
          <p:cNvSpPr txBox="1"/>
          <p:nvPr/>
        </p:nvSpPr>
        <p:spPr>
          <a:xfrm>
            <a:off x="8640452" y="4149080"/>
            <a:ext cx="3240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endParaRPr lang="fr-FR" sz="2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ZoneTexte 10"/>
          <p:cNvSpPr txBox="1"/>
          <p:nvPr/>
        </p:nvSpPr>
        <p:spPr>
          <a:xfrm>
            <a:off x="6127277" y="2175247"/>
            <a:ext cx="3240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y</a:t>
            </a:r>
          </a:p>
        </p:txBody>
      </p:sp>
    </p:spTree>
    <p:extLst>
      <p:ext uri="{BB962C8B-B14F-4D97-AF65-F5344CB8AC3E}">
        <p14:creationId xmlns:p14="http://schemas.microsoft.com/office/powerpoint/2010/main" val="23476109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C:\Users\auderi\AppData\Local\Temp\geogebra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6028" y="2260366"/>
            <a:ext cx="4968552" cy="396044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sp>
        <p:nvSpPr>
          <p:cNvPr id="4" name="Titre 1"/>
          <p:cNvSpPr txBox="1">
            <a:spLocks/>
          </p:cNvSpPr>
          <p:nvPr/>
        </p:nvSpPr>
        <p:spPr>
          <a:xfrm>
            <a:off x="0" y="404664"/>
            <a:ext cx="9108504" cy="1470025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fr-FR" sz="6000" dirty="0" smtClean="0">
                <a:solidFill>
                  <a:schemeClr val="accent3">
                    <a:lumMod val="50000"/>
                  </a:schemeClr>
                </a:solidFill>
              </a:rPr>
              <a:t>N</a:t>
            </a:r>
            <a:r>
              <a:rPr lang="fr-FR" sz="6000" dirty="0" smtClean="0"/>
              <a:t>°9</a:t>
            </a:r>
            <a:endParaRPr lang="fr-FR" sz="6000" dirty="0"/>
          </a:p>
        </p:txBody>
      </p:sp>
      <p:sp>
        <p:nvSpPr>
          <p:cNvPr id="6" name="ZoneTexte 5"/>
          <p:cNvSpPr txBox="1"/>
          <p:nvPr/>
        </p:nvSpPr>
        <p:spPr>
          <a:xfrm>
            <a:off x="-288032" y="2173142"/>
            <a:ext cx="4355976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600" dirty="0" smtClean="0">
                <a:latin typeface="Constantia" panose="02030602050306030303" pitchFamily="18" charset="0"/>
              </a:rPr>
              <a:t>Les coordonnées</a:t>
            </a:r>
          </a:p>
          <a:p>
            <a:pPr algn="ctr"/>
            <a:r>
              <a:rPr lang="fr-FR" sz="3600" dirty="0" smtClean="0">
                <a:latin typeface="Constantia" panose="02030602050306030303" pitchFamily="18" charset="0"/>
              </a:rPr>
              <a:t> du symétrique de A</a:t>
            </a:r>
          </a:p>
          <a:p>
            <a:pPr algn="ctr"/>
            <a:r>
              <a:rPr lang="fr-FR" sz="3600" dirty="0" smtClean="0">
                <a:latin typeface="Constantia" panose="02030602050306030303" pitchFamily="18" charset="0"/>
              </a:rPr>
              <a:t>par rapport à </a:t>
            </a:r>
          </a:p>
          <a:p>
            <a:pPr algn="ctr"/>
            <a:r>
              <a:rPr lang="fr-FR" sz="3600" dirty="0" smtClean="0">
                <a:latin typeface="Constantia" panose="02030602050306030303" pitchFamily="18" charset="0"/>
              </a:rPr>
              <a:t>  l’origine du repère</a:t>
            </a:r>
          </a:p>
          <a:p>
            <a:pPr algn="ctr"/>
            <a:r>
              <a:rPr lang="fr-FR" sz="3600" dirty="0" smtClean="0">
                <a:latin typeface="Constantia" panose="02030602050306030303" pitchFamily="18" charset="0"/>
              </a:rPr>
              <a:t>sont :</a:t>
            </a:r>
          </a:p>
          <a:p>
            <a:pPr algn="ctr"/>
            <a:endParaRPr lang="fr-FR" sz="3600" dirty="0" smtClean="0">
              <a:latin typeface="Constantia" panose="02030602050306030303" pitchFamily="18" charset="0"/>
            </a:endParaRPr>
          </a:p>
          <a:p>
            <a:pPr algn="ctr"/>
            <a:endParaRPr lang="fr-FR" sz="3600" dirty="0">
              <a:latin typeface="Constantia" panose="02030602050306030303" pitchFamily="18" charset="0"/>
            </a:endParaRPr>
          </a:p>
        </p:txBody>
      </p:sp>
      <p:cxnSp>
        <p:nvCxnSpPr>
          <p:cNvPr id="3" name="Connecteur droit 2"/>
          <p:cNvCxnSpPr/>
          <p:nvPr/>
        </p:nvCxnSpPr>
        <p:spPr>
          <a:xfrm>
            <a:off x="4608000" y="3624668"/>
            <a:ext cx="3708000" cy="1296000"/>
          </a:xfrm>
          <a:prstGeom prst="line">
            <a:avLst/>
          </a:prstGeom>
          <a:ln w="38100">
            <a:solidFill>
              <a:srgbClr val="C0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ZoneTexte 7"/>
          <p:cNvSpPr txBox="1"/>
          <p:nvPr/>
        </p:nvSpPr>
        <p:spPr>
          <a:xfrm>
            <a:off x="8172400" y="4365104"/>
            <a:ext cx="936104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fr-FR" sz="4800" b="1" dirty="0" smtClean="0">
                <a:solidFill>
                  <a:srgbClr val="C00000"/>
                </a:solidFill>
                <a:latin typeface="+mj-lt"/>
                <a:cs typeface="Arial" panose="020B0604020202020204" pitchFamily="34" charset="0"/>
              </a:rPr>
              <a:t>.</a:t>
            </a:r>
            <a:r>
              <a:rPr lang="fr-FR" sz="2800" b="1" dirty="0" smtClean="0">
                <a:solidFill>
                  <a:srgbClr val="C00000"/>
                </a:solidFill>
                <a:latin typeface="+mj-lt"/>
                <a:cs typeface="Arial" panose="020B0604020202020204" pitchFamily="34" charset="0"/>
              </a:rPr>
              <a:t> F</a:t>
            </a:r>
            <a:endParaRPr lang="fr-FR" sz="2800" b="1" dirty="0">
              <a:solidFill>
                <a:srgbClr val="C00000"/>
              </a:solidFill>
              <a:latin typeface="+mj-lt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ZoneTexte 8"/>
              <p:cNvSpPr txBox="1"/>
              <p:nvPr/>
            </p:nvSpPr>
            <p:spPr>
              <a:xfrm>
                <a:off x="384800" y="4961524"/>
                <a:ext cx="2640018" cy="8309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4800" b="1" dirty="0" smtClean="0">
                    <a:solidFill>
                      <a:srgbClr val="C00000"/>
                    </a:solidFill>
                  </a:rPr>
                  <a:t>F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fr-FR" sz="4800" b="1" i="1" smtClean="0">
                            <a:solidFill>
                              <a:srgbClr val="C00000"/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a:rPr lang="fr-FR" sz="4800" b="1" i="0" smtClean="0">
                            <a:solidFill>
                              <a:srgbClr val="C00000"/>
                            </a:solidFill>
                            <a:latin typeface="Cambria Math"/>
                          </a:rPr>
                          <m:t>𝟑</m:t>
                        </m:r>
                        <m:r>
                          <a:rPr lang="fr-FR" sz="4800" b="1" i="0" smtClean="0">
                            <a:solidFill>
                              <a:srgbClr val="C00000"/>
                            </a:solidFill>
                            <a:latin typeface="Cambria Math"/>
                          </a:rPr>
                          <m:t> ;</m:t>
                        </m:r>
                        <m:r>
                          <a:rPr lang="fr-FR" sz="4800" b="1" i="1" smtClean="0">
                            <a:solidFill>
                              <a:srgbClr val="C00000"/>
                            </a:solidFill>
                            <a:latin typeface="Cambria Math"/>
                          </a:rPr>
                          <m:t>−</m:t>
                        </m:r>
                        <m:r>
                          <a:rPr lang="fr-FR" sz="4800" b="1" i="1" smtClean="0">
                            <a:solidFill>
                              <a:srgbClr val="C00000"/>
                            </a:solidFill>
                            <a:latin typeface="Cambria Math"/>
                          </a:rPr>
                          <m:t>𝟏</m:t>
                        </m:r>
                      </m:e>
                    </m:d>
                  </m:oMath>
                </a14:m>
                <a:endParaRPr lang="fr-FR" sz="4800" b="1" dirty="0">
                  <a:solidFill>
                    <a:srgbClr val="C00000"/>
                  </a:solidFill>
                  <a:latin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9" name="ZoneTexte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4800" y="4961524"/>
                <a:ext cx="2640018" cy="830997"/>
              </a:xfrm>
              <a:prstGeom prst="rect">
                <a:avLst/>
              </a:prstGeom>
              <a:blipFill rotWithShape="1">
                <a:blip r:embed="rId3"/>
                <a:stretch>
                  <a:fillRect l="-10393" t="-16176" b="-38971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" name="ZoneTexte 21"/>
          <p:cNvSpPr txBox="1"/>
          <p:nvPr/>
        </p:nvSpPr>
        <p:spPr>
          <a:xfrm>
            <a:off x="8640452" y="4149080"/>
            <a:ext cx="3240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endParaRPr lang="fr-FR" sz="2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ZoneTexte 22"/>
          <p:cNvSpPr txBox="1"/>
          <p:nvPr/>
        </p:nvSpPr>
        <p:spPr>
          <a:xfrm>
            <a:off x="6133925" y="2173142"/>
            <a:ext cx="3240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y</a:t>
            </a:r>
          </a:p>
        </p:txBody>
      </p:sp>
    </p:spTree>
    <p:extLst>
      <p:ext uri="{BB962C8B-B14F-4D97-AF65-F5344CB8AC3E}">
        <p14:creationId xmlns:p14="http://schemas.microsoft.com/office/powerpoint/2010/main" val="40295111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Image 12" descr="C:\Users\auderi\AppData\Local\Temp\geogebra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1996170"/>
            <a:ext cx="4707173" cy="468052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sp>
        <p:nvSpPr>
          <p:cNvPr id="4" name="Titre 1"/>
          <p:cNvSpPr txBox="1">
            <a:spLocks/>
          </p:cNvSpPr>
          <p:nvPr/>
        </p:nvSpPr>
        <p:spPr>
          <a:xfrm>
            <a:off x="0" y="620688"/>
            <a:ext cx="9144000" cy="1168865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fr-FR" sz="6000" dirty="0" smtClean="0">
                <a:solidFill>
                  <a:schemeClr val="accent3">
                    <a:lumMod val="50000"/>
                  </a:schemeClr>
                </a:solidFill>
              </a:rPr>
              <a:t>N</a:t>
            </a:r>
            <a:r>
              <a:rPr lang="fr-FR" sz="6000" dirty="0" smtClean="0"/>
              <a:t>°10</a:t>
            </a:r>
            <a:endParaRPr lang="fr-FR" sz="6000" dirty="0"/>
          </a:p>
        </p:txBody>
      </p:sp>
      <p:sp>
        <p:nvSpPr>
          <p:cNvPr id="6" name="ZoneTexte 5"/>
          <p:cNvSpPr txBox="1"/>
          <p:nvPr/>
        </p:nvSpPr>
        <p:spPr>
          <a:xfrm>
            <a:off x="-180528" y="1996170"/>
            <a:ext cx="4392488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600" dirty="0" smtClean="0"/>
              <a:t>Dans le repère</a:t>
            </a:r>
          </a:p>
          <a:p>
            <a:pPr algn="ctr"/>
            <a:r>
              <a:rPr lang="fr-FR" sz="3600" dirty="0" smtClean="0"/>
              <a:t>(O; I, J), le triangle OAB est équilatéral.</a:t>
            </a:r>
            <a:endParaRPr lang="fr-FR" sz="3600" dirty="0"/>
          </a:p>
          <a:p>
            <a:pPr algn="ctr"/>
            <a:r>
              <a:rPr lang="fr-FR" sz="3600" dirty="0"/>
              <a:t>L</a:t>
            </a:r>
            <a:r>
              <a:rPr lang="fr-FR" sz="3600" dirty="0" smtClean="0"/>
              <a:t>es coordonnées de B sont :</a:t>
            </a:r>
            <a:endParaRPr lang="fr-FR" sz="3600" dirty="0"/>
          </a:p>
        </p:txBody>
      </p:sp>
      <p:cxnSp>
        <p:nvCxnSpPr>
          <p:cNvPr id="3" name="Connecteur droit 2"/>
          <p:cNvCxnSpPr/>
          <p:nvPr/>
        </p:nvCxnSpPr>
        <p:spPr>
          <a:xfrm>
            <a:off x="6637554" y="3212976"/>
            <a:ext cx="0" cy="2664296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ZoneTexte 7"/>
              <p:cNvSpPr txBox="1"/>
              <p:nvPr/>
            </p:nvSpPr>
            <p:spPr>
              <a:xfrm>
                <a:off x="467544" y="4961524"/>
                <a:ext cx="3056029" cy="95968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4800" b="1" dirty="0" smtClean="0">
                    <a:solidFill>
                      <a:srgbClr val="C00000"/>
                    </a:solidFill>
                  </a:rPr>
                  <a:t>B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fr-FR" sz="4800" b="1" i="1" smtClean="0">
                            <a:solidFill>
                              <a:srgbClr val="C00000"/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a:rPr lang="fr-FR" sz="4800" b="1" i="0" smtClean="0">
                            <a:solidFill>
                              <a:srgbClr val="C00000"/>
                            </a:solidFill>
                            <a:latin typeface="Cambria Math"/>
                          </a:rPr>
                          <m:t>𝟐</m:t>
                        </m:r>
                        <m:r>
                          <a:rPr lang="fr-FR" sz="4800" b="1" i="0" smtClean="0">
                            <a:solidFill>
                              <a:srgbClr val="C00000"/>
                            </a:solidFill>
                            <a:latin typeface="Cambria Math"/>
                          </a:rPr>
                          <m:t> ;</m:t>
                        </m:r>
                        <m:r>
                          <a:rPr lang="fr-FR" sz="4800" b="1" i="1" smtClean="0">
                            <a:solidFill>
                              <a:srgbClr val="C00000"/>
                            </a:solidFill>
                            <a:latin typeface="Cambria Math"/>
                          </a:rPr>
                          <m:t>𝟐</m:t>
                        </m:r>
                        <m:rad>
                          <m:radPr>
                            <m:degHide m:val="on"/>
                            <m:ctrlPr>
                              <a:rPr lang="fr-FR" sz="4800" b="1" i="1" smtClean="0">
                                <a:solidFill>
                                  <a:srgbClr val="C00000"/>
                                </a:solidFill>
                                <a:latin typeface="Cambria Math"/>
                              </a:rPr>
                            </m:ctrlPr>
                          </m:radPr>
                          <m:deg/>
                          <m:e>
                            <m:r>
                              <a:rPr lang="fr-FR" sz="4800" b="1" i="1" smtClean="0">
                                <a:solidFill>
                                  <a:srgbClr val="C00000"/>
                                </a:solidFill>
                                <a:latin typeface="Cambria Math"/>
                              </a:rPr>
                              <m:t>𝟑</m:t>
                            </m:r>
                          </m:e>
                        </m:rad>
                      </m:e>
                    </m:d>
                  </m:oMath>
                </a14:m>
                <a:endParaRPr lang="fr-FR" sz="4800" b="1" dirty="0">
                  <a:solidFill>
                    <a:srgbClr val="C00000"/>
                  </a:solidFill>
                  <a:latin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8" name="ZoneTexte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544" y="4961524"/>
                <a:ext cx="3056029" cy="959686"/>
              </a:xfrm>
              <a:prstGeom prst="rect">
                <a:avLst/>
              </a:prstGeom>
              <a:blipFill rotWithShape="1">
                <a:blip r:embed="rId3"/>
                <a:stretch>
                  <a:fillRect l="-9182" t="-4459" b="-29936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ZoneTexte 8"/>
          <p:cNvSpPr txBox="1"/>
          <p:nvPr/>
        </p:nvSpPr>
        <p:spPr>
          <a:xfrm>
            <a:off x="6595315" y="5877272"/>
            <a:ext cx="936104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fr-FR" sz="32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</a:p>
        </p:txBody>
      </p:sp>
      <p:sp>
        <p:nvSpPr>
          <p:cNvPr id="10" name="ZoneTexte 9"/>
          <p:cNvSpPr txBox="1"/>
          <p:nvPr/>
        </p:nvSpPr>
        <p:spPr>
          <a:xfrm>
            <a:off x="5892313" y="5357164"/>
            <a:ext cx="936104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fr-FR" sz="32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endParaRPr lang="fr-FR" sz="32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ZoneTexte 10"/>
          <p:cNvSpPr txBox="1"/>
          <p:nvPr/>
        </p:nvSpPr>
        <p:spPr>
          <a:xfrm>
            <a:off x="5508104" y="4044042"/>
            <a:ext cx="936104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fr-FR" sz="32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endParaRPr lang="fr-FR" sz="32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ZoneTexte 11"/>
              <p:cNvSpPr txBox="1"/>
              <p:nvPr/>
            </p:nvSpPr>
            <p:spPr>
              <a:xfrm>
                <a:off x="6595315" y="4537058"/>
                <a:ext cx="936104" cy="64286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degHide m:val="on"/>
                          <m:ctrlPr>
                            <a:rPr lang="fr-FR" sz="3200" b="1" i="1" smtClean="0">
                              <a:solidFill>
                                <a:srgbClr val="C00000"/>
                              </a:solidFill>
                              <a:latin typeface="Cambria Math"/>
                              <a:cs typeface="Arial" panose="020B0604020202020204" pitchFamily="34" charset="0"/>
                            </a:rPr>
                          </m:ctrlPr>
                        </m:radPr>
                        <m:deg/>
                        <m:e>
                          <m:r>
                            <a:rPr lang="fr-FR" sz="3200" b="1" i="1" smtClean="0">
                              <a:solidFill>
                                <a:srgbClr val="C00000"/>
                              </a:solidFill>
                              <a:latin typeface="Cambria Math"/>
                              <a:cs typeface="Arial" panose="020B0604020202020204" pitchFamily="34" charset="0"/>
                            </a:rPr>
                            <m:t>𝟏𝟐</m:t>
                          </m:r>
                        </m:e>
                      </m:rad>
                    </m:oMath>
                  </m:oMathPara>
                </a14:m>
                <a:endParaRPr lang="fr-FR" sz="3200" b="1" dirty="0">
                  <a:solidFill>
                    <a:srgbClr val="C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12" name="ZoneTexte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95315" y="4537058"/>
                <a:ext cx="936104" cy="642868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ZoneTexte 13"/>
          <p:cNvSpPr txBox="1"/>
          <p:nvPr/>
        </p:nvSpPr>
        <p:spPr>
          <a:xfrm>
            <a:off x="8640452" y="5805264"/>
            <a:ext cx="3240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endParaRPr lang="fr-FR" sz="2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ZoneTexte 14"/>
          <p:cNvSpPr txBox="1"/>
          <p:nvPr/>
        </p:nvSpPr>
        <p:spPr>
          <a:xfrm>
            <a:off x="4716016" y="1916832"/>
            <a:ext cx="3240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y</a:t>
            </a:r>
          </a:p>
        </p:txBody>
      </p:sp>
    </p:spTree>
    <p:extLst>
      <p:ext uri="{BB962C8B-B14F-4D97-AF65-F5344CB8AC3E}">
        <p14:creationId xmlns:p14="http://schemas.microsoft.com/office/powerpoint/2010/main" val="6007012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  <p:bldP spid="12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 txBox="1">
            <a:spLocks/>
          </p:cNvSpPr>
          <p:nvPr/>
        </p:nvSpPr>
        <p:spPr>
          <a:xfrm>
            <a:off x="700011" y="26359"/>
            <a:ext cx="7772400" cy="1470025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fr-FR" sz="6000" dirty="0">
              <a:solidFill>
                <a:srgbClr val="04617B"/>
              </a:solidFill>
            </a:endParaRPr>
          </a:p>
        </p:txBody>
      </p:sp>
      <p:sp>
        <p:nvSpPr>
          <p:cNvPr id="14" name="ZoneTexte 13"/>
          <p:cNvSpPr txBox="1"/>
          <p:nvPr/>
        </p:nvSpPr>
        <p:spPr>
          <a:xfrm>
            <a:off x="0" y="2420888"/>
            <a:ext cx="91440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600" b="1" i="1" dirty="0" smtClean="0">
                <a:solidFill>
                  <a:schemeClr val="accent3">
                    <a:lumMod val="75000"/>
                  </a:schemeClr>
                </a:solidFill>
                <a:latin typeface="Constantia" panose="02030602050306030303" pitchFamily="18" charset="0"/>
              </a:rPr>
              <a:t>Fin</a:t>
            </a:r>
            <a:endParaRPr lang="fr-FR" sz="6600" b="1" i="1" dirty="0">
              <a:solidFill>
                <a:schemeClr val="accent3">
                  <a:lumMod val="75000"/>
                </a:schemeClr>
              </a:solidFill>
              <a:latin typeface="Constantia" panose="0203060205030603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35412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 txBox="1">
            <a:spLocks/>
          </p:cNvSpPr>
          <p:nvPr/>
        </p:nvSpPr>
        <p:spPr>
          <a:xfrm>
            <a:off x="0" y="404664"/>
            <a:ext cx="9144000" cy="1470025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fr-FR" sz="6000" dirty="0" smtClean="0">
                <a:solidFill>
                  <a:schemeClr val="accent3">
                    <a:lumMod val="50000"/>
                  </a:schemeClr>
                </a:solidFill>
              </a:rPr>
              <a:t>N</a:t>
            </a:r>
            <a:r>
              <a:rPr lang="fr-FR" sz="6000" dirty="0" smtClean="0"/>
              <a:t>°1</a:t>
            </a:r>
            <a:endParaRPr lang="fr-FR" sz="6000" dirty="0"/>
          </a:p>
        </p:txBody>
      </p:sp>
      <p:pic>
        <p:nvPicPr>
          <p:cNvPr id="6" name="Image 5" descr="C:\Users\auderi\AppData\Local\Temp\geogebra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3417" y="2052041"/>
            <a:ext cx="4625588" cy="4401295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sp>
        <p:nvSpPr>
          <p:cNvPr id="2" name="ZoneTexte 1"/>
          <p:cNvSpPr txBox="1"/>
          <p:nvPr/>
        </p:nvSpPr>
        <p:spPr>
          <a:xfrm>
            <a:off x="6588224" y="4215224"/>
            <a:ext cx="3240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endParaRPr lang="fr-FR" sz="2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4262175" y="1959223"/>
            <a:ext cx="3240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y</a:t>
            </a:r>
          </a:p>
        </p:txBody>
      </p:sp>
    </p:spTree>
    <p:extLst>
      <p:ext uri="{BB962C8B-B14F-4D97-AF65-F5344CB8AC3E}">
        <p14:creationId xmlns:p14="http://schemas.microsoft.com/office/powerpoint/2010/main" val="2646688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 txBox="1">
            <a:spLocks/>
          </p:cNvSpPr>
          <p:nvPr/>
        </p:nvSpPr>
        <p:spPr>
          <a:xfrm>
            <a:off x="0" y="404664"/>
            <a:ext cx="9144000" cy="1470025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fr-FR" sz="6000" dirty="0" smtClean="0">
                <a:solidFill>
                  <a:schemeClr val="accent3">
                    <a:lumMod val="50000"/>
                  </a:schemeClr>
                </a:solidFill>
              </a:rPr>
              <a:t>N</a:t>
            </a:r>
            <a:r>
              <a:rPr lang="fr-FR" sz="6000" dirty="0" smtClean="0"/>
              <a:t>°2</a:t>
            </a:r>
            <a:endParaRPr lang="fr-FR" sz="6000" dirty="0"/>
          </a:p>
        </p:txBody>
      </p:sp>
      <p:pic>
        <p:nvPicPr>
          <p:cNvPr id="5" name="Image 4" descr="C:\Users\auderi\AppData\Local\Temp\geogebra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2339" y="2060848"/>
            <a:ext cx="4407743" cy="4410918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sp>
        <p:nvSpPr>
          <p:cNvPr id="6" name="ZoneTexte 5"/>
          <p:cNvSpPr txBox="1"/>
          <p:nvPr/>
        </p:nvSpPr>
        <p:spPr>
          <a:xfrm>
            <a:off x="6444208" y="4191471"/>
            <a:ext cx="3240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endParaRPr lang="fr-FR" sz="2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4262175" y="1959223"/>
            <a:ext cx="3240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y</a:t>
            </a:r>
          </a:p>
        </p:txBody>
      </p:sp>
    </p:spTree>
    <p:extLst>
      <p:ext uri="{BB962C8B-B14F-4D97-AF65-F5344CB8AC3E}">
        <p14:creationId xmlns:p14="http://schemas.microsoft.com/office/powerpoint/2010/main" val="1718869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 txBox="1">
            <a:spLocks/>
          </p:cNvSpPr>
          <p:nvPr/>
        </p:nvSpPr>
        <p:spPr>
          <a:xfrm>
            <a:off x="0" y="404664"/>
            <a:ext cx="9144000" cy="1470025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fr-FR" sz="6000" dirty="0" smtClean="0">
                <a:solidFill>
                  <a:schemeClr val="accent3">
                    <a:lumMod val="50000"/>
                  </a:schemeClr>
                </a:solidFill>
              </a:rPr>
              <a:t>N</a:t>
            </a:r>
            <a:r>
              <a:rPr lang="fr-FR" sz="6000" dirty="0" smtClean="0"/>
              <a:t>°3</a:t>
            </a:r>
            <a:endParaRPr lang="fr-FR" sz="6000" dirty="0"/>
          </a:p>
        </p:txBody>
      </p:sp>
      <p:pic>
        <p:nvPicPr>
          <p:cNvPr id="6" name="Image 5" descr="C:\Users\auderi\AppData\Local\Temp\geogebra.pn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2901" y="2132856"/>
            <a:ext cx="7486620" cy="432048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sp>
        <p:nvSpPr>
          <p:cNvPr id="5" name="ZoneTexte 4"/>
          <p:cNvSpPr txBox="1"/>
          <p:nvPr/>
        </p:nvSpPr>
        <p:spPr>
          <a:xfrm>
            <a:off x="7992380" y="4191471"/>
            <a:ext cx="3240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endParaRPr lang="fr-FR" sz="2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4247964" y="2031231"/>
            <a:ext cx="3240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y</a:t>
            </a:r>
          </a:p>
        </p:txBody>
      </p:sp>
    </p:spTree>
    <p:extLst>
      <p:ext uri="{BB962C8B-B14F-4D97-AF65-F5344CB8AC3E}">
        <p14:creationId xmlns:p14="http://schemas.microsoft.com/office/powerpoint/2010/main" val="352892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 txBox="1">
            <a:spLocks/>
          </p:cNvSpPr>
          <p:nvPr/>
        </p:nvSpPr>
        <p:spPr>
          <a:xfrm>
            <a:off x="0" y="404664"/>
            <a:ext cx="9144000" cy="1470025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fr-FR" sz="6000" dirty="0" smtClean="0">
                <a:solidFill>
                  <a:schemeClr val="accent3">
                    <a:lumMod val="50000"/>
                  </a:schemeClr>
                </a:solidFill>
              </a:rPr>
              <a:t>N</a:t>
            </a:r>
            <a:r>
              <a:rPr lang="fr-FR" sz="6000" dirty="0" smtClean="0"/>
              <a:t>°4</a:t>
            </a:r>
            <a:endParaRPr lang="fr-FR" sz="6000" dirty="0"/>
          </a:p>
        </p:txBody>
      </p:sp>
      <p:pic>
        <p:nvPicPr>
          <p:cNvPr id="5" name="Image 4" descr="C:\Users\auderi\AppData\Local\Temp\geogebra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8925" y="1988840"/>
            <a:ext cx="6334571" cy="451671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sp>
        <p:nvSpPr>
          <p:cNvPr id="6" name="ZoneTexte 5"/>
          <p:cNvSpPr txBox="1"/>
          <p:nvPr/>
        </p:nvSpPr>
        <p:spPr>
          <a:xfrm>
            <a:off x="7429460" y="4077072"/>
            <a:ext cx="3240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endParaRPr lang="fr-FR" sz="2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7429460" y="2031231"/>
            <a:ext cx="3240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y</a:t>
            </a:r>
          </a:p>
        </p:txBody>
      </p:sp>
    </p:spTree>
    <p:extLst>
      <p:ext uri="{BB962C8B-B14F-4D97-AF65-F5344CB8AC3E}">
        <p14:creationId xmlns:p14="http://schemas.microsoft.com/office/powerpoint/2010/main" val="2249559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 txBox="1">
            <a:spLocks/>
          </p:cNvSpPr>
          <p:nvPr/>
        </p:nvSpPr>
        <p:spPr>
          <a:xfrm>
            <a:off x="0" y="404664"/>
            <a:ext cx="9144000" cy="1470025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fr-FR" sz="6000" dirty="0" smtClean="0">
                <a:solidFill>
                  <a:schemeClr val="accent3">
                    <a:lumMod val="50000"/>
                  </a:schemeClr>
                </a:solidFill>
              </a:rPr>
              <a:t>N</a:t>
            </a:r>
            <a:r>
              <a:rPr lang="fr-FR" sz="6000" dirty="0" smtClean="0"/>
              <a:t>°5</a:t>
            </a:r>
            <a:endParaRPr lang="fr-FR" sz="6000" dirty="0"/>
          </a:p>
        </p:txBody>
      </p:sp>
      <p:pic>
        <p:nvPicPr>
          <p:cNvPr id="6" name="Image 5" descr="C:\Users\auderi\AppData\Local\Temp\geogebra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09376" y="1978023"/>
            <a:ext cx="4553669" cy="4547319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sp>
        <p:nvSpPr>
          <p:cNvPr id="5" name="ZoneTexte 4"/>
          <p:cNvSpPr txBox="1"/>
          <p:nvPr/>
        </p:nvSpPr>
        <p:spPr>
          <a:xfrm>
            <a:off x="6552220" y="4149080"/>
            <a:ext cx="3240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endParaRPr lang="fr-FR" sz="2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6372200" y="1844824"/>
            <a:ext cx="3240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y</a:t>
            </a:r>
          </a:p>
        </p:txBody>
      </p:sp>
    </p:spTree>
    <p:extLst>
      <p:ext uri="{BB962C8B-B14F-4D97-AF65-F5344CB8AC3E}">
        <p14:creationId xmlns:p14="http://schemas.microsoft.com/office/powerpoint/2010/main" val="1473922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 txBox="1">
            <a:spLocks/>
          </p:cNvSpPr>
          <p:nvPr/>
        </p:nvSpPr>
        <p:spPr>
          <a:xfrm>
            <a:off x="0" y="404664"/>
            <a:ext cx="9144000" cy="1470025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fr-FR" sz="6000" dirty="0" smtClean="0">
                <a:solidFill>
                  <a:schemeClr val="accent3">
                    <a:lumMod val="50000"/>
                  </a:schemeClr>
                </a:solidFill>
              </a:rPr>
              <a:t>N</a:t>
            </a:r>
            <a:r>
              <a:rPr lang="fr-FR" sz="6000" dirty="0" smtClean="0"/>
              <a:t>°6</a:t>
            </a:r>
            <a:endParaRPr lang="fr-FR" sz="6000" dirty="0"/>
          </a:p>
        </p:txBody>
      </p:sp>
      <p:pic>
        <p:nvPicPr>
          <p:cNvPr id="1028" name="Picture 4" descr="geogebr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9443" y="1907737"/>
            <a:ext cx="4753535" cy="4608512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ZoneTexte 4"/>
          <p:cNvSpPr txBox="1"/>
          <p:nvPr/>
        </p:nvSpPr>
        <p:spPr>
          <a:xfrm>
            <a:off x="6638942" y="3933056"/>
            <a:ext cx="3240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endParaRPr lang="fr-FR" sz="2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ZoneTexte 5"/>
          <p:cNvSpPr txBox="1"/>
          <p:nvPr/>
        </p:nvSpPr>
        <p:spPr>
          <a:xfrm>
            <a:off x="6336196" y="1772816"/>
            <a:ext cx="3240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y</a:t>
            </a:r>
          </a:p>
        </p:txBody>
      </p:sp>
    </p:spTree>
    <p:extLst>
      <p:ext uri="{BB962C8B-B14F-4D97-AF65-F5344CB8AC3E}">
        <p14:creationId xmlns:p14="http://schemas.microsoft.com/office/powerpoint/2010/main" val="3210796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 txBox="1">
            <a:spLocks/>
          </p:cNvSpPr>
          <p:nvPr/>
        </p:nvSpPr>
        <p:spPr>
          <a:xfrm>
            <a:off x="0" y="404664"/>
            <a:ext cx="9144000" cy="1470025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fr-FR" sz="6000" dirty="0" smtClean="0">
                <a:solidFill>
                  <a:schemeClr val="accent3">
                    <a:lumMod val="50000"/>
                  </a:schemeClr>
                </a:solidFill>
              </a:rPr>
              <a:t>N</a:t>
            </a:r>
            <a:r>
              <a:rPr lang="fr-FR" sz="6000" dirty="0" smtClean="0"/>
              <a:t>°7</a:t>
            </a:r>
            <a:endParaRPr lang="fr-FR" sz="6000" dirty="0"/>
          </a:p>
        </p:txBody>
      </p:sp>
      <p:sp>
        <p:nvSpPr>
          <p:cNvPr id="6" name="ZoneTexte 5"/>
          <p:cNvSpPr txBox="1"/>
          <p:nvPr/>
        </p:nvSpPr>
        <p:spPr>
          <a:xfrm>
            <a:off x="0" y="2173142"/>
            <a:ext cx="3956028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600" dirty="0" smtClean="0">
                <a:latin typeface="Constantia" panose="02030602050306030303" pitchFamily="18" charset="0"/>
              </a:rPr>
              <a:t>Quelles sont les coordonnées du symétrique de A</a:t>
            </a:r>
          </a:p>
          <a:p>
            <a:pPr algn="ctr"/>
            <a:r>
              <a:rPr lang="fr-FR" sz="3600" dirty="0" smtClean="0">
                <a:latin typeface="Constantia" panose="02030602050306030303" pitchFamily="18" charset="0"/>
              </a:rPr>
              <a:t>par rapport à :</a:t>
            </a:r>
          </a:p>
          <a:p>
            <a:pPr algn="ctr"/>
            <a:endParaRPr lang="fr-FR" sz="3600" dirty="0" smtClean="0">
              <a:latin typeface="Constantia" panose="02030602050306030303" pitchFamily="18" charset="0"/>
            </a:endParaRPr>
          </a:p>
          <a:p>
            <a:pPr algn="ctr"/>
            <a:r>
              <a:rPr lang="fr-FR" sz="3600" dirty="0" smtClean="0">
                <a:latin typeface="Constantia" panose="02030602050306030303" pitchFamily="18" charset="0"/>
              </a:rPr>
              <a:t>  l’axe des</a:t>
            </a:r>
          </a:p>
          <a:p>
            <a:pPr algn="ctr"/>
            <a:r>
              <a:rPr lang="fr-FR" sz="3600" dirty="0">
                <a:latin typeface="Constantia" panose="02030602050306030303" pitchFamily="18" charset="0"/>
              </a:rPr>
              <a:t> </a:t>
            </a:r>
            <a:r>
              <a:rPr lang="fr-FR" sz="3600" dirty="0" smtClean="0">
                <a:latin typeface="Constantia" panose="02030602050306030303" pitchFamily="18" charset="0"/>
              </a:rPr>
              <a:t>  abscisses ?</a:t>
            </a:r>
            <a:endParaRPr lang="fr-FR" sz="3600" dirty="0">
              <a:latin typeface="Constantia" panose="02030602050306030303" pitchFamily="18" charset="0"/>
            </a:endParaRPr>
          </a:p>
        </p:txBody>
      </p:sp>
      <p:pic>
        <p:nvPicPr>
          <p:cNvPr id="7" name="Image 6" descr="C:\Users\auderi\AppData\Local\Temp\geogebra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6028" y="2260366"/>
            <a:ext cx="4968552" cy="396044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sp>
        <p:nvSpPr>
          <p:cNvPr id="5" name="ZoneTexte 4"/>
          <p:cNvSpPr txBox="1"/>
          <p:nvPr/>
        </p:nvSpPr>
        <p:spPr>
          <a:xfrm>
            <a:off x="8640452" y="4149080"/>
            <a:ext cx="3240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endParaRPr lang="fr-FR" sz="2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6116268" y="2132856"/>
            <a:ext cx="3240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y</a:t>
            </a:r>
          </a:p>
        </p:txBody>
      </p:sp>
    </p:spTree>
    <p:extLst>
      <p:ext uri="{BB962C8B-B14F-4D97-AF65-F5344CB8AC3E}">
        <p14:creationId xmlns:p14="http://schemas.microsoft.com/office/powerpoint/2010/main" val="35484433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Débit">
  <a:themeElements>
    <a:clrScheme name="Débit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Débit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Débit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1107</TotalTime>
  <Words>410</Words>
  <Application>Microsoft Office PowerPoint</Application>
  <PresentationFormat>Affichage à l'écran (4:3)</PresentationFormat>
  <Paragraphs>133</Paragraphs>
  <Slides>24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24</vt:i4>
      </vt:variant>
    </vt:vector>
  </HeadingPairs>
  <TitlesOfParts>
    <vt:vector size="25" baseType="lpstr">
      <vt:lpstr>Débit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auderi</dc:creator>
  <cp:lastModifiedBy>auderi</cp:lastModifiedBy>
  <cp:revision>140</cp:revision>
  <dcterms:created xsi:type="dcterms:W3CDTF">2014-09-26T16:28:59Z</dcterms:created>
  <dcterms:modified xsi:type="dcterms:W3CDTF">2016-07-12T07:52:17Z</dcterms:modified>
</cp:coreProperties>
</file>